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f50ca8196e417f" /><Relationship Type="http://schemas.openxmlformats.org/officeDocument/2006/relationships/extended-properties" Target="/docProps/app.xml" Id="R5986a1206e714bd6" /><Relationship Type="http://schemas.openxmlformats.org/officeDocument/2006/relationships/officeDocument" Target="/ppt/presentation.xml" Id="R7d85c167531f4f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c6de42a36d4d3d"/>
  </p:sldMasterIdLst>
  <p:notesMasterIdLst>
    <p:notesMasterId xmlns:r="http://schemas.openxmlformats.org/officeDocument/2006/relationships" r:id="Rfb820623431845b4"/>
  </p:notesMasterIdLst>
  <p:sldIdLst>
    <p:sldId xmlns:r="http://schemas.openxmlformats.org/officeDocument/2006/relationships" id="256" r:id="R7145e12e4cde4fd2"/>
    <p:sldId xmlns:r="http://schemas.openxmlformats.org/officeDocument/2006/relationships" id="257" r:id="R3e95e714a5e44b31"/>
    <p:sldId xmlns:r="http://schemas.openxmlformats.org/officeDocument/2006/relationships" id="258" r:id="R556e31a3f5054054"/>
    <p:sldId xmlns:r="http://schemas.openxmlformats.org/officeDocument/2006/relationships" id="259" r:id="R7c977fd9ee274d62"/>
    <p:sldId xmlns:r="http://schemas.openxmlformats.org/officeDocument/2006/relationships" id="260" r:id="R28267cdb65684af6"/>
    <p:sldId xmlns:r="http://schemas.openxmlformats.org/officeDocument/2006/relationships" id="261" r:id="R96088f8c11b64029"/>
    <p:sldId xmlns:r="http://schemas.openxmlformats.org/officeDocument/2006/relationships" id="262" r:id="R1242e9a2d21e480c"/>
    <p:sldId xmlns:r="http://schemas.openxmlformats.org/officeDocument/2006/relationships" id="263" r:id="R0610ebd799a841a0"/>
    <p:sldId xmlns:r="http://schemas.openxmlformats.org/officeDocument/2006/relationships" id="264" r:id="R8baee19333be4ca3"/>
    <p:sldId xmlns:r="http://schemas.openxmlformats.org/officeDocument/2006/relationships" id="265" r:id="Rbcf1e0b97bd940a9"/>
    <p:sldId xmlns:r="http://schemas.openxmlformats.org/officeDocument/2006/relationships" id="266" r:id="R87f041af26654adc"/>
    <p:sldId xmlns:r="http://schemas.openxmlformats.org/officeDocument/2006/relationships" id="267" r:id="R65a37500988949b6"/>
    <p:sldId xmlns:r="http://schemas.openxmlformats.org/officeDocument/2006/relationships" id="268" r:id="R90db6c5388d44e15"/>
    <p:sldId xmlns:r="http://schemas.openxmlformats.org/officeDocument/2006/relationships" id="269" r:id="Ra9593ee8c55f46fe"/>
    <p:sldId xmlns:r="http://schemas.openxmlformats.org/officeDocument/2006/relationships" id="270" r:id="Rbac5db3f5573431a"/>
    <p:sldId xmlns:r="http://schemas.openxmlformats.org/officeDocument/2006/relationships" id="271" r:id="Rdc7541ed92ca481f"/>
    <p:sldId xmlns:r="http://schemas.openxmlformats.org/officeDocument/2006/relationships" id="272" r:id="R44ca98a979954254"/>
    <p:sldId xmlns:r="http://schemas.openxmlformats.org/officeDocument/2006/relationships" id="273" r:id="R771eb6418b3e4193"/>
    <p:sldId xmlns:r="http://schemas.openxmlformats.org/officeDocument/2006/relationships" id="274" r:id="R283c34de78fb4239"/>
    <p:sldId xmlns:r="http://schemas.openxmlformats.org/officeDocument/2006/relationships" id="275" r:id="R8ad622ed34ce4a10"/>
    <p:sldId xmlns:r="http://schemas.openxmlformats.org/officeDocument/2006/relationships" id="276" r:id="R52e37c49523248f5"/>
    <p:sldId xmlns:r="http://schemas.openxmlformats.org/officeDocument/2006/relationships" id="277" r:id="Rf03bdb9687f24db5"/>
    <p:sldId xmlns:r="http://schemas.openxmlformats.org/officeDocument/2006/relationships" id="278" r:id="Rb9b41c357a424d77"/>
    <p:sldId xmlns:r="http://schemas.openxmlformats.org/officeDocument/2006/relationships" id="279" r:id="R1c5520a67b2e42ea"/>
    <p:sldId xmlns:r="http://schemas.openxmlformats.org/officeDocument/2006/relationships" id="280" r:id="Ra7105cc6843440d8"/>
    <p:sldId xmlns:r="http://schemas.openxmlformats.org/officeDocument/2006/relationships" id="281" r:id="R062bc69744b146fd"/>
    <p:sldId xmlns:r="http://schemas.openxmlformats.org/officeDocument/2006/relationships" id="282" r:id="Ra4a8708fa3db45e8"/>
    <p:sldId xmlns:r="http://schemas.openxmlformats.org/officeDocument/2006/relationships" id="283" r:id="R7d0861fbce8a4a6b"/>
    <p:sldId xmlns:r="http://schemas.openxmlformats.org/officeDocument/2006/relationships" id="284" r:id="Rbd513ab12c094ced"/>
    <p:sldId xmlns:r="http://schemas.openxmlformats.org/officeDocument/2006/relationships" id="285" r:id="Rb73313e987be46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2f463add214e3a" /><Relationship Type="http://schemas.openxmlformats.org/officeDocument/2006/relationships/slideMaster" Target="/ppt/slideMasters/slideMaster1.xml" Id="R24c6de42a36d4d3d" /><Relationship Type="http://schemas.openxmlformats.org/officeDocument/2006/relationships/notesMaster" Target="/ppt/notesMasters/notesMaster1.xml" Id="Rfb820623431845b4" /><Relationship Type="http://schemas.openxmlformats.org/officeDocument/2006/relationships/presProps" Target="/ppt/presProps.xml" Id="R3945a3f837724f38" /><Relationship Type="http://schemas.openxmlformats.org/officeDocument/2006/relationships/tableStyles" Target="/ppt/tableStyles.xml" Id="Rb5d8fbe463e1429e" /><Relationship Type="http://schemas.openxmlformats.org/officeDocument/2006/relationships/slide" Target="/ppt/slides/slide1.xml" Id="R7145e12e4cde4fd2" /><Relationship Type="http://schemas.openxmlformats.org/officeDocument/2006/relationships/slide" Target="/ppt/slides/slide2.xml" Id="R3e95e714a5e44b31" /><Relationship Type="http://schemas.openxmlformats.org/officeDocument/2006/relationships/slide" Target="/ppt/slides/slide3.xml" Id="R556e31a3f5054054" /><Relationship Type="http://schemas.openxmlformats.org/officeDocument/2006/relationships/slide" Target="/ppt/slides/slide4.xml" Id="R7c977fd9ee274d62" /><Relationship Type="http://schemas.openxmlformats.org/officeDocument/2006/relationships/slide" Target="/ppt/slides/slide5.xml" Id="R28267cdb65684af6" /><Relationship Type="http://schemas.openxmlformats.org/officeDocument/2006/relationships/slide" Target="/ppt/slides/slide6.xml" Id="R96088f8c11b64029" /><Relationship Type="http://schemas.openxmlformats.org/officeDocument/2006/relationships/slide" Target="/ppt/slides/slide7.xml" Id="R1242e9a2d21e480c" /><Relationship Type="http://schemas.openxmlformats.org/officeDocument/2006/relationships/slide" Target="/ppt/slides/slide8.xml" Id="R0610ebd799a841a0" /><Relationship Type="http://schemas.openxmlformats.org/officeDocument/2006/relationships/slide" Target="/ppt/slides/slide9.xml" Id="R8baee19333be4ca3" /><Relationship Type="http://schemas.openxmlformats.org/officeDocument/2006/relationships/slide" Target="/ppt/slides/slide10.xml" Id="Rbcf1e0b97bd940a9" /><Relationship Type="http://schemas.openxmlformats.org/officeDocument/2006/relationships/slide" Target="/ppt/slides/slide11.xml" Id="R87f041af26654adc" /><Relationship Type="http://schemas.openxmlformats.org/officeDocument/2006/relationships/slide" Target="/ppt/slides/slide12.xml" Id="R65a37500988949b6" /><Relationship Type="http://schemas.openxmlformats.org/officeDocument/2006/relationships/slide" Target="/ppt/slides/slide13.xml" Id="R90db6c5388d44e15" /><Relationship Type="http://schemas.openxmlformats.org/officeDocument/2006/relationships/slide" Target="/ppt/slides/slide14.xml" Id="Ra9593ee8c55f46fe" /><Relationship Type="http://schemas.openxmlformats.org/officeDocument/2006/relationships/slide" Target="/ppt/slides/slide15.xml" Id="Rbac5db3f5573431a" /><Relationship Type="http://schemas.openxmlformats.org/officeDocument/2006/relationships/slide" Target="/ppt/slides/slide16.xml" Id="Rdc7541ed92ca481f" /><Relationship Type="http://schemas.openxmlformats.org/officeDocument/2006/relationships/slide" Target="/ppt/slides/slide17.xml" Id="R44ca98a979954254" /><Relationship Type="http://schemas.openxmlformats.org/officeDocument/2006/relationships/slide" Target="/ppt/slides/slide18.xml" Id="R771eb6418b3e4193" /><Relationship Type="http://schemas.openxmlformats.org/officeDocument/2006/relationships/slide" Target="/ppt/slides/slide19.xml" Id="R283c34de78fb4239" /><Relationship Type="http://schemas.openxmlformats.org/officeDocument/2006/relationships/slide" Target="/ppt/slides/slide20.xml" Id="R8ad622ed34ce4a10" /><Relationship Type="http://schemas.openxmlformats.org/officeDocument/2006/relationships/slide" Target="/ppt/slides/slide21.xml" Id="R52e37c49523248f5" /><Relationship Type="http://schemas.openxmlformats.org/officeDocument/2006/relationships/slide" Target="/ppt/slides/slide22.xml" Id="Rf03bdb9687f24db5" /><Relationship Type="http://schemas.openxmlformats.org/officeDocument/2006/relationships/slide" Target="/ppt/slides/slide23.xml" Id="Rb9b41c357a424d77" /><Relationship Type="http://schemas.openxmlformats.org/officeDocument/2006/relationships/slide" Target="/ppt/slides/slide24.xml" Id="R1c5520a67b2e42ea" /><Relationship Type="http://schemas.openxmlformats.org/officeDocument/2006/relationships/slide" Target="/ppt/slides/slide25.xml" Id="Ra7105cc6843440d8" /><Relationship Type="http://schemas.openxmlformats.org/officeDocument/2006/relationships/slide" Target="/ppt/slides/slide26.xml" Id="R062bc69744b146fd" /><Relationship Type="http://schemas.openxmlformats.org/officeDocument/2006/relationships/slide" Target="/ppt/slides/slide27.xml" Id="Ra4a8708fa3db45e8" /><Relationship Type="http://schemas.openxmlformats.org/officeDocument/2006/relationships/slide" Target="/ppt/slides/slide28.xml" Id="R7d0861fbce8a4a6b" /><Relationship Type="http://schemas.openxmlformats.org/officeDocument/2006/relationships/slide" Target="/ppt/slides/slide29.xml" Id="Rbd513ab12c094ced" /><Relationship Type="http://schemas.openxmlformats.org/officeDocument/2006/relationships/slide" Target="/ppt/slides/slide30.xml" Id="Rb73313e987be46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4eeed327e54c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41d11368144c2e" /><Relationship Type="http://schemas.openxmlformats.org/officeDocument/2006/relationships/notesMaster" Target="/ppt/notesMasters/notesMaster1.xml" Id="R5b0d5b66b65942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e206c415ba439a" /><Relationship Type="http://schemas.openxmlformats.org/officeDocument/2006/relationships/notesMaster" Target="/ppt/notesMasters/notesMaster1.xml" Id="R8e1299a2d9eb49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8e0b2899fa46a0" /><Relationship Type="http://schemas.openxmlformats.org/officeDocument/2006/relationships/notesMaster" Target="/ppt/notesMasters/notesMaster1.xml" Id="R13f73b85b0d943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af14e2fc5b495e" /><Relationship Type="http://schemas.openxmlformats.org/officeDocument/2006/relationships/notesMaster" Target="/ppt/notesMasters/notesMaster1.xml" Id="Rb90df7b3fab942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e1386e5a1d4809" /><Relationship Type="http://schemas.openxmlformats.org/officeDocument/2006/relationships/notesMaster" Target="/ppt/notesMasters/notesMaster1.xml" Id="Rca1a2e9e127c41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b9a87121c244ac" /><Relationship Type="http://schemas.openxmlformats.org/officeDocument/2006/relationships/notesMaster" Target="/ppt/notesMasters/notesMaster1.xml" Id="Ra7c73ef4f12440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fb4b8639cd1423e" /><Relationship Type="http://schemas.openxmlformats.org/officeDocument/2006/relationships/notesMaster" Target="/ppt/notesMasters/notesMaster1.xml" Id="Rf23cf21e64f3488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bb4d9832644851" /><Relationship Type="http://schemas.openxmlformats.org/officeDocument/2006/relationships/notesMaster" Target="/ppt/notesMasters/notesMaster1.xml" Id="R470b23a194144e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8d0e28a5c4448f" /><Relationship Type="http://schemas.openxmlformats.org/officeDocument/2006/relationships/notesMaster" Target="/ppt/notesMasters/notesMaster1.xml" Id="R42f3010b541c4a6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885ad8d85847e0" /><Relationship Type="http://schemas.openxmlformats.org/officeDocument/2006/relationships/notesMaster" Target="/ppt/notesMasters/notesMaster1.xml" Id="Rd402bbe81469490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c223b3b2f3d425f" /><Relationship Type="http://schemas.openxmlformats.org/officeDocument/2006/relationships/notesMaster" Target="/ppt/notesMasters/notesMaster1.xml" Id="R942c315ff5f446f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96552a710974e29" /><Relationship Type="http://schemas.openxmlformats.org/officeDocument/2006/relationships/notesMaster" Target="/ppt/notesMasters/notesMaster1.xml" Id="R25bd4faa59aa44c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d16c40441284186" /><Relationship Type="http://schemas.openxmlformats.org/officeDocument/2006/relationships/notesMaster" Target="/ppt/notesMasters/notesMaster1.xml" Id="R8943e46a96664c4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3f2bf2fa9074db5" /><Relationship Type="http://schemas.openxmlformats.org/officeDocument/2006/relationships/notesMaster" Target="/ppt/notesMasters/notesMaster1.xml" Id="Rb1886d9be36840b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982e07ec971493d" /><Relationship Type="http://schemas.openxmlformats.org/officeDocument/2006/relationships/notesMaster" Target="/ppt/notesMasters/notesMaster1.xml" Id="R6950f0604c40475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5cf64caa1814eab" /><Relationship Type="http://schemas.openxmlformats.org/officeDocument/2006/relationships/notesMaster" Target="/ppt/notesMasters/notesMaster1.xml" Id="R29b28a1b18ef4ca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86944e128414b29" /><Relationship Type="http://schemas.openxmlformats.org/officeDocument/2006/relationships/notesMaster" Target="/ppt/notesMasters/notesMaster1.xml" Id="R7f89ae625e0a40c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5028df924ed48c7" /><Relationship Type="http://schemas.openxmlformats.org/officeDocument/2006/relationships/notesMaster" Target="/ppt/notesMasters/notesMaster1.xml" Id="R74b57988e88c4f1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e86d92d5a7a45f6" /><Relationship Type="http://schemas.openxmlformats.org/officeDocument/2006/relationships/notesMaster" Target="/ppt/notesMasters/notesMaster1.xml" Id="Rf8fd5271ea8d4c4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0cb9eeb72b441f1" /><Relationship Type="http://schemas.openxmlformats.org/officeDocument/2006/relationships/notesMaster" Target="/ppt/notesMasters/notesMaster1.xml" Id="R40e2fdb1222645f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e46f309fbd443c0" /><Relationship Type="http://schemas.openxmlformats.org/officeDocument/2006/relationships/notesMaster" Target="/ppt/notesMasters/notesMaster1.xml" Id="R135585d6b8c3477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194f3c259f84af4" /><Relationship Type="http://schemas.openxmlformats.org/officeDocument/2006/relationships/notesMaster" Target="/ppt/notesMasters/notesMaster1.xml" Id="Ra3722a38d70e40b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b5c6f0319584b12" /><Relationship Type="http://schemas.openxmlformats.org/officeDocument/2006/relationships/notesMaster" Target="/ppt/notesMasters/notesMaster1.xml" Id="Rad58692a9200457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bbd72aa66f6477f" /><Relationship Type="http://schemas.openxmlformats.org/officeDocument/2006/relationships/notesMaster" Target="/ppt/notesMasters/notesMaster1.xml" Id="Rc081c3c531fc443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de46b782d2a4b5a" /><Relationship Type="http://schemas.openxmlformats.org/officeDocument/2006/relationships/notesMaster" Target="/ppt/notesMasters/notesMaster1.xml" Id="R95e608e09c67459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aa4c4d49b1c407d" /><Relationship Type="http://schemas.openxmlformats.org/officeDocument/2006/relationships/notesMaster" Target="/ppt/notesMasters/notesMaster1.xml" Id="R7b5a56d12242477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5bd7ae234ae4466" /><Relationship Type="http://schemas.openxmlformats.org/officeDocument/2006/relationships/notesMaster" Target="/ppt/notesMasters/notesMaster1.xml" Id="R458d555130ab4cc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054a5397967401e" /><Relationship Type="http://schemas.openxmlformats.org/officeDocument/2006/relationships/notesMaster" Target="/ppt/notesMasters/notesMaster1.xml" Id="R8b735fa99789458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9bce9415831452c" /><Relationship Type="http://schemas.openxmlformats.org/officeDocument/2006/relationships/notesMaster" Target="/ppt/notesMasters/notesMaster1.xml" Id="Rf48ee0f9526d462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f7a8902082a41c9" /><Relationship Type="http://schemas.openxmlformats.org/officeDocument/2006/relationships/notesMaster" Target="/ppt/notesMasters/notesMaster1.xml" Id="R2a98abd3a8374e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的“会计等式、资本与业主权益”学习单元。本套课件共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讲稿】明确告诉学生：本单元只训练“会计等式、资本与业主权益”。先解释知识范围，再用一句话建立核心判断，最后示范标准方法。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每笔交易保持资产=负债+资本；期末资本=期初资本+额外投入+本期利润−提用”，并举一个会触发“把收入直接当资本、把提用当费用，或遗漏利润进入权益的连接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Q1：东主把 HK$2,000 现金投入企业。会计等式的即时影响是： 选项为 A.资产增加 HK$2,000；负债增加 HK$2,000；B.资产不变；资本增加 HK$2,000；C.费用增加 HK$2,000；资产减少 HK$2,000；D.资产增加 HK$2,000；资本增加 HK$2,000。讲解时强调：每笔交易保持资产=负债+资本；期末资本=期初资本+额外投入+本期利润−提用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【预期回答】学生能说出“识业务—分会计元素—判增减与借贷—更新资本—双向勾稽”中的起始动作，并避开“把收入直接当资本、把提用当费用，或遗漏利润进入权益的连接”。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分步讲评：先重述题目条件，再逐步示范“识业务—分会计元素—判增减与借贷—更新资本—双向勾稽”，最后给出正确结论“资产增加 HK$2,000；资本增加 HK$2,000”。完整解析：企业收到现金使资产增加；东主投入是资本增加，不是收入或负债。两边同额增加。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1A/2A·会计等式。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【预期回答】学生能把失分归入“把收入直接当资本、把提用当费用，或遗漏利润进入权益的连接”或更精确的个人错因，并写出可执行检查动作。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讲稿】逐项解释“会计等式、资本与业主权益”中的专有名词、符号、对象和单位。特别强调：把收入直接当资本、把提用当费用，或遗漏利润进入权益的连接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讲稿】用“条件—表示—方法—核验”重建本知识点。示范时逐步引用：识业务—分会计元素—判增减与借贷—更新资本—双向勾稽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讲稿】带学生逐句读取任务，不先求答案。要求指出材料中的有效条件，再按“识业务—分会计元素—判增减与借贷—更新资本—双向勾稽”作答。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1A/2A·费用与扩展会计等式；用于知识范围与设问结构校准，题目身份为DSE原创模考题，不冒充历届真题（访问日期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1A/2A·资产交换；用于知识范围与设问结构校准，题目身份为DSE原创模考题，不冒充历届真题（访问日期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讲稿】先展示错误路径，再用解析链复原第一失分点。禁止只说“粗心”；必须落到“把收入直接当资本、把提用当费用，或遗漏利润进入权益的连接”或更精确的动作。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1A/2A·费用与扩展会计等式；用于知识范围与设问结构校准，题目身份为DSE原创模考题，不冒充历届真题（访问日期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1A/2A·资产交换；用于知识范围与设问结构校准，题目身份为DSE原创模考题，不冒充历届真题（访问日期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Q11：客户偿还早前欠款 HK$3,000。即时影响是： 选项为 A.收入和现金各增加 HK$3,000；B.现金和负债各增加 HK$3,000；C.资本增加 HK$3,000；应收账款不变；D.现金增加、应收账款减少各 HK$3,000；总资产不变。讲解时强调：每笔交易保持资产=负债+资本；期末资本=期初资本+额外投入+本期利润−提用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【预期回答】学生能说出“识业务—分会计元素—判增减与借贷—更新资本—双向勾稽”中的起始动作，并避开“把收入直接当资本、把提用当费用，或遗漏利润进入权益的连接”。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分步讲评：先重述题目条件，再逐步示范“识业务—分会计元素—判增减与借贷—更新资本—双向勾稽”，最后给出正确结论“现金增加、应收账款减少各 HK$3,000；总资产不变”。完整解析：收入已在赊销时确认；收款只是两项资产之间转换，不再次确认收入。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1A/2A·收回应收账款。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【预期回答】学生能把失分归入“把收入直接当资本、把提用当费用，或遗漏利润进入权益的连接”或更精确的个人错因，并写出可执行检查动作。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讲稿】逐项解释“会计等式、资本与业主权益”中的专有名词、符号、对象和单位。特别强调：把收入直接当资本、把提用当费用，或遗漏利润进入权益的连接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讲稿】用“条件—表示—方法—核验”重建本知识点。示范时逐步引用：识业务—分会计元素—判增减与借贷—更新资本—双向勾稽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讲稿】带学生逐句读取任务，不先求答案。要求指出材料中的有效条件，再按“识业务—分会计元素—判增减与借贷—更新资本—双向勾稽”作答。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1A/2A·资产交换；用于知识范围与设问结构校准，题目身份为DSE原创模考题，不冒充历届真题（访问日期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1A/2A·多项交易与扩展会计等式；用于知识范围与设问结构校准，题目身份为DSE原创模考题，不冒充历届真题（访问日期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讲稿】先展示错误路径，再用解析链复原第一失分点。禁止只说“粗心”；必须落到“把收入直接当资本、把提用当费用，或遗漏利润进入权益的连接”或更精确的动作。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1A/2A·资产交换；用于知识范围与设问结构校准，题目身份为DSE原创模考题，不冒充历届真题（访问日期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1A/2A·多项交易与扩展会计等式；用于知识范围与设问结构校准，题目身份为DSE原创模考题，不冒充历届真题（访问日期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Q21：企业赊购存货 HK$5,000。即时影响是： 选项为 A.资产（存货）和负债（应付账款）各增加 HK$5,000；B.资产和资本各增加 HK$5,000；C.费用增加、现金减少各 HK$5,000；D.资产减少、负债增加各 HK$5,000。讲解时强调：每笔交易保持资产=负债+资本；期末资本=期初资本+额外投入+本期利润−提用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【预期回答】学生能说出“识业务—分会计元素—判增减与借贷—更新资本—双向勾稽”中的起始动作，并避开“把收入直接当资本、把提用当费用，或遗漏利润进入权益的连接”。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分步讲评：先重述题目条件，再逐步示范“识业务—分会计元素—判增减与借贷—更新资本—双向勾稽”，最后给出正确结论“资产（存货）和负债（应付账款）各增加 HK$5,000”。完整解析：存货取得令资产增加；尚未付款形成应付账款负债。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1A/2A·赊购与等式。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【预期回答】学生能把失分归入“把收入直接当资本、把提用当费用，或遗漏利润进入权益的连接”或更精确的个人错因，并写出可执行检查动作。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讲稿】逐项解释“会计等式、资本与业主权益”中的专有名词、符号、对象和单位。特别强调：把收入直接当资本、把提用当费用，或遗漏利润进入权益的连接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讲稿】用“条件—表示—方法—核验”重建本知识点。示范时逐步引用：识业务—分会计元素—判增减与借贷—更新资本—双向勾稽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讲稿】带学生逐句读取任务，不先求答案。要求指出材料中的有效条件，再按“识业务—分会计元素—判增减与借贷—更新资本—双向勾稽”作答。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1A/2A·多项交易与扩展会计等式；用于知识范围与设问结构校准，题目身份为DSE原创模考题，不冒充历届真题（访问日期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1A/2A·费用与扩展会计等式；用于知识范围与设问结构校准，题目身份为DSE原创模考题，不冒充历届真题（访问日期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讲稿】先展示错误路径，再用解析链复原第一失分点。禁止只说“粗心”；必须落到“把收入直接当资本、把提用当费用，或遗漏利润进入权益的连接”或更精确的动作。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1A/2A·多项交易与扩展会计等式；用于知识范围与设问结构校准，题目身份为DSE原创模考题，不冒充历届真题（访问日期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1A/2A·费用与扩展会计等式；用于知识范围与设问结构校准，题目身份为DSE原创模考题，不冒充历届真题（访问日期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017ead841945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a654bf142241d0" /><Relationship Type="http://schemas.openxmlformats.org/officeDocument/2006/relationships/slideLayout" Target="/ppt/slideLayouts/slideLayout1.xml" Id="Ra0f9ce8bcab142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f9ce8bcab142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4b16a813124ee7" /><Relationship Type="http://schemas.openxmlformats.org/officeDocument/2006/relationships/image" Target="/ppt/media/image.png" Id="R5c80bacca3394acd" /><Relationship Type="http://schemas.openxmlformats.org/officeDocument/2006/relationships/notesSlide" Target="/ppt/notesSlides/notesSlide1.xml" Id="Re27c56d06df243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b3ae3fa3744c67" /><Relationship Type="http://schemas.openxmlformats.org/officeDocument/2006/relationships/image" Target="/ppt/media/image2.png" Id="Ra869e7301f08462a" /><Relationship Type="http://schemas.openxmlformats.org/officeDocument/2006/relationships/notesSlide" Target="/ppt/notesSlides/notesSlide2.xml" Id="R47cb7ff2633d40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be789f68b2407d" /><Relationship Type="http://schemas.openxmlformats.org/officeDocument/2006/relationships/image" Target="/ppt/media/image3.png" Id="R364ce56cdc9a4ad0" /><Relationship Type="http://schemas.openxmlformats.org/officeDocument/2006/relationships/notesSlide" Target="/ppt/notesSlides/notesSlide3.xml" Id="R412558e7c2d0452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c06238b4284fa7" /><Relationship Type="http://schemas.openxmlformats.org/officeDocument/2006/relationships/image" Target="/ppt/media/image4.png" Id="R6287f37b2456467c" /><Relationship Type="http://schemas.openxmlformats.org/officeDocument/2006/relationships/notesSlide" Target="/ppt/notesSlides/notesSlide4.xml" Id="R16f35625725746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87cb1d7fd64c41" /><Relationship Type="http://schemas.openxmlformats.org/officeDocument/2006/relationships/image" Target="/ppt/media/image5.png" Id="R5ac6b054653749f6" /><Relationship Type="http://schemas.openxmlformats.org/officeDocument/2006/relationships/notesSlide" Target="/ppt/notesSlides/notesSlide5.xml" Id="R25fe6ced0e8745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16b6180b74c0b" /><Relationship Type="http://schemas.openxmlformats.org/officeDocument/2006/relationships/image" Target="/ppt/media/image6.png" Id="Reea59237ff174066" /><Relationship Type="http://schemas.openxmlformats.org/officeDocument/2006/relationships/notesSlide" Target="/ppt/notesSlides/notesSlide6.xml" Id="Rffd5f86887aa4e2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179bf46cfd4ef9" /><Relationship Type="http://schemas.openxmlformats.org/officeDocument/2006/relationships/image" Target="/ppt/media/image7.png" Id="Rb0cf6b810e2c431b" /><Relationship Type="http://schemas.openxmlformats.org/officeDocument/2006/relationships/notesSlide" Target="/ppt/notesSlides/notesSlide7.xml" Id="R7d030ae09b1946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ee9b95ae3744b8" /><Relationship Type="http://schemas.openxmlformats.org/officeDocument/2006/relationships/image" Target="/ppt/media/image8.png" Id="R61ced19533ac4fc8" /><Relationship Type="http://schemas.openxmlformats.org/officeDocument/2006/relationships/notesSlide" Target="/ppt/notesSlides/notesSlide8.xml" Id="R11221348c4d4436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a2f6c9878b4b78" /><Relationship Type="http://schemas.openxmlformats.org/officeDocument/2006/relationships/image" Target="/ppt/media/image9.png" Id="R5ff5bee268b549db" /><Relationship Type="http://schemas.openxmlformats.org/officeDocument/2006/relationships/notesSlide" Target="/ppt/notesSlides/notesSlide9.xml" Id="R98b9f95d726045b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58dd817bd411a" /><Relationship Type="http://schemas.openxmlformats.org/officeDocument/2006/relationships/image" Target="/ppt/media/image10.png" Id="R5af346fbd8084eeb" /><Relationship Type="http://schemas.openxmlformats.org/officeDocument/2006/relationships/notesSlide" Target="/ppt/notesSlides/notesSlide10.xml" Id="Rfdbfa1c991a9488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5f594c38c41f8" /><Relationship Type="http://schemas.openxmlformats.org/officeDocument/2006/relationships/image" Target="/ppt/media/image11.png" Id="R9bfbfb62cb704d45" /><Relationship Type="http://schemas.openxmlformats.org/officeDocument/2006/relationships/notesSlide" Target="/ppt/notesSlides/notesSlide11.xml" Id="R590be3159fea424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f61ac6e64648cf" /><Relationship Type="http://schemas.openxmlformats.org/officeDocument/2006/relationships/image" Target="/ppt/media/image12.png" Id="Rbae407e412ef491e" /><Relationship Type="http://schemas.openxmlformats.org/officeDocument/2006/relationships/notesSlide" Target="/ppt/notesSlides/notesSlide12.xml" Id="Rfecbad6ef521480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01f8aaa9de41fa" /><Relationship Type="http://schemas.openxmlformats.org/officeDocument/2006/relationships/image" Target="/ppt/media/image13.png" Id="R3f4227cd135944ea" /><Relationship Type="http://schemas.openxmlformats.org/officeDocument/2006/relationships/notesSlide" Target="/ppt/notesSlides/notesSlide13.xml" Id="R207b7c3b7d6b490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950e03cc34121" /><Relationship Type="http://schemas.openxmlformats.org/officeDocument/2006/relationships/image" Target="/ppt/media/image14.png" Id="Rb744e10baa3a48b8" /><Relationship Type="http://schemas.openxmlformats.org/officeDocument/2006/relationships/notesSlide" Target="/ppt/notesSlides/notesSlide14.xml" Id="R0d6f21b25ffe4bd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0fbe105b341ed" /><Relationship Type="http://schemas.openxmlformats.org/officeDocument/2006/relationships/image" Target="/ppt/media/image15.png" Id="R0009ebcb321a4d0c" /><Relationship Type="http://schemas.openxmlformats.org/officeDocument/2006/relationships/notesSlide" Target="/ppt/notesSlides/notesSlide15.xml" Id="R1614041189f745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2acfddf6ca475f" /><Relationship Type="http://schemas.openxmlformats.org/officeDocument/2006/relationships/image" Target="/ppt/media/image16.png" Id="R68450bd3b6f14511" /><Relationship Type="http://schemas.openxmlformats.org/officeDocument/2006/relationships/notesSlide" Target="/ppt/notesSlides/notesSlide16.xml" Id="R562f66670f7e417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b64810b4124d37" /><Relationship Type="http://schemas.openxmlformats.org/officeDocument/2006/relationships/image" Target="/ppt/media/image17.png" Id="R923cc98d09a94260" /><Relationship Type="http://schemas.openxmlformats.org/officeDocument/2006/relationships/notesSlide" Target="/ppt/notesSlides/notesSlide17.xml" Id="R9886d29021614d8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0164bdf1b240f0" /><Relationship Type="http://schemas.openxmlformats.org/officeDocument/2006/relationships/image" Target="/ppt/media/image18.png" Id="Rbb2ff04d192847a4" /><Relationship Type="http://schemas.openxmlformats.org/officeDocument/2006/relationships/notesSlide" Target="/ppt/notesSlides/notesSlide18.xml" Id="R04eb337f352f4e0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fea306c63f4938" /><Relationship Type="http://schemas.openxmlformats.org/officeDocument/2006/relationships/image" Target="/ppt/media/image19.png" Id="R2c620182e5c44a14" /><Relationship Type="http://schemas.openxmlformats.org/officeDocument/2006/relationships/notesSlide" Target="/ppt/notesSlides/notesSlide19.xml" Id="R86b4c5780edc417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bfdb5be58546a9" /><Relationship Type="http://schemas.openxmlformats.org/officeDocument/2006/relationships/image" Target="/ppt/media/image20.png" Id="Rbf5cc7e0262a4b95" /><Relationship Type="http://schemas.openxmlformats.org/officeDocument/2006/relationships/notesSlide" Target="/ppt/notesSlides/notesSlide20.xml" Id="R5f75b932065b4ee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5a8ec74ad14a2a" /><Relationship Type="http://schemas.openxmlformats.org/officeDocument/2006/relationships/image" Target="/ppt/media/image21.png" Id="Rf97301121ebb41ee" /><Relationship Type="http://schemas.openxmlformats.org/officeDocument/2006/relationships/notesSlide" Target="/ppt/notesSlides/notesSlide21.xml" Id="R6e9bbe9d1d7f49e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3247a88af4134" /><Relationship Type="http://schemas.openxmlformats.org/officeDocument/2006/relationships/image" Target="/ppt/media/image22.png" Id="R0479dc7c1f254c9a" /><Relationship Type="http://schemas.openxmlformats.org/officeDocument/2006/relationships/notesSlide" Target="/ppt/notesSlides/notesSlide22.xml" Id="Re3bc38fb180d406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cf36e12764a09" /><Relationship Type="http://schemas.openxmlformats.org/officeDocument/2006/relationships/image" Target="/ppt/media/image23.png" Id="Rd64f6918e67146bb" /><Relationship Type="http://schemas.openxmlformats.org/officeDocument/2006/relationships/notesSlide" Target="/ppt/notesSlides/notesSlide23.xml" Id="R902e8e2e035e4c6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525c4d2c7941e1" /><Relationship Type="http://schemas.openxmlformats.org/officeDocument/2006/relationships/image" Target="/ppt/media/image24.png" Id="R04167b745b4a4ec0" /><Relationship Type="http://schemas.openxmlformats.org/officeDocument/2006/relationships/notesSlide" Target="/ppt/notesSlides/notesSlide24.xml" Id="Rc391339cc9b14e2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6618f24baf4eea" /><Relationship Type="http://schemas.openxmlformats.org/officeDocument/2006/relationships/image" Target="/ppt/media/image25.png" Id="Ra480126f9ec241e6" /><Relationship Type="http://schemas.openxmlformats.org/officeDocument/2006/relationships/notesSlide" Target="/ppt/notesSlides/notesSlide25.xml" Id="R7b6ed6711d3146a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6d548f434c407b" /><Relationship Type="http://schemas.openxmlformats.org/officeDocument/2006/relationships/image" Target="/ppt/media/image26.png" Id="R15aaf17ea6414425" /><Relationship Type="http://schemas.openxmlformats.org/officeDocument/2006/relationships/notesSlide" Target="/ppt/notesSlides/notesSlide26.xml" Id="Rcf4f2aaef7524bc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bcc2c96146491a" /><Relationship Type="http://schemas.openxmlformats.org/officeDocument/2006/relationships/image" Target="/ppt/media/image27.png" Id="R0e7b05dfe65e4d63" /><Relationship Type="http://schemas.openxmlformats.org/officeDocument/2006/relationships/notesSlide" Target="/ppt/notesSlides/notesSlide27.xml" Id="R7058b6da938747c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e225ea22d4bab" /><Relationship Type="http://schemas.openxmlformats.org/officeDocument/2006/relationships/image" Target="/ppt/media/image28.png" Id="R3d3f558c119e40de" /><Relationship Type="http://schemas.openxmlformats.org/officeDocument/2006/relationships/notesSlide" Target="/ppt/notesSlides/notesSlide28.xml" Id="R03dbf40284d241b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21135bb3b64716" /><Relationship Type="http://schemas.openxmlformats.org/officeDocument/2006/relationships/image" Target="/ppt/media/image29.png" Id="Rc5307098ec0c4d9c" /><Relationship Type="http://schemas.openxmlformats.org/officeDocument/2006/relationships/notesSlide" Target="/ppt/notesSlides/notesSlide29.xml" Id="R175f2c9bc05d4a9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1df5d1ee5c42db" /><Relationship Type="http://schemas.openxmlformats.org/officeDocument/2006/relationships/image" Target="/ppt/media/image30.png" Id="R8b9e97865f7c405a" /><Relationship Type="http://schemas.openxmlformats.org/officeDocument/2006/relationships/notesSlide" Target="/ppt/notesSlides/notesSlide30.xml" Id="R04e19168ba414ab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0096F8-A29D-4B09-B890-AAB3D1C1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9980C-F055-493B-8DFB-2DB655043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843B37-8061-449A-88B2-D32AF695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B09DF7-6991-4388-A2DD-368224C3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3FD939-8ED6-4F71-A62B-74A2509F6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资产、负债、资本（业主权益）、收入、费用、额外投入与提用的动态关系；期末资本须连接本期利润与业主交易。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980F04-E466-4ABA-9484-CE0432FC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30E574-EFAD-4083-84E9-118177B0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967C15-E21F-497E-81AC-DDF7C7400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533B9-16CD-49E8-ACCB-C199EC5F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80bacca3394a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19CAEE-A5D3-4B8D-B6AB-494048CF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680524-56E5-41F8-A995-559DC373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BA3AA3-B3B4-494D-AA7A-FDF499006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586EFF-944C-4C11-A144-AC633A9E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C23F7B-6F56-4640-9C0E-7FC24628E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80B2C-61E2-42B8-95D3-6C9DAEDE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722485-F8BD-4835-8E79-43E7601DD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11681-B9C4-41BD-811A-2594B15E2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01DED7-D21A-4B82-AAAC-C4FED6B7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287947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49EB67-13CF-458A-A76E-EA6E4BA42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080714-A88B-4343-BB76-E60F4D3D4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69e7301f0846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1B1E95-2D4B-4CD2-BD71-B11CF537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9AB288-DC7A-44C6-B189-3B38AD3A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E99BD-3139-41BB-8DCD-F7609525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1A1B2E-E236-4742-938F-6A560A24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3D6C3D-CC64-4D68-81F5-38DD7F53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4186D4-AE3B-4238-8FF4-7F8F5E7F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4FDA40-E270-4405-818B-AC30E80C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E84938-9FE2-4674-9945-F2DAC08C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2A7884-F2CE-4343-8048-9F0018B98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A43248-92EF-48C2-8C6E-87793BA6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E260B1-839F-4C4C-AA23-8277F3AE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3D5678-1CB7-4DC2-B83F-40C295059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C6E56E-44EF-44B6-940E-156FCE76C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577438-B53D-49C5-98DC-8A6DD3642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B5FF2F-C1E0-4996-AC6B-B428CF4F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7FE264-C594-46CB-8F26-1B3E3276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49B949-7784-4AF5-BF7C-E7453F6B7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成功标准｜每笔交易保持资产=负债+资本；期末资本=期初资本+额外投入+本期利润−提用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9CCCA2-F0F2-434E-AD7F-EE61FFFF8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3327A1-6C6C-497C-B30D-7B51C4B7F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9773E3-3214-46C8-845A-3D277AE1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8675159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136C39-2E23-4077-A466-D326F34C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7B3446-C4C0-4F6C-89C9-9C3DD61A3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4ce56cdc9a4a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602968-C9A6-4F5F-A980-FED6178B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DD1B2-FB39-4942-8102-95412778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F94279-9A92-4C2F-813B-641F34EF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91F0E5-2FCF-48B5-81E5-00E1E51E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CEC41D-0665-4237-A7D3-1320F160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33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A49C0D-E4E6-4F3C-BC39-0464A732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边界提醒｜把收入直接当资本、把提用当费用，或遗漏利润进入权益的连接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F8D95B-5173-424F-9173-EDF21208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F41D70-207F-4098-9261-F28CCE246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8AA34C-DF59-4985-8B5B-54D8E348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资产、负债、资本（业主权益）、收入、费用、额外投入与提用的动态关系；期末资本须连接本期利润与业主交易。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69D05-60D8-4DCF-90F3-F8284E602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5B4890-920C-46D4-B675-C5D9916CF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0331E7-F353-4A4B-BD93-81643C66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2D3966-809F-4EE9-BC17-B97651E9F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1A/2A·会计等式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DC0B81-B3A8-41B4-9A36-A739C66FC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7BFEA0-D183-4699-B1CB-1FA4DFC6F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11E58B-2F62-4D66-A75E-CFA5D5F9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B3AF58-C24C-4E0B-B48A-E3A880AAC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970580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9ED1A3-4F91-483E-8A36-0CD3A487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855237-C4C2-41CA-A10E-E73B7FEF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87f37b245646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D39547-D8EC-45B6-AF06-6E97D2E5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649C45-D64D-4957-BEB1-3A2AE93B9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315241-1111-4A6B-868B-21F7DAAE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能解释“每笔交易保持资产=负债+资本；期末资本=期初资本+额外投入+本期利润−提用”，并识别一个反例或边界。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FB2FBA-BDD4-45AC-9ADE-08B197E3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879D61-7721-4338-9246-BD519EAA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1D6B49-0BB5-441B-BC84-860FB85C6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东主把 HK$2,000 现金投入企业。会计等式的即时影响是：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110272-9385-401F-B632-3D451C73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高频错因：把收入直接当资本、把提用当费用，或遗漏利润进入权益的连接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1AFE8-ABF0-424E-8CBA-E0B4A883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096C7F-8123-4CB1-BE6E-8A5A0961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E27A74-BCDC-4D4F-9542-766EDEED6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49745F-3B09-4EF2-A5C5-BF5B096BA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27A556-6148-4DCF-88B8-332852A7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975AF6-7D81-4C35-880A-9684DD70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BCF230-857A-4D45-AFB7-57C3E2BF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065446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C094C4-D67C-44D1-8613-C4ACF4B6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D980A0-63A9-4DBD-A5C8-1C19E1E2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c6b054653749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315B36-5819-4B18-A89E-90E835828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1D9D1-6A21-4511-B0CB-FC75B254E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F69E6F-5CBB-4275-A72A-683AD5B3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93FCD1-2EF3-4601-8F08-048702A12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FFAC7-B546-4503-8FB9-0B4E64E32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679092-B386-41BD-9B50-585683F8C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972035-833E-4E78-A6FE-814431A9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分会计元素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147C80-A0A5-4DB6-A3A6-87538F95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465C0F-A53F-4CCD-8213-672EAA22A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判增减与借贷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4D71A2-FAF6-4953-A125-0BD22CE4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24A6FE-CD43-4D37-B359-9288509E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17366F-5561-479F-A380-42B933465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AD0329-F40B-4C93-A12C-CA7A1AD77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EAF794-5074-4B72-9676-61AB2010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东主把 HK$2,000 现金投入企业。会计等式的即时影响是：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CBB383-8740-45CE-81BD-1DE8B2A75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422F60-4E5C-4549-B73E-D0D8246FA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43B613-F3F7-45C5-99F9-AB3125D01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正确结论：资产增加 HK$2,000；资本增加 HK$2,000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解析：企业收到现金使资产增加；东主投入是资本增加，不是收入或负债。两边同额增加。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B5A436-B304-4E15-A114-554E0492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7704CA-293C-43FA-B3B3-188956B9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B7DD7B-7AA6-4A6B-8415-B426FD4F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1936D5-880B-49D6-9AE1-9BC6D23E5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318152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A2BC8B-3D0E-4C27-B3E1-64B54E0EB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18CCD6-CE2E-49D9-9DE7-6B9A3F5A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59237ff1740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E8BC9-739C-4618-B43A-A21E5F65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F46CCC-3F85-4C71-B745-7D697936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88CC27-21CC-4952-85A2-4418399E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C3CB98-C9BE-492D-9132-A796CE820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5DCE78-B54E-4F1E-8A15-BA94EDE5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FAC26B-6CDE-4115-8F3D-09A089BA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2BA388-7BD9-4DCF-8772-3888B801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F8766C-26FD-41E6-B344-DAC3660A6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3669D5-7A2C-4E9B-97EE-000869E98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749BE0-5D5A-4E7C-ABB3-451BF5D0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AC5E6A-46A7-433C-8E2F-B8D0489B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341EAC-DFD0-4F47-9C16-C6EE6608D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CBDAA3-8FDC-474A-8528-3B6DA149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49BF4B-77D5-4303-B03A-B1C3751E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D3849E-A4CE-4321-AE2F-934F5113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38C17B-62EF-4FA4-B168-612D45720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2F8EC6-D5BF-4EBC-BE46-0CB9A3022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4ADAC3-9979-4679-892A-475E299AE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029837-6759-4C17-BD05-3C0D9AE47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799356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8C1B84-998F-4545-B640-B9541D3A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55570B-42A7-4430-82B4-4A16DA895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cf6b810e2c43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41FE06-0B5C-4809-A014-43D3DDC2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E1065-34E4-4ED8-9CD4-AD2464C5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59B4F2-98C6-45DF-9CD1-2FA99E51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ECBC82-C2F2-45C5-9DEC-6366C7F5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360731-841F-4B3D-AFF7-C5DE3B30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1CE41-E8ED-4210-92E7-11894F221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E29BDC-3645-4969-B5A6-40A888DC3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F4AB8D-1FFC-4A01-81F2-8BCBFEAEB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31E016-ECEE-4260-A198-24079BDB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C9EACD-39F6-48CB-8968-27AFC660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01E5AC-9D2B-4DBB-9541-F677E21D1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B81DC6-E7A3-4481-86DC-CBAB323F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917041-F003-40FD-88DB-B59D645AC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213499-7983-448F-BE59-E5009E16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F29404-D97D-463B-BE09-0101A449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4AF5E9-0B0B-4205-99BF-C11EAD8CC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AACBB0-8FCD-44FD-828F-7F02B6ED4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554733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BCA3C3-B297-4927-8407-87A15823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E0FC32-F9FE-4182-AA6A-CB95C5744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ced19533ac4f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A107B-B3C5-46A1-9604-B70778C91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73069A-D01E-4A51-8AD8-262A06706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B339B-0DFF-4FC2-A314-E9ECF0B1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EB8B2C-2E33-48CE-897E-962AC3AD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东主把 HK$2,000 现金投入企业。会计等式的即时影响是：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DE11C-0A6D-479D-B807-A17612FE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CA74BD-C1C8-44BB-B860-60F93CC1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C26DD5-A7D2-4A40-879B-830E6E07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F2553A-80BF-487C-8C1D-0D96BDDBE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CC8F14-3AB2-43BB-BF7D-6A69A6E4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BC1405-4EA2-4CB6-A04A-624BFA5FD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DF1846-85E5-4BBE-ABAB-897AE24C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53C21D-5D57-4AF8-8803-0744D684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920950-4228-4486-8BF3-447B2902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6407E3-85B4-4358-9D7D-397C895B2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808A12-21D5-41F1-B9E5-5764242FD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6BA683-775F-4AC2-AF21-9B146E01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4C3FA1-F4B2-4FF6-B2C0-5F8E7716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064495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43AD6B-46F6-4478-8D20-C1384EC4B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B798F6-1135-4BE4-A241-8EBF83773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f5bee268b549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208271-8117-49AE-BDAC-AFA197521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42202C-E346-4630-BCA3-18FDCD0CC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FCBF9B-8151-4699-B520-E385F8A30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B269A-F46B-4849-8089-04863633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企业以现金支付本月租金 HK$2,000。即时影响是：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76CB86-6E00-4996-9D56-FF930248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4AC650-CB7A-40AB-A177-F8CA7CBD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491DD-EBD7-4F47-9EB6-58B113A1B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0287D2-2B99-471E-A68B-D95E5B641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408516-1D83-4BC0-9EF7-A9391AAE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94EBBF-A144-4330-9DCD-EE4C358B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EFE430-187D-435B-8573-9CF27CD48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1DA450-511D-4AAF-9482-3FA08C75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0B0D05-BF3B-4638-8CCA-B680D261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21A5ED-ABB4-40F3-B6FB-B9957175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B0FBBF-D5BB-472A-934F-E26241759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CC6F79-01FD-46EB-89C5-CE3205C4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D74D05-77D7-4DDE-956F-5BC24C38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E242E5-34B0-442A-BD9C-46350B1C2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F9C307-0D31-43BD-90EC-2B0449F6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288022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AE4975-835E-485C-A2A7-2C67B1F4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6F298-EE80-4480-A79F-30D412564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f346fbd8084e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A87427-E282-4282-8FC9-E475A49A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922800-E55F-4E25-8481-CC5640D21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F1A11-8E6B-43F8-9C35-C14291AB9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30D289-4F0D-4EAB-83C0-4B72EA23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305750-7CE8-4BD1-92C5-3E7265671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东主把 HK$2,000 现金投入企业。会计等式的即时影响是：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3D3B6-083D-409A-8385-A725BB99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306498-1B86-4D75-9D16-D3235C126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A5EC76-560A-4CBC-94A2-311A937D0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B0302E-F2FC-465E-A8E9-D029B958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企业以现金支付本月租金 HK$2,000。即时影响是：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D647FE-3787-4053-B1E1-3AC0E67AA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67C67D-A1B1-4C18-B9F6-C3DF2DED6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7BD5E-FA91-47E5-9B04-6A0899781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CFA96A-50D3-4FD8-851F-1A4C2194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企业以现金 HK$3,000 购买设备。会计等式的即时影响是：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596951-3CF1-4ECD-A165-613433B7A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E850E0-A662-4D7A-A447-2C8A3A0CC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D922E9-CD17-4214-95CB-0669EFC10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FCA4C1-88F8-4E56-BC10-687693678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0423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0588CB-6528-421B-A872-DC0278B8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7ABF21-DA49-42C8-99AD-37EF1BE0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fbfb62cb704d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F501A-C8AE-4ECA-B7B0-1BF6A79EA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E7F818-E9F6-4326-8F66-E096F2F9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84F9C-BD5C-4C89-8AEF-5E43CF59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13C206-FF22-4FB3-AA23-EEB8DC43A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AA9389-8C66-4DD6-AC85-AB1878F18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8B3673-3AEC-4747-A958-48768416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D9243B-2555-4A6E-B74F-6535BC0E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0D10EB-BFF3-478C-BBF2-4E1EDC318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正确结论：资产（现金）减少 HK$2,000；费用增加 HK$2,000；资本账户即时不变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解析链：按扩展会计等式 A=L+C+R−E，本月租金令费用 E 增加、现金资产减少；费用会降低本期利润，并在期末结转后影响资本，但资本账户不是这笔业务即时借记的账户。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D4BC95-2B62-4DBB-A5AC-226AA0CA4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8B7257-C5B0-4703-86D2-E892A1003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0A3CA2-5778-4241-B280-5B0EFC0D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B86236-CE76-45D3-BDD8-64C22C746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1913662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64B40B-0555-42E7-88B9-31ACFF6B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44DD8-E068-4879-B6D0-80B7F979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e407e412ef49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F0A9A-741D-4AC3-B94D-27C7014A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E874D-21B0-4559-BAFD-DB85E4171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13510D-2CCF-413A-A555-CADF6D29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8E0698-7725-41B5-837B-AD8AC2CC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企业以现金 HK$3,000 购买设备。会计等式的即时影响是：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16E4FF-98EE-4C9F-B20A-F6D490744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F36D8D-21B2-4272-A5BE-77A726FE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49593F-2AC1-406A-A7E2-76079D2E2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6A9D05-2587-48C1-AD92-722FA02A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9DFCB0-9281-44DD-8B9C-E15D9F7D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B4B324-FA69-4577-BB47-981FA108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D55BFA-CADB-4B7A-92CB-E5CB33F0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6A9FC1-F04D-4DC2-B0F2-442274892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DB8AC8-B09D-48E5-890C-6BD45B654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7069399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2EA59A-6B63-4DC7-A608-3045CEF99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C03391-CF24-4907-8FA9-B1724518E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4227cd135944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F89414-95D4-4CAB-A08E-EF6E0EB76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CAB2D3-11F0-47F7-AC1E-2388BB0B0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BB76EF-08DF-48F9-A590-18022F331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能独立执行“识业务—分会计元素—判增减与借贷—更新资本—双向勾稽”，并说明每一步理由。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6C82D7-E4DF-463C-ADD2-4E18A7C1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5F0AFF-C67F-4A75-BBED-6BEFFEFE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091A84-B534-4365-89C4-3014048A4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客户偿还早前欠款 HK$3,000。即时影响是：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EE41C-FCB2-483D-AD01-41D56716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高频错因：把收入直接当资本、把提用当费用，或遗漏利润进入权益的连接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031CCE-B0F9-4697-AA74-6CA60441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5603A0-E5FF-4056-BE44-3ABCBDD3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3DEECD-E6C1-4A32-AAB2-0126D4BF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598F76-DC28-4E09-98A6-7C29C579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0B8C9E-D42C-4573-85A6-CA54FEDF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CCB129-9D11-4594-9D29-B613CB76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3F1BFF-214B-4D47-944C-CDF0E904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97164249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F24561-B0C6-4BED-A6F5-BC7803B3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63A4C4-2E5C-4990-B7F1-F6159571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4e10baa3a48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13AC0E-FC37-4EC3-9F59-3CCA1F56E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A4008-441E-4D59-96C2-53E6986B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81615B-426D-4E0E-9918-5BA0011D2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317DA7-A5F4-4509-83A7-94CAF6C12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568D6C-CBBC-448D-B1A5-8B1D6751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492B48-D014-450A-A470-D8008CE0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45B21D-662A-45C1-89EA-31915E6E3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分会计元素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E900D7-201C-4E27-803A-467C940B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0BB843-0421-4A2F-9AD1-B7B9726F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判增减与借贷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A064B4-C364-4A42-B272-47E5BCBD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61A0DC-95DE-4996-98C9-841BD86C2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8B5B66-6958-40E1-B25D-4E390E82B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D78940-C8DA-405A-B0AE-2789C579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E9C84E-CC95-4250-8849-82428C14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客户偿还早前欠款 HK$3,000。即时影响是：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E010A8-5798-4553-9199-A0D1D58CA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6A7BF3-16B8-4A12-955B-5A7D6AD84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B433DE-078A-49AE-BEA9-03427C94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正确结论：现金增加、应收账款减少各 HK$3,000；总资产不变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解析：收入已在赊销时确认；收款只是两项资产之间转换，不再次确认收入。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76C29E-1DA4-4DA3-97BE-196DA9B5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09EA88-B3D2-4C9F-B9A7-0CA5C5C36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04C0F8-2718-443B-87D6-FD8DEC66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DC1180-EC70-4D92-80E1-6584F0D6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02677532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805B59-D6DC-49EA-876C-2D9B74C8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A799B-6877-44A7-8F7F-407B930A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09ebcb321a4d0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9A9A7-18FA-4145-8ED1-6A690EE13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31D192-621B-4EEA-8F07-2007F5248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7FFEE4-149B-4B61-B9F4-506E4D1B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627B80-E0D4-471C-9E97-187678BA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083DB5-0B20-41BB-8D14-91CB395D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2BBC7A-1E77-4688-8FD2-17072FFBC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2B018C-44EF-4363-88D3-D6EA43DC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219C39-9C32-4E45-9600-1E76C2820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3CDA27-F882-4BD6-82AE-CA44BDC9E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0A55E7-E5E4-4A36-8FA3-8E952BE5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BF1080-4022-475A-A6F1-30DBEE64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1523E9-9BAC-4062-B679-07355A00C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FF7BD0-C40E-4212-AA02-EE37E45E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4595ED-1606-4B71-9BE2-4CC03EFD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A4D508-6945-4A3A-A76B-3FD3C5C25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E7CD70-4CE7-45B1-B120-CCBFFF07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1E1EC3-C6B2-4858-9F46-A158D45C9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11644C-6BB3-4C18-BE7B-069F7EE4C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06261A-0DFC-4CC5-B735-A976C782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83768472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3D7B66-D532-4E72-BB4B-4C26163F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99402-EBE1-4F1F-86A5-40AC95C36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450bd3b6f145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3060E7-815D-43DC-B71D-4A13B4928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71980D-3F03-4D3D-84EB-B4DB20CF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595634-6D4E-408A-A845-2DAA67EF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AED41C-EE43-41B1-A3E4-36F0BB1F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F2987B-24C9-4944-B059-B690EF6C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268DFF-69D7-4DFF-B59B-C3B8629E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26E62F-A25B-477A-B6EB-7D6CF6360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465A57-27DF-43B6-A871-D761A8E3A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EF00E4-424A-4427-A41A-932A46F08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08A8A8-F4D2-47D1-9D85-EE980F59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789AB0-F884-4950-A9A1-5660B2C56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7146FE-53AD-41C3-AB01-5FA89792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9DFFD8-283B-43E2-A60B-C417B2C03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A297C9-5B3E-45FF-B883-01FBD15C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19E6D2-4021-4A48-8E5D-2EA3BF90A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2D13A3-CC05-40A8-B0FB-6CABACC81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80D1F4-28EE-4298-90C0-9A2C05EDE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105240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32FD64-295D-4E2B-AFD3-F3049643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28DB99-1D87-41AC-9CE5-ABCFC382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3cc98d09a942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6D9917-9154-4D45-B576-2F231FEE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BEAD51-302D-4469-AA7C-D4CDDF8C0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BB75E6-0D3D-425B-A8E5-CA1AE4A67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C5D578-BB3F-43ED-9F20-8C74A00DB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客户偿还早前欠款 HK$3,000。即时影响是：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C6940F-035C-44F2-AF2B-EE384D5C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D98ABA-21E8-49F3-8EDC-46178F389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0DE55C-3F0C-4C63-8C85-7D3E7C69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C682D0-E564-42BC-AC00-D08AFB92B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EEB655-87BF-415C-8C4F-363EA294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03824A-FC25-4FF5-B3DA-4CD325D2F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A65152-8C63-47B8-B2DB-2CC1513A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30D729-BEDC-40D1-81A4-BFB25794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AE29E8-550A-4EC4-8A49-44B5E8E1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F4154D-8E5A-4985-A224-ADC74F1A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FCC5ED-6011-40A7-8C8F-DBF4DD31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D07FAE-97D0-4EE1-8C7D-357721058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0B0188-654D-4AD2-98A3-7B4EC861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1581388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E49058-C65A-4EF6-A0D5-81ADDD9F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F6327C-3CAC-409B-8F63-3BE06D067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2ff04d192847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EFA2FB-C942-446C-9873-AD4B5F38F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00901F-01BD-44C9-8A0A-2B5A00EAF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7B77CD-FB42-4517-A2F4-850D8F99D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9A6518-82DB-4EDE-981F-561AAC91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企业以现金 HK$4,000 购买设备。会计等式的即时影响是：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9B4851-53AD-43E5-8D2D-C140061B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6D4BA3-F099-48FA-86A5-8ADC40FDE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BE2454-0183-4973-B942-C56A35C38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B794E4-ACD0-456A-8B51-2477FE4B8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60901C-058F-4D48-8542-A8CB0DD0E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8AC41D-2346-416D-949F-D8D2997B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FFEB76-8B0B-41B1-81C7-A73F70BD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C3B56B-B6A4-4013-8FB5-D0306B41F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32E7D2-7615-4B13-9297-0EAEF12E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74FF13-FD0D-4BE7-8572-B93444C7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2FC15C-849C-4754-AC6C-B86FE2F3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B57F48-8C6C-4A9F-8D43-DA08C3A71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0B991B-B786-4973-950C-D6875FBEA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DC3F4E-7BD6-4FB7-A561-7037806E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005F65-3FE9-4CF3-BA5E-9955639CC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1167175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0A2522-8AE5-443D-9BD3-A233E3B9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FF165E-BCEC-480B-832A-87E2D5EDD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620182e5c44a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B5D210-4DA8-494E-8B20-A3E610D7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CDD68-3F4A-4ED7-A155-E25C2409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A5996D-B445-42AC-B4EB-2C938DC8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F4E30-C5F5-420A-B0B0-0577045F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F7043A-B1AC-4A49-8792-8481086F9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客户偿还早前欠款 HK$3,000。即时影响是：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BF8926-1E63-4739-819F-A815CAD30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CB2D24-C57D-40CE-BFA5-F0D61D9A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39D826-D78B-43A2-8BEA-AEF9FC28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E8738-ED23-4F6A-8C48-AEDC2059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企业以现金 HK$4,000 购买设备。会计等式的即时影响是：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84282B-19E2-4D98-839F-3E0AC3A0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C0AA7B-2FEC-4C70-9287-FE86D4D95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EE29CF-62D5-48C6-BA5E-974F6C564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C16C27-54FB-4ACE-A8EF-E4171A88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东主投入现金 HK$11,500；企业随后赊购设备 HK$3,300，并以现金支付本期租金 HK$1,200。三项业务合并后，扩展会计等式的净变化是：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62128F-F15E-4FBA-B5B1-C3CE11BA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4E6885-4D80-4C62-8B79-4F264EEA5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85E8AF-9620-4611-BF07-E22F8AF55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6EC4F0-62F1-4A27-A5EC-9AEA7FDD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3169106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BD663A-ECEF-47A6-8486-EE5A7CC4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CE124-8D70-43B8-AA80-0BC538259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5cc7e0262a4b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5854F5-2537-433A-BCF6-5654783E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F60E4-B0DE-49A3-B02B-661DA07E0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B06049-285B-4F08-96EC-A1438ED8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B5413A-5E38-455B-B4FE-BABF82839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F86FA5-229C-4DE7-8C04-09B99661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960564-91BF-4CF9-BA72-DA12BA86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38F15B-4E66-4F26-B746-EBC780026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24687F-4FF6-4757-BD8D-0468A468B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正确结论：设备增加、现金减少各 HK$4,000；总资产不变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解析链：一项资产设备增加，另一项资产现金同额减少；购买长期资产不在购入时全额确认为费用。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310DBD-7DD1-4C13-8E8F-402A6D87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374C2F-F886-4D8F-8D29-D755ABE3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D3E1DF-F21B-47A9-859D-F7879DBF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B19264-E507-4467-A040-1C5DF81C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5672908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C2E553-F75C-4041-B3C3-785D8B33D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CA5317-AFD9-4DCA-99E0-C9435F7C0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7301121ebb41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EF8AC6-E145-4625-A73B-3055E25B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E7CDA9-29AF-4AE2-AC0C-1291F5DCE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55E845-7295-4AA5-AF56-48017DB6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70C887-B6CA-4A88-B859-3FD825586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东主投入现金 HK$11,500；企业随后赊购设备 HK$3,300，并以现金支付本期租金 HK$1,200。三项业务合并后，扩展会计等式的净变化是：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CAEA86-6CDA-41C1-B2E3-0200D63A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5C2131-7DCA-4B52-B713-72255F85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722FE1-EE71-41AD-8607-05DFDCC8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7CE928-4B0D-409E-80DD-0DBDBF2DF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5092A-1A4B-4F91-9EB2-4EAD4BCC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3E8CA-6BF8-4184-B13F-BD876337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1FE99A-3FB2-4629-B671-58F757E9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012471-7EAF-4EAF-9559-D4325A97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5DC7F5-35F3-48AC-83F5-5478FDABF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3821426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92CE11-5E88-4027-BFE2-9349924F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E2FC91-5BFC-467F-9E5E-AD8BE06C0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79dc7c1f254c9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86BCF0-B3DB-4DB2-AE98-422A8186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96C745-24B0-464E-A104-3DDFD96D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37EAC3-A734-4A43-8A42-B0885657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9E942-5F79-4684-A31B-B21ED483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1040C9-625B-4BF2-8B36-71A0D33F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D7E063-A4A5-4C70-92F1-CB3D7DF5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企业赊购存货 HK$5,000。即时影响是：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410840-E520-4258-BA06-9755ABD4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高频错因：把收入直接当资本、把提用当费用，或遗漏利润进入权益的连接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939326-71C5-4EFF-A0E1-9DD70C673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70CB6B-CE25-4690-946B-3C71C876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A784F-E5E3-4582-B6FD-94661D73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E589BB-6B60-46B7-9B16-41A7DCDA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BD3437-ECB7-47F7-A27D-399520F3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0446F8-C824-41F0-BD59-97564FCD4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AB5A06-6885-47A7-9825-385427385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96981506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4E7B68-429D-4D35-9061-9393D5CB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6260F-8184-49EF-B21A-21ECA20BC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4f6918e67146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B4B1AA-6ECA-4C45-A669-D6EBE3EA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001836-DF00-4F5B-8B23-D57B6AC0C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A6B32-3567-4687-9BC4-970CCBC8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121FAA-D968-4A17-9E89-95DDB8FF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3CE64F-5E2F-456D-B68B-5A2A707A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D08852-8FBC-48BC-A28F-74AA09513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BDA2D4-AACC-4B16-94E9-041E0B1B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分会计元素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8780A0-80A2-4085-A45B-5745AEAEC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2F6C3-259C-4D8B-947F-0E5F8B5D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判增减与借贷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3FC796-143E-4049-B294-574E2B48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DD50B6-5ADE-4745-83B6-C1DBDABA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252DD2-32AF-455B-966D-8E517A0EC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F6E01C-7EF6-4AC8-8726-225E0FB0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520930-023F-4E8D-A6C0-BFE7A169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企业赊购存货 HK$5,000。即时影响是：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2A9177-16D4-4B70-8FED-FEB865EA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897013-840C-47EB-BD17-95FBD19A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EF1939-967D-453A-B2A1-2DAFAACC8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正确结论：资产（存货）和负债（应付账款）各增加 HK$5,000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解析：存货取得令资产增加；尚未付款形成应付账款负债。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182CF9-8428-42F7-A8E1-41DD46916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4C5CAE-1395-4B84-8B13-C5F0D5F11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DD30DF-AF85-4298-89FA-745F32D05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F61ADA-9EBC-4B32-A164-1A5661272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2651873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2694A3-1F44-4329-B12C-F66B8857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D4C435-3083-4909-BED9-CD618F8A8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67b745b4a4e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761CD-D0F8-43C8-A8DE-54E4D830D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5C81B3-6B8C-4820-A591-01B5D7CB1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1BE92D-0A03-4054-B884-FAA4BE7C1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F03A8-E476-4154-818F-054546EB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9438FC-AF40-4962-BB69-1BD0AD0B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15EC63-4C33-4679-94F9-9E15F59AA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92C7A6-059A-48BC-B41B-1B4531E26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0E2BA6-433D-4838-9F22-6E782340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4D13C0-E26F-4607-BD75-B842A9031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08C96-B2CB-4C77-8436-74F008E13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23850D-FD65-4932-B3BF-68B90125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329C68-C6B9-443B-B07D-4F015969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D0736-0AA7-4D3E-8D9A-A9547D64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E07E45-171D-4863-B58C-563BC53B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D69879-3D37-4F49-BF35-3AA36661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F0D3F7-E207-47EC-A0C3-F0EC32FBC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6E64D4-52EF-4EDB-98AB-8CEB3986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A781D5-7D94-4EAA-945A-B3A8D766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FFF9AD-9E09-415E-AD4D-B588BA4B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1579154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08B66E-9FFB-4D2C-B0C3-1DE84BAA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8BD85-7EAF-4355-A362-43F700B8F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80126f9ec241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FCE19B-10A2-49B7-96D9-07FE8377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E17FB-F0C8-474F-83CD-7810EC5B4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E8C9F6-DE01-4783-ABEA-93FE9262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A296A2-41EE-425E-AD68-995C9695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F95930-BDD6-45F7-A99B-8539C70D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4A85E5-3D38-4947-91EC-7DD54CB6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EBA773-2CE8-4AF8-A418-EFEE0DF4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3F59F4-E691-4130-81D4-8F117E19E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75D16C-1128-4B0F-A1C3-0AA101BF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48E29F-5B37-4573-8C30-2FDDDB46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B945CC-FBAB-4C48-8C1A-F4A3B95F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C5FD2C-EA18-4D9D-85C4-AD9967A1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308749-4AE8-4879-974D-E9AB457E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0D0E18-2EE1-4F11-BD12-32923450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7446BD-752A-40A1-BC51-C6139A35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BA5737-D417-4C8F-BDA9-C61A33EB3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828E01-5702-4EE4-BC04-E9BF4CFF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03555357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D90803-FBFD-40E4-AE68-6F34AE05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F330B9-89C9-4B83-AD6F-37455478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aaf17ea641442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D61715-2B9E-4252-B93D-6D079959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135894-0B3E-49F5-B58D-8EDF038C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B8468B-7D44-4969-8E82-51A96E7B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A963F9-B9B8-4A4E-8ABE-58544CE67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企业赊购存货 HK$5,000。即时影响是：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F33F9D-BCFB-4BA7-926A-1CAF2AD48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66147C-8B25-4DE1-B36D-79588340F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95C192-9438-40C5-BC2A-3FB6DA8B6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5C298E-14F2-4F83-B1ED-8CAF1CD0A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2E4D6E-B3A7-4E3A-894E-C40EABFC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50A745-28B6-4E95-A356-FDE82AD5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CF4A70-F01E-467F-A284-B02951945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BBD28C-88B1-4658-A412-59E8D508C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0BC676-1701-4A54-AC48-3C76118B5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BE9B8B-9DC0-4C0B-9F1C-130442952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E1B3C6-723B-4F21-9261-DB3DDF5A8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07B1F0-ED22-4EC5-BECD-AD7B645C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B9A3F9-7B0E-4903-8F31-56A357250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87478324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8FE097-54E7-4121-94E8-8DF16EEB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69E2FE-13F7-4780-9127-0CEDD7013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7b05dfe65e4d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52C2F0-AF50-4A9F-9539-4E3AA1114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C64A57-7DB2-462D-BB6F-B448DDA52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558D5E-36A1-4D73-B9C3-3E5FB31D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B0CEC1-DD4E-474A-9B87-EFD45819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东主投入现金 HK$12,000；企业随后赊购设备 HK$3,400，并以现金支付本期租金 HK$1,200。三项业务合并后，扩展会计等式的净变化是：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2C698D-6342-40B1-B3C6-D503545D5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93489A-D57A-4980-A538-B7E36D1AF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EA0963-2FB5-49E3-A008-B295A61E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379D56-A72E-49CB-950C-D7582865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F8033-BED7-4756-A1B1-E1D939A1A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5C3099-08E1-4786-B452-EF4915DEF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17B350-B234-45F2-8DFD-C5D9BDFC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747DAD-19A7-4DEB-AF93-FC04F446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7559F8-D9A6-4F9E-A723-B1A5DE50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40AB81-3588-48BE-AC58-1839CA363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B5D947-5A49-4C08-A501-D6EA451D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68EF6E-602C-4D7C-9476-FD0C9C4E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9AE524-BF54-4B06-A376-3093105B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88B25B-1126-44C0-8618-8E3183347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CBB772-E5B8-45CD-B996-753094D1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74488971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21DF22-12E9-4981-8A0D-B0515ABC7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F688CB-BF2A-442C-ACC0-2784650A9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3f558c119e40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6FDAD7-2BE2-45EA-AFD4-4BD141F9E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7E8ACB-C457-4C2A-90EA-46C745536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5D1C0-5BD3-4AF1-9ECE-C04B56DC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843752-8293-4825-A371-909A0FE11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597E41-E0DA-414F-B414-1138801A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企业赊购存货 HK$5,000。即时影响是：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FB5E14-C6FC-4023-955F-B9AAF06F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226848-9541-45BC-BD17-DEFC1EB60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5D03AF-278C-489A-A47A-71694B4F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211F98-346C-461A-A79B-EE6B9411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东主投入现金 HK$12,000；企业随后赊购设备 HK$3,400，并以现金支付本期租金 HK$1,200。三项业务合并后，扩展会计等式的净变化是：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B95DDD-BF94-4D81-8E85-A44EF695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C5B9DD-0420-4B8B-B847-31D5D6A8E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12D5CF-E6A5-4225-B875-6B9630E7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56D959-DA12-43E3-B4D3-64617F3EA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企业以现金支付本月租金 HK$6,000。即时影响是：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904D17-8658-4F26-AB4E-1B8E0190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06BD6B-303B-438B-AF1C-25B4DA3FA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81D872-4295-47B2-A4ED-40621B72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39A1F1-C26A-483E-BB24-995131F9C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252596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C1F3F7-1A53-4315-8C18-BB16046C5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008C30-0B66-4F6B-A8C6-351A3BDD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307098ec0c4d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440C8B-EDB9-4785-98FB-5C8046442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8099FB-6D0E-43E4-92EF-3DED4A6B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F591C3-9EBC-4CDA-82F6-A618FBAA2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4B2D28-0B41-423D-9852-C3E4F70D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BCCD29-D837-49A4-B26E-AC86BEBE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2A2763-3BAF-4396-AF97-474D4849A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4E51CC-95DB-41EE-AB10-5BBCCC879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F67EDF-E418-448E-AD48-2301E9B5B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05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正确结论：资产增加 HK$14,200；负债增加 HK$3,400；东主权益净增加 HK$10,800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解析链：业务链：投入使现金和资本各增 HK$12,000；赊购使设备及应付账款各增 HK$3,400；租金使现金减、费用增 HK$1,200。因此 A=HK$14,200，L=HK$3,400，权益净变=HK$10,800，并核对 A=L+权益。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A40862-C20E-48C2-8E5C-C6FA0644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8110FD-67F3-4554-B775-DB290849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1A066A-83E2-4574-A432-CF5DE8F29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158A4B-D698-4B22-8D71-1087EF59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211553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44118B-AB71-465F-AC34-70216E71E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E4D3A-B255-4FD6-9E42-EC08E7494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9e97865f7c40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BFFAE5-B437-4ADF-BBCF-912516CC2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32C65F-9413-4212-B003-EC4486E9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57FA8-2476-4C60-B0B4-A7C788914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082914-CFDB-4E25-BA7C-D30617DF0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企业以现金支付本月租金 HK$6,000。即时影响是：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73C001-EC3C-41AE-8346-0BEFAA83D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B23DDE-46FC-4DC5-9F5D-6EB9EF55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A0B07D-7977-404B-8D9D-EF52A5D65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01A97C-9E2F-427E-B476-E758F57F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8035CA-2204-4CDC-B757-115A63F9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1EA117-80C0-4705-A079-3AAE43BA0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FDB696-91FE-4764-85FF-F9D6B253B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9F0660-E678-4E69-9207-9453ED8D6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会计等式、资本与业主权益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74C524-9096-4470-96CA-0AA3086F0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588404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2026-08-19T08:49:32.9780000Z</dcterms:created>
  <dcterms:modified xsi:type="dcterms:W3CDTF">2026-08-19T08:49:32.9780000Z</dcterms:modified>
</coreProperties>
</file>