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be11415d1984a24" /><Relationship Type="http://schemas.openxmlformats.org/officeDocument/2006/relationships/extended-properties" Target="/docProps/app.xml" Id="R1abdbb5de4ce40b8" /><Relationship Type="http://schemas.openxmlformats.org/officeDocument/2006/relationships/officeDocument" Target="/ppt/presentation.xml" Id="R8fbdcd7fcda544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9c88509ea2a4079"/>
  </p:sldMasterIdLst>
  <p:notesMasterIdLst>
    <p:notesMasterId xmlns:r="http://schemas.openxmlformats.org/officeDocument/2006/relationships" r:id="Ra665bea286e442fd"/>
  </p:notesMasterIdLst>
  <p:sldIdLst>
    <p:sldId xmlns:r="http://schemas.openxmlformats.org/officeDocument/2006/relationships" id="256" r:id="Rd231793dfe114910"/>
    <p:sldId xmlns:r="http://schemas.openxmlformats.org/officeDocument/2006/relationships" id="257" r:id="Rce6754645a314f88"/>
    <p:sldId xmlns:r="http://schemas.openxmlformats.org/officeDocument/2006/relationships" id="258" r:id="Rea52af42a01a43bd"/>
    <p:sldId xmlns:r="http://schemas.openxmlformats.org/officeDocument/2006/relationships" id="259" r:id="R598b23b66a2547d3"/>
    <p:sldId xmlns:r="http://schemas.openxmlformats.org/officeDocument/2006/relationships" id="260" r:id="R59abee74d52a427c"/>
    <p:sldId xmlns:r="http://schemas.openxmlformats.org/officeDocument/2006/relationships" id="261" r:id="Rb94173c919614e0a"/>
    <p:sldId xmlns:r="http://schemas.openxmlformats.org/officeDocument/2006/relationships" id="262" r:id="R991f5d01d81c46a0"/>
    <p:sldId xmlns:r="http://schemas.openxmlformats.org/officeDocument/2006/relationships" id="263" r:id="Rf3dddd2f696d4a23"/>
    <p:sldId xmlns:r="http://schemas.openxmlformats.org/officeDocument/2006/relationships" id="264" r:id="Rcf048d0dfa5b4c78"/>
    <p:sldId xmlns:r="http://schemas.openxmlformats.org/officeDocument/2006/relationships" id="265" r:id="R56977b9d4ae64fdf"/>
    <p:sldId xmlns:r="http://schemas.openxmlformats.org/officeDocument/2006/relationships" id="266" r:id="Re9ac656f83dd45e4"/>
    <p:sldId xmlns:r="http://schemas.openxmlformats.org/officeDocument/2006/relationships" id="267" r:id="Ra7e0b793642d4893"/>
    <p:sldId xmlns:r="http://schemas.openxmlformats.org/officeDocument/2006/relationships" id="268" r:id="Reca51a4948504fdc"/>
    <p:sldId xmlns:r="http://schemas.openxmlformats.org/officeDocument/2006/relationships" id="269" r:id="R5ca07c40c36343af"/>
    <p:sldId xmlns:r="http://schemas.openxmlformats.org/officeDocument/2006/relationships" id="270" r:id="Rb103d951f7f545af"/>
    <p:sldId xmlns:r="http://schemas.openxmlformats.org/officeDocument/2006/relationships" id="271" r:id="Rcc4018d225e64451"/>
    <p:sldId xmlns:r="http://schemas.openxmlformats.org/officeDocument/2006/relationships" id="272" r:id="R8f0affb0264247aa"/>
    <p:sldId xmlns:r="http://schemas.openxmlformats.org/officeDocument/2006/relationships" id="273" r:id="Rf20d3c727c24496a"/>
    <p:sldId xmlns:r="http://schemas.openxmlformats.org/officeDocument/2006/relationships" id="274" r:id="R81ba7374a1ad435d"/>
    <p:sldId xmlns:r="http://schemas.openxmlformats.org/officeDocument/2006/relationships" id="275" r:id="R8535eabf0df743c7"/>
    <p:sldId xmlns:r="http://schemas.openxmlformats.org/officeDocument/2006/relationships" id="276" r:id="Rfc1d57230fff447f"/>
    <p:sldId xmlns:r="http://schemas.openxmlformats.org/officeDocument/2006/relationships" id="277" r:id="Rdd4405aef2234c37"/>
    <p:sldId xmlns:r="http://schemas.openxmlformats.org/officeDocument/2006/relationships" id="278" r:id="R7cb0f03b12294b69"/>
    <p:sldId xmlns:r="http://schemas.openxmlformats.org/officeDocument/2006/relationships" id="279" r:id="R54ded112c67c4b6b"/>
    <p:sldId xmlns:r="http://schemas.openxmlformats.org/officeDocument/2006/relationships" id="280" r:id="Rc4e45679cca24887"/>
    <p:sldId xmlns:r="http://schemas.openxmlformats.org/officeDocument/2006/relationships" id="281" r:id="R88d6df52e434449f"/>
    <p:sldId xmlns:r="http://schemas.openxmlformats.org/officeDocument/2006/relationships" id="282" r:id="R7408b54ffe414554"/>
    <p:sldId xmlns:r="http://schemas.openxmlformats.org/officeDocument/2006/relationships" id="283" r:id="R776cfd962cb044a1"/>
    <p:sldId xmlns:r="http://schemas.openxmlformats.org/officeDocument/2006/relationships" id="284" r:id="R1ebc242f73cb4485"/>
    <p:sldId xmlns:r="http://schemas.openxmlformats.org/officeDocument/2006/relationships" id="285" r:id="Rb1536ac441bd465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ca785e1da4d4609" /><Relationship Type="http://schemas.openxmlformats.org/officeDocument/2006/relationships/slideMaster" Target="/ppt/slideMasters/slideMaster1.xml" Id="R29c88509ea2a4079" /><Relationship Type="http://schemas.openxmlformats.org/officeDocument/2006/relationships/notesMaster" Target="/ppt/notesMasters/notesMaster1.xml" Id="Ra665bea286e442fd" /><Relationship Type="http://schemas.openxmlformats.org/officeDocument/2006/relationships/presProps" Target="/ppt/presProps.xml" Id="R3a8f8b2c13784b89" /><Relationship Type="http://schemas.openxmlformats.org/officeDocument/2006/relationships/tableStyles" Target="/ppt/tableStyles.xml" Id="R74d8b13f69f24891" /><Relationship Type="http://schemas.openxmlformats.org/officeDocument/2006/relationships/slide" Target="/ppt/slides/slide1.xml" Id="Rd231793dfe114910" /><Relationship Type="http://schemas.openxmlformats.org/officeDocument/2006/relationships/slide" Target="/ppt/slides/slide2.xml" Id="Rce6754645a314f88" /><Relationship Type="http://schemas.openxmlformats.org/officeDocument/2006/relationships/slide" Target="/ppt/slides/slide3.xml" Id="Rea52af42a01a43bd" /><Relationship Type="http://schemas.openxmlformats.org/officeDocument/2006/relationships/slide" Target="/ppt/slides/slide4.xml" Id="R598b23b66a2547d3" /><Relationship Type="http://schemas.openxmlformats.org/officeDocument/2006/relationships/slide" Target="/ppt/slides/slide5.xml" Id="R59abee74d52a427c" /><Relationship Type="http://schemas.openxmlformats.org/officeDocument/2006/relationships/slide" Target="/ppt/slides/slide6.xml" Id="Rb94173c919614e0a" /><Relationship Type="http://schemas.openxmlformats.org/officeDocument/2006/relationships/slide" Target="/ppt/slides/slide7.xml" Id="R991f5d01d81c46a0" /><Relationship Type="http://schemas.openxmlformats.org/officeDocument/2006/relationships/slide" Target="/ppt/slides/slide8.xml" Id="Rf3dddd2f696d4a23" /><Relationship Type="http://schemas.openxmlformats.org/officeDocument/2006/relationships/slide" Target="/ppt/slides/slide9.xml" Id="Rcf048d0dfa5b4c78" /><Relationship Type="http://schemas.openxmlformats.org/officeDocument/2006/relationships/slide" Target="/ppt/slides/slide10.xml" Id="R56977b9d4ae64fdf" /><Relationship Type="http://schemas.openxmlformats.org/officeDocument/2006/relationships/slide" Target="/ppt/slides/slide11.xml" Id="Re9ac656f83dd45e4" /><Relationship Type="http://schemas.openxmlformats.org/officeDocument/2006/relationships/slide" Target="/ppt/slides/slide12.xml" Id="Ra7e0b793642d4893" /><Relationship Type="http://schemas.openxmlformats.org/officeDocument/2006/relationships/slide" Target="/ppt/slides/slide13.xml" Id="Reca51a4948504fdc" /><Relationship Type="http://schemas.openxmlformats.org/officeDocument/2006/relationships/slide" Target="/ppt/slides/slide14.xml" Id="R5ca07c40c36343af" /><Relationship Type="http://schemas.openxmlformats.org/officeDocument/2006/relationships/slide" Target="/ppt/slides/slide15.xml" Id="Rb103d951f7f545af" /><Relationship Type="http://schemas.openxmlformats.org/officeDocument/2006/relationships/slide" Target="/ppt/slides/slide16.xml" Id="Rcc4018d225e64451" /><Relationship Type="http://schemas.openxmlformats.org/officeDocument/2006/relationships/slide" Target="/ppt/slides/slide17.xml" Id="R8f0affb0264247aa" /><Relationship Type="http://schemas.openxmlformats.org/officeDocument/2006/relationships/slide" Target="/ppt/slides/slide18.xml" Id="Rf20d3c727c24496a" /><Relationship Type="http://schemas.openxmlformats.org/officeDocument/2006/relationships/slide" Target="/ppt/slides/slide19.xml" Id="R81ba7374a1ad435d" /><Relationship Type="http://schemas.openxmlformats.org/officeDocument/2006/relationships/slide" Target="/ppt/slides/slide20.xml" Id="R8535eabf0df743c7" /><Relationship Type="http://schemas.openxmlformats.org/officeDocument/2006/relationships/slide" Target="/ppt/slides/slide21.xml" Id="Rfc1d57230fff447f" /><Relationship Type="http://schemas.openxmlformats.org/officeDocument/2006/relationships/slide" Target="/ppt/slides/slide22.xml" Id="Rdd4405aef2234c37" /><Relationship Type="http://schemas.openxmlformats.org/officeDocument/2006/relationships/slide" Target="/ppt/slides/slide23.xml" Id="R7cb0f03b12294b69" /><Relationship Type="http://schemas.openxmlformats.org/officeDocument/2006/relationships/slide" Target="/ppt/slides/slide24.xml" Id="R54ded112c67c4b6b" /><Relationship Type="http://schemas.openxmlformats.org/officeDocument/2006/relationships/slide" Target="/ppt/slides/slide25.xml" Id="Rc4e45679cca24887" /><Relationship Type="http://schemas.openxmlformats.org/officeDocument/2006/relationships/slide" Target="/ppt/slides/slide26.xml" Id="R88d6df52e434449f" /><Relationship Type="http://schemas.openxmlformats.org/officeDocument/2006/relationships/slide" Target="/ppt/slides/slide27.xml" Id="R7408b54ffe414554" /><Relationship Type="http://schemas.openxmlformats.org/officeDocument/2006/relationships/slide" Target="/ppt/slides/slide28.xml" Id="R776cfd962cb044a1" /><Relationship Type="http://schemas.openxmlformats.org/officeDocument/2006/relationships/slide" Target="/ppt/slides/slide29.xml" Id="R1ebc242f73cb4485" /><Relationship Type="http://schemas.openxmlformats.org/officeDocument/2006/relationships/slide" Target="/ppt/slides/slide30.xml" Id="Rb1536ac441bd465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b8b33bcd6744f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a5fd0f6ac74f62" /><Relationship Type="http://schemas.openxmlformats.org/officeDocument/2006/relationships/notesMaster" Target="/ppt/notesMasters/notesMaster1.xml" Id="R13e15905c4014cf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353a0636d34b0c" /><Relationship Type="http://schemas.openxmlformats.org/officeDocument/2006/relationships/notesMaster" Target="/ppt/notesMasters/notesMaster1.xml" Id="R291b4c8219374d0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23920691a544a7c" /><Relationship Type="http://schemas.openxmlformats.org/officeDocument/2006/relationships/notesMaster" Target="/ppt/notesMasters/notesMaster1.xml" Id="Rb6fbd1e8ad2f436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8a14534c5cb4738" /><Relationship Type="http://schemas.openxmlformats.org/officeDocument/2006/relationships/notesMaster" Target="/ppt/notesMasters/notesMaster1.xml" Id="R6037f99735ee4f0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83e3be1c46d4b7e" /><Relationship Type="http://schemas.openxmlformats.org/officeDocument/2006/relationships/notesMaster" Target="/ppt/notesMasters/notesMaster1.xml" Id="Ree4343c96a05456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3500e543eb34a4c" /><Relationship Type="http://schemas.openxmlformats.org/officeDocument/2006/relationships/notesMaster" Target="/ppt/notesMasters/notesMaster1.xml" Id="R91c913edc4ef46a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8ee2a949a3048d9" /><Relationship Type="http://schemas.openxmlformats.org/officeDocument/2006/relationships/notesMaster" Target="/ppt/notesMasters/notesMaster1.xml" Id="R53201412ffa24a7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9b007e779c740ba" /><Relationship Type="http://schemas.openxmlformats.org/officeDocument/2006/relationships/notesMaster" Target="/ppt/notesMasters/notesMaster1.xml" Id="Red8179f779fc464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398fb5db20448c9" /><Relationship Type="http://schemas.openxmlformats.org/officeDocument/2006/relationships/notesMaster" Target="/ppt/notesMasters/notesMaster1.xml" Id="Refcfb3e86e974d7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3adb7ff486043e0" /><Relationship Type="http://schemas.openxmlformats.org/officeDocument/2006/relationships/notesMaster" Target="/ppt/notesMasters/notesMaster1.xml" Id="R3df2fc3b4690446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20d317c66c445be" /><Relationship Type="http://schemas.openxmlformats.org/officeDocument/2006/relationships/notesMaster" Target="/ppt/notesMasters/notesMaster1.xml" Id="R46b82d73f37747a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5ad7bf90830408e" /><Relationship Type="http://schemas.openxmlformats.org/officeDocument/2006/relationships/notesMaster" Target="/ppt/notesMasters/notesMaster1.xml" Id="Rd64cfeb4b2234fc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459ead9df4046f3" /><Relationship Type="http://schemas.openxmlformats.org/officeDocument/2006/relationships/notesMaster" Target="/ppt/notesMasters/notesMaster1.xml" Id="R60a208a090cb44f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4fa2ccdb7de44e9" /><Relationship Type="http://schemas.openxmlformats.org/officeDocument/2006/relationships/notesMaster" Target="/ppt/notesMasters/notesMaster1.xml" Id="R81b003c14a174ea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c415495f3604b73" /><Relationship Type="http://schemas.openxmlformats.org/officeDocument/2006/relationships/notesMaster" Target="/ppt/notesMasters/notesMaster1.xml" Id="R1c34a531393a496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1d7e702fa114ad7" /><Relationship Type="http://schemas.openxmlformats.org/officeDocument/2006/relationships/notesMaster" Target="/ppt/notesMasters/notesMaster1.xml" Id="Ra6c7211ba1e0435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0fc02a34cdc495a" /><Relationship Type="http://schemas.openxmlformats.org/officeDocument/2006/relationships/notesMaster" Target="/ppt/notesMasters/notesMaster1.xml" Id="R7498c971f835458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dcac28c4776485f" /><Relationship Type="http://schemas.openxmlformats.org/officeDocument/2006/relationships/notesMaster" Target="/ppt/notesMasters/notesMaster1.xml" Id="Rf51ea803de2a4da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ae7680065f74e5d" /><Relationship Type="http://schemas.openxmlformats.org/officeDocument/2006/relationships/notesMaster" Target="/ppt/notesMasters/notesMaster1.xml" Id="Rdf60420f1888437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1c44ff1fbda4812" /><Relationship Type="http://schemas.openxmlformats.org/officeDocument/2006/relationships/notesMaster" Target="/ppt/notesMasters/notesMaster1.xml" Id="R6d7cc6ffa72d4ba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ccb8af2b010485c" /><Relationship Type="http://schemas.openxmlformats.org/officeDocument/2006/relationships/notesMaster" Target="/ppt/notesMasters/notesMaster1.xml" Id="R2874d82c6c6f4c4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5add0b6ef6f480f" /><Relationship Type="http://schemas.openxmlformats.org/officeDocument/2006/relationships/notesMaster" Target="/ppt/notesMasters/notesMaster1.xml" Id="R3a52fafc3fe642b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6cd23adb3fe4a18" /><Relationship Type="http://schemas.openxmlformats.org/officeDocument/2006/relationships/notesMaster" Target="/ppt/notesMasters/notesMaster1.xml" Id="R362bd524fb3a4a1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9c1b29a817c444d" /><Relationship Type="http://schemas.openxmlformats.org/officeDocument/2006/relationships/notesMaster" Target="/ppt/notesMasters/notesMaster1.xml" Id="Rdeb5cc5a690b4bb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106969d80ee4d70" /><Relationship Type="http://schemas.openxmlformats.org/officeDocument/2006/relationships/notesMaster" Target="/ppt/notesMasters/notesMaster1.xml" Id="R159f4c7ab043401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3fcadbdf7614a1b" /><Relationship Type="http://schemas.openxmlformats.org/officeDocument/2006/relationships/notesMaster" Target="/ppt/notesMasters/notesMaster1.xml" Id="R541ff3e6b667470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e02a111e7814611" /><Relationship Type="http://schemas.openxmlformats.org/officeDocument/2006/relationships/notesMaster" Target="/ppt/notesMasters/notesMaster1.xml" Id="Rf774de2d5a29495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bae98ad60b44600" /><Relationship Type="http://schemas.openxmlformats.org/officeDocument/2006/relationships/notesMaster" Target="/ppt/notesMasters/notesMaster1.xml" Id="R8b3a12efcbaa48b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94ac995a4c84c5e" /><Relationship Type="http://schemas.openxmlformats.org/officeDocument/2006/relationships/notesMaster" Target="/ppt/notesMasters/notesMaster1.xml" Id="R9145c1e3ae644d1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69393d35bde4d2a" /><Relationship Type="http://schemas.openxmlformats.org/officeDocument/2006/relationships/notesMaster" Target="/ppt/notesMasters/notesMaster1.xml" Id="Rbf8c1497c59b4c4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的“BAFS 必修商业基础”学习单元。本套课件共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讲稿】明确告诉学生：本单元只训练“BAFS 必修商业基础”。先解释知识范围，再用一句话建立核心判断，最后示范标准方法。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【互动提问】请用自己的话复述“商业判断要同时确认企业形式、管理目标、持份者和财务约束”，并举一个会触发“把商业常识当成无条件口号”的错误例子。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Q1：第 1 位股东认购有限公司股份。公司其后无力偿债；未涉及个人担保或欺诈。该股东通常承担： 选项为 A.公司全部债务的无限个人责任；B.完全没有任何出资损失；C.以其尚未缴付的股份金额为限的责任；D.与公司雇员相同的责任。讲解时强调：商业判断要同时确认企业形式、管理目标、持份者和财务约束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【预期回答】学生能说出“识别主体—界定目标—比较方案—说明风险”中的起始动作，并避开“把商业常识当成无条件口号”。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主体—界定目标—比较方案—说明风险”，最后给出正确结论“以其尚未缴付的股份金额为限的责任”。完整解析：有限公司具独立法人身份，股东责任通常限于股份未缴款；已投入资本仍可能损失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1A·香港营商环境与公司责任。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【预期回答】学生能把失分归入“把商业常识当成无条件口号”或更精确的个人错因，并写出可执行检查动作。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讲稿】逐项解释“BAFS 必修商业基础”中的专有名词、符号、对象和单位。特别强调：把商业常识当成无条件口号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讲稿】用“条件—表示—方法—核验”重建本知识点。示范时逐步引用：识别主体—界定目标—比较方案—说明风险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1A·香港营商环境与公司责任；用于知识范围与设问结构校准，题目身份为DSE原创模考题，不冒充历届真题（访问日期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讲稿】带学生逐句读取任务，不先求答案。要求指出材料中的有效条件，再按“识别主体—界定目标—比较方案—说明风险”作答。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1A·企业所有权；用于知识范围与设问结构校准，题目身份为DSE原创模考题，不冒充历届真题（访问日期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1A·管理控制应用；用于知识范围与设问结构校准，题目身份为DSE原创模考题，不冒充历届真题（访问日期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讲稿】先展示错误路径，再用解析链复原第一失分点。禁止只说“粗心”；必须落到“把商业常识当成无条件口号”或更精确的动作。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1A·企业所有权；用于知识范围与设问结构校准，题目身份为DSE原创模考题，不冒充历届真题（访问日期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1A·管理控制应用；用于知识范围与设问结构校准，题目身份为DSE原创模考题，不冒充历届真题（访问日期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Q11：企业考虑关闭第 2 个亏损分店。以下哪项最能体现对持份者负责任的决策？ 选项为 A.只考虑本季利润；B.隐瞒对员工的已知影响；C.同时评估股东、员工、顾客、供应商及社区的影响和可行缓解措施；D.假定所有持份者目标完全一致。讲解时强调：商业判断要同时确认企业形式、管理目标、持份者和财务约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【预期回答】学生能说出“识别主体—界定目标—比较方案—说明风险”中的起始动作，并避开“把商业常识当成无条件口号”。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1A·商业伦理与持份者；用于知识范围与设问结构校准，题目身份为DSE原创模考题，不冒充历届真题（访问日期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主体—界定目标—比较方案—说明风险”，最后给出正确结论“同时评估股东、员工、顾客、供应商及社区的影响和可行缓解措施”。完整解析：企业决策应识别不同持份者的利益、冲突和长期影响；责任不等于忽略企业持续经营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1A·商业伦理与持份者；用于知识范围与设问结构校准，题目身份为DSE原创模考题，不冒充历届真题（访问日期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1A·商业伦理与持份者。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【预期回答】学生能把失分归入“把商业常识当成无条件口号”或更精确的个人错因，并写出可执行检查动作。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1A·商业伦理与持份者；用于知识范围与设问结构校准，题目身份为DSE原创模考题，不冒充历届真题（访问日期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讲稿】逐项解释“BAFS 必修商业基础”中的专有名词、符号、对象和单位。特别强调：把商业常识当成无条件口号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1A·商业伦理与持份者；用于知识范围与设问结构校准，题目身份为DSE原创模考题，不冒充历届真题（访问日期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讲稿】用“条件—表示—方法—核验”重建本知识点。示范时逐步引用：识别主体—界定目标—比较方案—说明风险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1A·商业伦理与持份者；用于知识范围与设问结构校准，题目身份为DSE原创模考题，不冒充历届真题（访问日期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讲稿】带学生逐句读取任务，不先求答案。要求指出材料中的有效条件，再按“识别主体—界定目标—比较方案—说明风险”作答。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1A·管理控制应用；用于知识范围与设问结构校准，题目身份为DSE原创模考题，不冒充历届真题（访问日期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1A·融资选择与总现金成本；用于知识范围与设问结构校准，题目身份为DSE原创模考题，不冒充历届真题（访问日期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讲稿】先展示错误路径，再用解析链复原第一失分点。禁止只说“粗心”；必须落到“把商业常识当成无条件口号”或更精确的动作。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1A·管理控制应用；用于知识范围与设问结构校准，题目身份为DSE原创模考题，不冒充历届真题（访问日期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1A·融资选择与总现金成本；用于知识范围与设问结构校准，题目身份为DSE原创模考题，不冒充历届真题（访问日期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Q21：把 HK$14,000 以年利率 3% 存款 2 年，每年复利一次且期间不提款。期末本利和是： 选项为 A.HK$14,840；B.HK$14,852.6；C.HK$840；D.HK$14,420。讲解时强调：商业判断要同时确认企业形式、管理目标、持份者和财务约束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【预期回答】学生能说出“识别主体—界定目标—比较方案—说明风险”中的起始动作，并避开“把商业常识当成无条件口号”。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1A·复利与终值；用于知识范围与设问结构校准，题目身份为DSE原创模考题，不冒充历届真题（访问日期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主体—界定目标—比较方案—说明风险”，最后给出正确结论“HK$14,852.6”。完整解析：复利本利和=HK$14,000×(1+3%)^2=HK$14,852.6；第二年利息也按第一年已累积的本利和计算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1A·复利与终值；用于知识范围与设问结构校准，题目身份为DSE原创模考题，不冒充历届真题（访问日期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1A·复利与终值。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【预期回答】学生能把失分归入“把商业常识当成无条件口号”或更精确的个人错因，并写出可执行检查动作。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1A·复利与终值；用于知识范围与设问结构校准，题目身份为DSE原创模考题，不冒充历届真题（访问日期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讲稿】逐项解释“BAFS 必修商业基础”中的专有名词、符号、对象和单位。特别强调：把商业常识当成无条件口号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1A·复利与终值；用于知识范围与设问结构校准，题目身份为DSE原创模考题，不冒充历届真题（访问日期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讲稿】用“条件—表示—方法—核验”重建本知识点。示范时逐步引用：识别主体—界定目标—比较方案—说明风险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1A·复利与终值；用于知识范围与设问结构校准，题目身份为DSE原创模考题，不冒充历届真题（访问日期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讲稿】带学生逐句读取任务，不先求答案。要求指出材料中的有效条件，再按“识别主体—界定目标—比较方案—说明风险”作答。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1A·融资选择与总现金成本；用于知识范围与设问结构校准，题目身份为DSE原创模考题，不冒充历届真题（访问日期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1A·企业所有权；用于知识范围与设问结构校准，题目身份为DSE原创模考题，不冒充历届真题（访问日期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讲稿】先展示错误路径，再用解析链复原第一失分点。禁止只说“粗心”；必须落到“把商业常识当成无条件口号”或更精确的动作。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1A·融资选择与总现金成本；用于知识范围与设问结构校准，题目身份为DSE原创模考题，不冒充历届真题（访问日期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1A·企业所有权；用于知识范围与设问结构校准，题目身份为DSE原创模考题，不冒充历届真题（访问日期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0e8043fe44447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5612e69646a4f0a" /><Relationship Type="http://schemas.openxmlformats.org/officeDocument/2006/relationships/slideLayout" Target="/ppt/slideLayouts/slideLayout1.xml" Id="R64028a06dc9943b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028a06dc9943b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74bcfcee6a4327" /><Relationship Type="http://schemas.openxmlformats.org/officeDocument/2006/relationships/image" Target="/ppt/media/image.png" Id="Rbfe1c083183241bb" /><Relationship Type="http://schemas.openxmlformats.org/officeDocument/2006/relationships/notesSlide" Target="/ppt/notesSlides/notesSlide1.xml" Id="Rc693e9c76db143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443e6a636c4573" /><Relationship Type="http://schemas.openxmlformats.org/officeDocument/2006/relationships/image" Target="/ppt/media/image2.png" Id="R200fc57926d9443f" /><Relationship Type="http://schemas.openxmlformats.org/officeDocument/2006/relationships/notesSlide" Target="/ppt/notesSlides/notesSlide2.xml" Id="R16fdb7e5277641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d677bd2ec34e99" /><Relationship Type="http://schemas.openxmlformats.org/officeDocument/2006/relationships/image" Target="/ppt/media/image3.png" Id="R59e44c2a33ac4b54" /><Relationship Type="http://schemas.openxmlformats.org/officeDocument/2006/relationships/notesSlide" Target="/ppt/notesSlides/notesSlide3.xml" Id="Rc5ac4da0a1a4492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f4ac2305ff42fd" /><Relationship Type="http://schemas.openxmlformats.org/officeDocument/2006/relationships/image" Target="/ppt/media/image4.png" Id="R9e1b1125a1cc461d" /><Relationship Type="http://schemas.openxmlformats.org/officeDocument/2006/relationships/notesSlide" Target="/ppt/notesSlides/notesSlide4.xml" Id="Rcadf3fbaef82469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00a879a4f24a13" /><Relationship Type="http://schemas.openxmlformats.org/officeDocument/2006/relationships/image" Target="/ppt/media/image5.png" Id="R9d2c7e72d573461a" /><Relationship Type="http://schemas.openxmlformats.org/officeDocument/2006/relationships/notesSlide" Target="/ppt/notesSlides/notesSlide5.xml" Id="R2de0e126916f4c1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23fbffd0af46c5" /><Relationship Type="http://schemas.openxmlformats.org/officeDocument/2006/relationships/image" Target="/ppt/media/image6.png" Id="R2d8c649ab6534ccf" /><Relationship Type="http://schemas.openxmlformats.org/officeDocument/2006/relationships/notesSlide" Target="/ppt/notesSlides/notesSlide6.xml" Id="Rbbd38999a16f4a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d08453d1aa4cd7" /><Relationship Type="http://schemas.openxmlformats.org/officeDocument/2006/relationships/image" Target="/ppt/media/image7.png" Id="R9086f3d1f01645bf" /><Relationship Type="http://schemas.openxmlformats.org/officeDocument/2006/relationships/notesSlide" Target="/ppt/notesSlides/notesSlide7.xml" Id="R9000af7a3e774a0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32a8e1c9d24a60" /><Relationship Type="http://schemas.openxmlformats.org/officeDocument/2006/relationships/image" Target="/ppt/media/image8.png" Id="R4421440f62b0424c" /><Relationship Type="http://schemas.openxmlformats.org/officeDocument/2006/relationships/notesSlide" Target="/ppt/notesSlides/notesSlide8.xml" Id="Rb19bda1e011b423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6d6c0a3fc048ac" /><Relationship Type="http://schemas.openxmlformats.org/officeDocument/2006/relationships/image" Target="/ppt/media/image9.png" Id="R6fbad8ecd7b74dda" /><Relationship Type="http://schemas.openxmlformats.org/officeDocument/2006/relationships/notesSlide" Target="/ppt/notesSlides/notesSlide9.xml" Id="Rffaf8f23e27748b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6141d7c4ac44ce" /><Relationship Type="http://schemas.openxmlformats.org/officeDocument/2006/relationships/image" Target="/ppt/media/image10.png" Id="Rda4b1fc88ea8444a" /><Relationship Type="http://schemas.openxmlformats.org/officeDocument/2006/relationships/notesSlide" Target="/ppt/notesSlides/notesSlide10.xml" Id="R353d634c865a427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1d23cadcea4593" /><Relationship Type="http://schemas.openxmlformats.org/officeDocument/2006/relationships/image" Target="/ppt/media/image11.png" Id="R43aae959ab644afa" /><Relationship Type="http://schemas.openxmlformats.org/officeDocument/2006/relationships/notesSlide" Target="/ppt/notesSlides/notesSlide11.xml" Id="Rf9f512cb79694f2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51c7a1eac14932" /><Relationship Type="http://schemas.openxmlformats.org/officeDocument/2006/relationships/image" Target="/ppt/media/image12.png" Id="R6bde06e413ad4fb0" /><Relationship Type="http://schemas.openxmlformats.org/officeDocument/2006/relationships/notesSlide" Target="/ppt/notesSlides/notesSlide12.xml" Id="R81d1311eab974d0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5461319e2d4f96" /><Relationship Type="http://schemas.openxmlformats.org/officeDocument/2006/relationships/image" Target="/ppt/media/image13.png" Id="Re9a17f37bbf647ce" /><Relationship Type="http://schemas.openxmlformats.org/officeDocument/2006/relationships/notesSlide" Target="/ppt/notesSlides/notesSlide13.xml" Id="Rf5962945baf6486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933f9bb2bd4d99" /><Relationship Type="http://schemas.openxmlformats.org/officeDocument/2006/relationships/image" Target="/ppt/media/image14.png" Id="R83a4cac8d0704f7f" /><Relationship Type="http://schemas.openxmlformats.org/officeDocument/2006/relationships/notesSlide" Target="/ppt/notesSlides/notesSlide14.xml" Id="R6f5c92d94f834d9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b4529e38a04371" /><Relationship Type="http://schemas.openxmlformats.org/officeDocument/2006/relationships/image" Target="/ppt/media/image15.png" Id="R859ad828ed9a4e30" /><Relationship Type="http://schemas.openxmlformats.org/officeDocument/2006/relationships/notesSlide" Target="/ppt/notesSlides/notesSlide15.xml" Id="R8bed0ec57b2049e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912c95d7f3442b" /><Relationship Type="http://schemas.openxmlformats.org/officeDocument/2006/relationships/image" Target="/ppt/media/image16.png" Id="Rb13632f108ee4938" /><Relationship Type="http://schemas.openxmlformats.org/officeDocument/2006/relationships/notesSlide" Target="/ppt/notesSlides/notesSlide16.xml" Id="R4d663e8d8baa4e2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6ce19ee46a48e2" /><Relationship Type="http://schemas.openxmlformats.org/officeDocument/2006/relationships/image" Target="/ppt/media/image17.png" Id="Rbb4aa9f9214e4f40" /><Relationship Type="http://schemas.openxmlformats.org/officeDocument/2006/relationships/notesSlide" Target="/ppt/notesSlides/notesSlide17.xml" Id="R132076e30ec84b7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c90a3c6d014be7" /><Relationship Type="http://schemas.openxmlformats.org/officeDocument/2006/relationships/image" Target="/ppt/media/image18.png" Id="Re048c925235f420d" /><Relationship Type="http://schemas.openxmlformats.org/officeDocument/2006/relationships/notesSlide" Target="/ppt/notesSlides/notesSlide18.xml" Id="Rb426cc6a60424b7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3da056101b4322" /><Relationship Type="http://schemas.openxmlformats.org/officeDocument/2006/relationships/image" Target="/ppt/media/image19.png" Id="R75c8732642d043f2" /><Relationship Type="http://schemas.openxmlformats.org/officeDocument/2006/relationships/notesSlide" Target="/ppt/notesSlides/notesSlide19.xml" Id="Rb3cecf4d17b740b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824a6fab984e6b" /><Relationship Type="http://schemas.openxmlformats.org/officeDocument/2006/relationships/image" Target="/ppt/media/image20.png" Id="Rd8c194e378624f86" /><Relationship Type="http://schemas.openxmlformats.org/officeDocument/2006/relationships/notesSlide" Target="/ppt/notesSlides/notesSlide20.xml" Id="R59ac6184677d456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eca771e87d4e34" /><Relationship Type="http://schemas.openxmlformats.org/officeDocument/2006/relationships/image" Target="/ppt/media/image21.png" Id="R2384f9b9732040c4" /><Relationship Type="http://schemas.openxmlformats.org/officeDocument/2006/relationships/notesSlide" Target="/ppt/notesSlides/notesSlide21.xml" Id="Rc94e50b1f11d4e1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451946b2ac49e0" /><Relationship Type="http://schemas.openxmlformats.org/officeDocument/2006/relationships/image" Target="/ppt/media/image22.png" Id="Re71c624329d74df6" /><Relationship Type="http://schemas.openxmlformats.org/officeDocument/2006/relationships/notesSlide" Target="/ppt/notesSlides/notesSlide22.xml" Id="R0719d368994b495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c4091ada714213" /><Relationship Type="http://schemas.openxmlformats.org/officeDocument/2006/relationships/image" Target="/ppt/media/image23.png" Id="R719624912334436f" /><Relationship Type="http://schemas.openxmlformats.org/officeDocument/2006/relationships/notesSlide" Target="/ppt/notesSlides/notesSlide23.xml" Id="R05c2479b3655403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b8386685374750" /><Relationship Type="http://schemas.openxmlformats.org/officeDocument/2006/relationships/image" Target="/ppt/media/image24.png" Id="Ra7daaa777b274e2f" /><Relationship Type="http://schemas.openxmlformats.org/officeDocument/2006/relationships/notesSlide" Target="/ppt/notesSlides/notesSlide24.xml" Id="R41bcc67caf994f3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98b0d6246645ff" /><Relationship Type="http://schemas.openxmlformats.org/officeDocument/2006/relationships/image" Target="/ppt/media/image25.png" Id="R5f757e87645d4b30" /><Relationship Type="http://schemas.openxmlformats.org/officeDocument/2006/relationships/notesSlide" Target="/ppt/notesSlides/notesSlide25.xml" Id="R72a6342c7c2444e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ec59fb0bbd4bcb" /><Relationship Type="http://schemas.openxmlformats.org/officeDocument/2006/relationships/image" Target="/ppt/media/image26.png" Id="R3b22d52239854033" /><Relationship Type="http://schemas.openxmlformats.org/officeDocument/2006/relationships/notesSlide" Target="/ppt/notesSlides/notesSlide26.xml" Id="R9782c19dfa8f4d5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929b9ff5ae48c1" /><Relationship Type="http://schemas.openxmlformats.org/officeDocument/2006/relationships/image" Target="/ppt/media/image27.png" Id="Rcb6e050a8c3146f3" /><Relationship Type="http://schemas.openxmlformats.org/officeDocument/2006/relationships/notesSlide" Target="/ppt/notesSlides/notesSlide27.xml" Id="Rc53610d59f164c3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78a372803b4a4d" /><Relationship Type="http://schemas.openxmlformats.org/officeDocument/2006/relationships/image" Target="/ppt/media/image28.png" Id="R0d4e15c2dc224961" /><Relationship Type="http://schemas.openxmlformats.org/officeDocument/2006/relationships/notesSlide" Target="/ppt/notesSlides/notesSlide28.xml" Id="R60db74989afc458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c497c3950b4537" /><Relationship Type="http://schemas.openxmlformats.org/officeDocument/2006/relationships/image" Target="/ppt/media/image29.png" Id="Rddd4b3426fbc427b" /><Relationship Type="http://schemas.openxmlformats.org/officeDocument/2006/relationships/notesSlide" Target="/ppt/notesSlides/notesSlide29.xml" Id="Rf56272bd396a452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049a012ed943b7" /><Relationship Type="http://schemas.openxmlformats.org/officeDocument/2006/relationships/image" Target="/ppt/media/image30.png" Id="Rcc458fc817244001" /><Relationship Type="http://schemas.openxmlformats.org/officeDocument/2006/relationships/notesSlide" Target="/ppt/notesSlides/notesSlide30.xml" Id="R6a56057abaf641e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4967DA-B6B9-4E98-8A77-9E529BD47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DD38AB-0D80-4789-A05C-D884D80A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A23E18-874D-476E-AB69-FE2DC30C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F832CC-2FEC-4B25-B0BC-1E2E909BF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BAFS 必修商业基础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1D6508-1FBF-41E6-98C3-C82136997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香港营商环境、管理基础与个人财务基础。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8DFF75-7753-4584-9D0B-920530365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819741-6526-4F4B-9C5F-15BC0CDCF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0F925F-4A7A-4967-BF43-2449FB99F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65CDD8-65F7-4EBB-81CF-0C8AB441A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e1c083183241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E618C8-08D8-4B42-8B13-1C5ADCA05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57F7BC-AD6C-4C12-BBB5-55C264983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A1677F-9803-43CF-ACC6-530CEDCEF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FBB50A-72D0-4A0E-BE2C-A9C7F36CD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25F172-93B8-4B6D-B619-21AD62C14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1BA596-1E96-4553-B962-CA177DB78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38B133-BC7E-4F04-8B36-D65B03882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62D290-C27F-4D40-9FB3-638945C74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10EFD9-8AE0-42A3-BCA9-9F3D064F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8003163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534B3F-0F69-4591-9A3D-8B0382E25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D3CC74-8322-45DE-B0D6-7C4AA94F7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0fc57926d9443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7B21D2-28F0-4224-B019-2FCFFB637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E5E495-586F-4A07-939C-43F5BA8B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B95DBB-6FF9-4CFB-A643-262D214A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C3D043-A694-4DE1-8F6C-9D61AD5AA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BB0070-0053-4DFB-9E1A-B9BEC2991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8D5E98-6A57-4875-ACB4-7AFD76FF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B6D966-2A32-4D36-AB9A-EE8D0B6E8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37BCC5-3F22-4FCD-8375-775BAE5A9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769DC6-0197-41F5-AAF9-2BA9D9F8A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173FB6-889D-43C2-B384-9F7E3A553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864A1B-80FF-4256-8EC7-836B55041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D2808E-C0D0-40E6-8C54-B711BE8C8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7CF160-A826-4A58-A0E0-D629F21DA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F83415-FD88-46F9-A724-434916D16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C4339B-5A9F-440C-B4C2-64AE6F506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2F44B1-154E-4C08-AA00-FD5FD8B6C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11E6B8-B12E-45E3-8883-9372A1127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成功标准｜商业判断要同时确认企业形式、管理目标、持份者和财务约束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8FDB88-DE9F-43A3-BFB7-49B451397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7C9165-7899-4544-A214-024388E29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BD4F6E-502B-4090-84C4-08E28CA92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716393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7551F7-981E-4702-9EA3-1B23DA674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BE472A-C15A-4BB9-9BF8-20D41F339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e44c2a33ac4b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2D23CC-3192-42B7-91F4-A2D309AD2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BAFS 必修商业基础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D2076A-96D8-43AD-B794-2DCD9005F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280E2C-AE2B-44DB-AAC5-47F4CD34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398F57-7DA6-4B9A-A554-AA64EB00D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B744FD-3C57-4110-970A-0C3BFE115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222A4B-4646-46C8-8A16-5C01074AF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边界提醒｜把商业常识当成无条件口号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D58135-3203-4940-8D13-9197E1755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137F38-466D-4290-8572-5452F4D48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CB7F93-F346-407C-A7B1-7A8D126DB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香港营商环境、管理基础与个人财务基础。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12F060-4D10-4BF8-8811-C7A064307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8FCA48-F8B7-433B-BB66-CD7FE339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00EE5B-0C1D-4593-A6BE-DE05C7731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识别主体—界定目标—比较方案—说明风险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500388-54ED-4228-B88B-01C66B755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1A·香港营商环境与公司责任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E9D1A2-E166-41B3-93BC-8D63CB507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89C788-5599-4C3D-97E5-CEF4FE9B5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9B3574-708E-470E-8336-9C9431DB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4C1C8F-3768-4731-85C6-A26D3F56E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9927783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9FE0DF-01FC-468B-9962-C3593E28E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6FD639-1E44-4FBD-B6B4-F76E3B711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1b1125a1cc461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16B860-C943-424D-BFA3-0308CBF18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B32425-8873-40A5-B68D-9C6D7EADB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9D5C4A-F906-4777-92F0-14892FF1F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能解释“商业判断要同时确认企业形式、管理目标、持份者和财务约束”，并识别一个反例或边界。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144006-29E0-4ED3-B409-B1B631BBA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851107-9C0F-44CC-9283-157916E18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AB0339-1721-48D3-98E3-163B67F21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1 位股东认购有限公司股份。公司其后无力偿债；未涉及个人担保或欺诈。该股东通常承担：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B57831-039E-4CED-ABA9-CE1CDBD57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高频错因：把商业常识当成无条件口号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7816A7-7897-4121-BF12-438794675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AC0D4C-4088-47D5-8D32-EF8694197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AAC2F8-F67B-46E5-85E6-71F3F569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5919C8-0B35-4DF9-9559-693B99426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41024F-97AE-4ACF-960D-FCE0A98A1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6A3ECB-0C2C-4969-9AD7-5129A8160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BA106C-F663-42D7-9220-33D29D8C7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06291128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5C2C2F-C943-4C47-BEB6-16F463CB4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5D11EA-46F0-431D-933A-A386662E3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2c7e72d573461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412065-51E9-4390-9BAD-79591C501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C830E8-C65F-4121-8CBE-2179CD53C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2BDC99-A732-48B7-AF74-6E7F4879D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F20CD5-64A1-472E-BF58-2BC250625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A73746-ECEB-48CC-BBFE-97B26561C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识别主体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E80872-B031-432C-BBF4-EC2F56DDD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33596D-7529-4669-9C5A-A30178D39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D57063-5480-45DE-A04B-892CC393A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12ED6B-B92C-4558-9078-E9E06E63E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比较方案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F21671-C17F-47A4-96FE-5C59CB161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ED269B-9721-438D-AF82-EFAC703A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说明风险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56C985-0CC5-4F5D-9074-1B0965997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04190B-46AE-425C-97B2-FD79F4FEC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0A516B-3C89-4537-8FCF-522C1CE2A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1 位股东认购有限公司股份。公司其后无力偿债；未涉及个人担保或欺诈。该股东通常承担：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798D47-34CD-4307-9CAD-45780719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6967F8-5914-4D60-BF37-B8F1363D4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4ABD69-E380-45E1-8DD4-2EA85AD54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正确结论：以其尚未缴付的股份金额为限的责任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解析：有限公司具独立法人身份，股东责任通常限于股份未缴款；已投入资本仍可能损失。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45F836-A796-43E4-9AAD-FEEF5B62E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3EA82A-4B51-469B-9DBF-473272A92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6E4278-AF5C-434F-9130-13DA93260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3FC77F-0933-4529-944F-22EC9B97D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9604486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D66423-D3F4-4AEA-962A-6EB2F89C0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2947E2-4F95-4760-9879-42F04BA1D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8c649ab6534cc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A9F858-78DC-448F-AF07-F212213AD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C4D951-821A-422A-8402-BC00ABA1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5D4E26-7A60-420D-9CED-1ABF15ACC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22C7B0-B7C0-4B47-8616-AFA282CB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0D0365-3114-4D92-9170-87FCE568E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39FDF9-09EA-4974-AB94-AFCE43D82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CBF1F7-80B7-44FA-809B-6A7896499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CE232B-13D0-4EDF-809A-73F50A633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CE667E-03AC-4A37-A2FE-B32452967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DF6FB8-6439-455B-B459-C85108CC5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8CD4D1-F1D7-457B-8C31-E8A303F13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C33A1C-F9F0-4722-9966-1122179DD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F6FBC2-53F7-43B9-8DA5-93979536F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3102C9-D945-4360-82EA-D5DA3ABD4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358279-1AB1-41AE-9376-DFCA833F7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30E15B-8185-42B5-BC8D-7755A2B5A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A137F2-A92E-42DB-AD2E-460B76643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A0FAFA-3CC0-429B-9927-C6E227121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75AD89-2B45-4B46-B931-8C08D00F7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4281281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4D93E9-3C1C-4124-B5DD-13559E2EE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CF18BD-D392-4CE0-9BAD-491EAA4C3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86f3d1f01645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4BA5BB-4188-4E5F-85BA-92F58388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C695D3-CE91-44EA-AB06-24CB4390C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E2E14D-B260-4F90-8C3E-76C72967C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07A59A-204D-43A5-89F9-DDA591130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BAFS 必修商业基础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0DBA2B-BDAE-4BAA-A12C-3F8C70478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71B8CC-986A-4F3E-9436-5896EEA15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E8F179-E1E5-48AC-87DD-97F5986A9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7E1215-A795-4001-B4AC-C01E6E8B1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95EDB3-B125-4C07-A603-D0E5035B3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75BB81-938E-4913-9347-7D30CC784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识别主体—界定目标—比较方案—说明风险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8EF148-3FEA-477E-9B7A-02A833FB2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895E87-A3E2-4BBD-B350-347984A89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43AB6F-DFD1-4DD4-B359-8AD616322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7D6BB6-A796-4620-9CCC-E8652658B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B09622-BA9B-475D-82D6-F982C53F9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9E1088-52B6-4254-976B-3C1035896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931B2E-B078-4356-A5B0-85A54A5BE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5799365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A0FDFD-3DE0-451A-A517-A0B9EEEAE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D221B1-E3FB-4E97-B9D2-257B25F60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21440f62b0424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AE0C7D-0AD1-4E52-95B9-E3CFA3F59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78B7B8-F15B-4205-B74C-2D1F7349D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02B388-355F-49B0-BFE5-3A29618D4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02256A-26E1-4D85-90E7-43CA89337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1 位股东认购有限公司股份。公司其后无力偿债；未涉及个人担保或欺诈。该股东通常承担：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1AE096-C400-475D-820A-756377324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0335B1-2A2C-459D-BC3C-B363A3C85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53AAE7-A207-4E17-8E18-833CF8572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A36083-0F1D-41A1-89DA-A7427E28A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4FA6A8-82ED-43FA-84A9-61178A23A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F51406-CB47-41D4-BBBF-C7846D38D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识别主体—界定目标—比较方案—说明风险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4DA51A-2B22-4F24-A3A6-0B6E1B36C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C086AB-E9E5-4438-93C2-5B0489338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E3A1F9-CEB0-489E-B470-007D8CC2B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6EE9AC-F1F0-4EB3-9E33-8A96092E6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F4F155-A3CD-42F5-9759-459FE7476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1FAA63-DD03-4B22-9598-20034D682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9F1DC5-EC10-4349-AF7D-F90FD5979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6603565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59E9D1-A835-451E-BDA2-2EFB568F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505D04-3B3A-49A4-9E19-E9253F256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bad8ecd7b74dd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59391D-54E9-4478-B88B-23EF9A0A4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84036B-64C9-49B2-AB7A-BA8BB8FC6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20F545-D330-4D99-8FF7-5325A162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F4C20C-0FE0-47A5-84D3-2FB4D8843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两名创业者拟经营第 1 间小店，希望共同管理、设立简单，但愿意承担无限责任。较匹配的所有权形式是：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922264-68C8-4963-AB33-2D0E83FA8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989571-16F1-4EBD-AF0F-BD5DA048E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753351-E2AD-43F0-B795-D8AA9FE5C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3580E0-D2D5-4217-B266-D6DF1371D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7CA17D-4ABD-493E-BAD6-A1EA0110F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24238F-260F-46F9-B2FB-3F31DADF0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D9B2FF-03D2-4A72-9180-63CC7B297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9B5F63-390F-47BC-8926-B08CA9046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9455E7-5A6A-4598-A720-CC666E6B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BDCAE3-6E12-424B-8609-7755BF3F6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087B6E-5E28-4981-AAD4-836B63A91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EEE46C-F417-435A-AD3C-FAE40399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F6A919-A18E-4EFB-8776-596FA7010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77248C-9AAC-4B4D-8068-F79EC27F0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AE8BD5-6242-4B1C-BBDE-238F8E2C6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6498820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F68F78-F1D7-4328-9D8A-218A7CFB9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2161FE-83A2-4D46-B0E3-961903865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4b1fc88ea844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83EC2F-2FAE-48DC-8D79-7F3ADBCDA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316FE8-901C-4CF0-9B73-5334B539A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103FBA-D60D-4B6A-8F52-92A2F9E9B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2B7107-4DCE-4F29-A47F-3B8044CA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E66283-DF4F-47DD-B666-7A87BEAC5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第 1 位股东认购有限公司股份。公司其后无力偿债；未涉及个人担保或欺诈。该股东通常承担：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4386E3-8715-4491-95B1-76037B0A9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B328FC-BD24-4CFB-BB91-48D02798C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6DAAE3-4259-43CD-8C70-B60C2BC13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A214F7-07DB-4AFD-9EC7-A1CA05AFB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两名创业者拟经营第 1 间小店，希望共同管理、设立简单，但愿意承担无限责任。较匹配的所有权形式是：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D6E26F-89A9-4F23-90EF-8D1DFCE78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535FCA-E5B5-4A65-8214-A66BC3192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A98779-3DDB-4FEA-BFB8-83A34E82B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E16739-23C4-4912-ADFD-1F7245AD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经理在第 2 季把实际销售与目标比较，发现少达10%，并按成因调整排班及推广预算。该组行动最能体现：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9EB976-1F30-4D47-96B7-83BA808F7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E55F32-1943-476B-BC92-1AD9CC60C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BF91CD-AC6F-4C96-BE76-360F86865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E27282-1062-4090-A66F-CDEA32220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4691295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6E73B3-43ED-48C3-8D57-3E2C09B76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A0ED2-C022-4D69-A2F0-295130290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aae959ab644a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FD52A1-2BFB-40B2-9EA4-BBDA2F3BC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0B2614-5C99-47A3-995E-756133EFF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B03680-3AA6-4BEE-92C2-DD12510A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89AAC8-0368-459C-806A-E3523679D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882222-100D-4E32-87AE-16347CAF7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AAD033-D39C-4E95-A2B0-04B74F8B3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7566AE-E9FF-41F4-BA38-08297C792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512419-97C6-4FF9-96C2-276BA5226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正确结论：合伙（partnership）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解析链：合伙由两人或以上共同经营，设立相对简单；一般合伙人通常承担无限责任。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251AE2-6C58-46B0-AB33-7285D0500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F209EB-C095-430B-92BE-73D768536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E06C84-2277-4B70-8732-FA3834F17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344A47-8CF7-4293-9838-7E2E06C34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90042946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B647FB-B6FD-4CFB-841F-7DF790C9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230D4E-9CE0-4282-BD48-B376D02A0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de06e413ad4fb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3CC06E-AB6F-4B8F-B543-F39F8A671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5C8D3A-C7F7-4EDF-A122-B0935E48E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89E9DE-771E-4FDB-8220-6A122A7C7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697985-98A6-4DCE-9110-424EF8A89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经理在第 2 季把实际销售与目标比较，发现少达10%，并按成因调整排班及推广预算。该组行动最能体现：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DA519C-E543-49CE-8C55-EC97D59F7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27F0D7-5713-4969-9C37-55F37DEB7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1FBCD0-4B2B-41DE-9E7B-52AFB728D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F515E6-4A9B-4430-95BD-1CC7B18B3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333FF0-3EEE-46C1-91C9-31CA1CC44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56DDFE-27E0-429A-92C0-99C2B743C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E84A45-0D43-45E5-9B84-1BE455526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660794-4891-4ADD-AE2E-91F86B2DE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11D0DA-38AE-4BC6-BE03-80B5B3138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41344969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2D6EF9-EC24-475D-8279-B515347F0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86883B-5891-4690-8E22-BECCF89C5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a17f37bbf647c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16D2BE-6102-44B8-803C-94E22718F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153BD3-08E0-4646-A9A0-190DFCC6B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CB4E8F-F842-4A8F-9575-822EFB64B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能独立执行“识别主体—界定目标—比较方案—说明风险”，并说明每一步理由。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408B08-5B2F-403C-A0B9-A85C0CE74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F261B4-DE6F-4B29-A5DA-DA2BED67C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FF8E73-34E4-48EB-BDCC-CFCF8BDB5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企业考虑关闭第 2 个亏损分店。以下哪项最能体现对持份者负责任的决策？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A908C5-9795-423C-BF77-28A201B8A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高频错因：把商业常识当成无条件口号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EA2458-9609-4525-98DC-24C00C0A0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F379C5-8ECF-4B30-B2F3-824AF0F07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964E57-91A4-4A1A-9BBB-210D131B1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D3323E-53DD-47D2-92D4-03980D970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4B1CCC-D5A9-4ED8-8C55-9E4F2CB55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805BB0-1C9E-42E4-B8A5-DC220BA22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4CF982-D6C4-473F-81D8-4BE6ED58E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3385557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8EC3D0-917E-4452-8E0B-A6B508EF2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3B011A-097C-447F-A886-DBE87BD64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a4cac8d0704f7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943E58-E132-4ED4-8398-ED8DF64E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6615D6-52FD-4ADA-9C02-A14D1382F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E40406-65F6-471B-ADD0-33D6D806D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D8CE71-544B-4CAA-91FE-75B5AF80F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0FDBA4-5337-4CAF-88C1-F58315F03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识别主体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6C70BB-A250-4BCF-B700-9142ACB2A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7AD3E8-8861-4F01-A2E3-1137BC7A7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B2DE85-7FAE-4F4F-91E4-08C023023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409074-C3B7-4E79-BE38-B75A6AA5B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比较方案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E927AC-73CA-4C80-8067-E2780BC9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98BB1C-F4D0-403B-889D-F5AC224C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说明风险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8B8F06-E21B-4E39-818C-2DD65A179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DC2D2F-2DC0-4061-8734-A55CB0610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58282C-44C8-48F9-BB06-D9A9484FC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企业考虑关闭第 2 个亏损分店。以下哪项最能体现对持份者负责任的决策？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1D2B29-EA3F-4050-A4E7-68A6BB3E7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DD2E49-DD5A-42AD-8C59-B5C27398D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28E17F-2D33-4EE6-9A30-2D9A2511D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正确结论：同时评估股东、员工、顾客、供应商及社区的影响和可行缓解措施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解析：企业决策应识别不同持份者的利益、冲突和长期影响；责任不等于忽略企业持续经营。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852C7C-C7BF-4B0D-9F16-85B21CEC6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49610C-A1D9-4E8A-9605-D9BC07CC9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C5DBF5-A8AC-4B0A-8838-8E910D394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4A00CE-C01C-4945-B8F8-7BDE4077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4415045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B560E0-9FA9-45EC-8E0A-60E898DD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A56377-7F92-488C-97D0-EAC8E5069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9ad828ed9a4e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AD562D-6474-469E-A22E-AE9E2D47F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C6C48C-E169-497A-AE6D-3FA549AA3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5096C0-A86D-42D4-BC47-7D45B24D6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F67D58-10E4-47EB-91FC-3885ECFD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5073D0-E1AA-4D5A-86C4-FD3758BF4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D35B4C-E434-46E1-ACD3-15427EACB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7EBBA0-23F3-4432-8BB0-8BE9CCF34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F20B6C-D79B-4CB1-B087-A6BB0D54B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C3BE30-FBDC-4A4A-8F30-9043ED2C0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858FF1-2E6E-40D1-97A3-970CCF4A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AD4410-0101-4521-A7A0-8660BD8F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7284C8-F44F-4708-9711-2E7C66EC0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59CA6D-2484-41B8-A3D2-5AC63E60F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6F33B0-C796-4F11-A484-021F82F9C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750D1E-149D-47CA-9AB5-ECEF6FBF1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5A02F1-80AF-430A-AB88-8D0235EE2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ABB2D6-3EFC-4DEE-8365-704785E9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40CD58-837E-4944-9FC9-E1242A44F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D10714-88DD-4DA7-A3D4-13A13FEA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51365087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D189D8-E7B4-4654-98D6-4EF705193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168BF0-97E1-45A3-B97F-C8EFBA40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3632f108ee49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D0BA09-1EB3-426A-B5CC-98A56E14E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149BBA-CCBD-432D-8332-E10CC9AE0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939618-4EB7-4394-BAB0-A26BC7AD4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5BE08B-CA23-48D5-A392-0114A0EDF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BAFS 必修商业基础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C34469-12C2-4C9D-93C4-152454EF3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52063C-7059-4577-8F2A-0780CE5C2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BA90EA-9686-47FC-8C90-46FB11F12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A0CA98-4C0C-4F94-BB98-02A8C7569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007B5F-8630-466E-92A2-247625D1E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CFFE8C-B434-4282-95DA-0A88DBAC7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识别主体—界定目标—比较方案—说明风险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827028-AB46-4DDC-8F33-2275F3E5E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64C75C-C22A-45FB-876A-781A37BBC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47B85E-69D7-44B0-A34B-7EDAC20A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5E3201-BF54-4640-AA94-096A5CE23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91EDC8-669B-4BE5-BD3E-699241F6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709A30-44AA-48E7-8700-4CC62D32D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436C06-8175-42BC-A5BF-14EB7D0DF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9076071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876286-46E9-428D-B2B3-CC2FAAB5B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D12E24-72F0-4711-8F27-7904C2A0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4aa9f9214e4f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561CED-13A9-4F93-A12E-095B77171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460F42-140E-4ECB-8B8F-3E268A1D9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FE2438-F3DC-4236-8980-038318165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B91B2D-0F5A-4524-88E6-C52E8753B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企业考虑关闭第 2 个亏损分店。以下哪项最能体现对持份者负责任的决策？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F17CBB-5FF9-483A-A72A-114E659BE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7BCE27-183D-4A43-B3D5-6BF372ACB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0F25FA-BEC7-4B65-902F-5BA8DFEDA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346960-C7E2-4199-9078-5C8D7D93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1F5E98-3964-4642-9709-CC67B535E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D2B58C-5B19-4769-84D4-45F1075E3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识别主体—界定目标—比较方案—说明风险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D53638-8659-4BB3-9CEC-D03F599C0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E7785C-45CC-4C4B-AD66-DF362574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7AFB6A-A8B2-4594-86DF-03FEFBF55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BCB53E-13DD-43AF-8501-9ECB62566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78D94A-2FC7-45E6-915B-50BA0F932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67BA65-6352-4CDC-8666-0FB8FE0D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12F40C-7351-4B42-8EF1-EDA6705C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33356604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30EAEE-C4D3-4FFA-9CA8-B8EE3C11B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41CB29-606A-4A70-896A-F3FC0030F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48c925235f420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93A5F1-C34A-4841-B63F-E9C291256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785846-9CC4-4CFA-9F70-EF564F8C5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D4AE8C-9621-446B-9C4A-ADD098553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36665A-570E-4FF1-849F-F77C7D89B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经理在第 3 季把实际销售与目标比较，发现少达10%，并按成因调整排班及推广预算。该组行动最能体现：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5A46B2-9AF9-4883-899B-8DD60381C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644DB0-9DCB-41FE-9391-9BF72D273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942D28-9C4F-4831-97DA-C22B1C838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1E5A56-73E4-495F-8B82-A69047B10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7CF6A6-8EBF-4DF1-BA1A-C27D09CDB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21A883-09B6-48A8-B57D-1E100FBE5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E1F536-E379-4097-A985-D244A2298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E79624-05BB-46E0-A8CC-16C4FB732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6D41B6-C92F-4A33-B2C7-1AEB2E633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DE0EDF-54F6-4A5E-B47F-CA47F5FAC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6863A4-7A60-4173-B015-69AC031DD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B7E51F-A9DD-4B72-9584-2D7F28AD5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8EA76B-6A84-4C35-8649-C885E1C92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3CB134-4413-4B66-A662-30A8B5016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9C9D67-06DC-41AF-9655-BA67D567E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10388103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0253A2-05FF-4EC0-909B-01A6B66A7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6F0F5C-F944-4993-A0F6-3BBE5F17F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c8732642d043f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D9C09C-D820-413F-9FA3-F95EB6F9A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1664F0-A10E-4D6A-A9AE-1DC6C5C94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D51C76-D37A-411A-AE24-141B9E33A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011780-5838-4E96-9580-7B4BE625B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C6AD05-9E92-4A13-A648-C7DB8ACB8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企业考虑关闭第 2 个亏损分店。以下哪项最能体现对持份者负责任的决策？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615D13-54D1-414C-9981-76DFFD644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1D016B-ABFE-42F7-B655-A37C5A438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73B1BC-DB6B-410A-B4E1-ABF99C582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5D4F31-AFCF-427E-B7B3-F91DC49BF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经理在第 3 季把实际销售与目标比较，发现少达10%，并按成因调整排班及推广预算。该组行动最能体现：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9A974F-0761-468A-8374-AFD31EA19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89EDF4-D398-4EEF-B68D-E9A05ABEE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8483BD-0788-492B-8E10-647911F63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CB4A3E-EE6E-4E51-B288-7F4B22138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一家初创企业购买智能摄影设备，可即时支付 HK$12,400，或先付 HK$2,000 后分 12 个月每月付 HK$930；两方案包含相同保养，且不计资金时间值。哪项比较正确？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B34DE1-5A8E-4FD4-B6BA-4ADCE21B5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43FF18-4863-4E91-A178-E2626EA9A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73D7E2-A4C1-4F1F-9B94-4ADA51A14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DE0A8E-A776-420E-ACC1-D6F2D4843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90666700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0CA009-6A8B-403E-892C-2E2CFDB7E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AE1AF4-4083-4E8E-A19F-E2545CCB5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c194e378624f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844A66-E2C7-41E1-9C73-46D157552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09FDE0-A16A-4EBE-A4A5-9C96194BC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37D4B1-7DDE-4FDD-B7E3-72BC3A080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3E6B17-F64B-4D9E-8C32-B06A9A451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F9099B-D360-472B-BE20-6EC20BFEE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E57BB9-7734-408F-8B63-C2A83D4F8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28F1AE-26CD-4DD4-B440-105BE9A14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472EBB-1482-47DD-B664-C65E95B8B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正确结论：控制（controlling）：比较实际与目标并采取纠正行动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解析链：控制包括量度实际表现、与标准比较、分析差异并纠偏；题干已经越过单纯设定目标的计划阶段。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25A412-9C74-49EF-9673-7BA1E583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871A94-2AF1-471D-9D4E-6382B8BC4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016131-CFE2-4304-8645-1CE22C2B8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BD1ADC-D8BA-4E9D-9405-0DE63A077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66725687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3C94B3-FA0E-40BD-B04D-8BB34B02E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B73387-D58C-4CF7-8AEA-F97ADA493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84f9b9732040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14811C-4018-45E5-9A01-F2762E359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B64D7B-722F-42EB-8B95-B5EA126B6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C1D40F-D5BD-457E-9FD5-9BFBF1539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95A23E-2AC8-4BA0-907B-7487EFE95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一家初创企业购买智能摄影设备，可即时支付 HK$12,400，或先付 HK$2,000 后分 12 个月每月付 HK$930；两方案包含相同保养，且不计资金时间值。哪项比较正确？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13626B-1B3D-4E54-BF00-E4D313925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DDD02A-73BD-4832-A9D1-82DA2896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8E5C29-A2B1-467D-9ACF-83CE566DD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A91132-7FF0-4441-BE48-0405B2603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6C4ECE-30E9-4202-A693-7D0E16EB1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4A64CC-62EB-43BB-8CE4-399A8916B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FEEFEA-2029-4D28-868D-A676A1FD5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11DCDB-74D5-405D-9976-B0DBA6330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42DB91-1180-44B8-8DF5-52062B666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92241324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DC0D6C-DD64-4210-B078-60E411988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CE0BE1-7471-4DBD-887C-49B0816F5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1c624329d74df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BC741B-163D-47F0-9A7A-37118D503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1969B5-A90F-4455-89BE-5F71CB3F2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B4E9DA-358B-4452-931E-9477EA8DB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D8E00E-4967-47F9-BEAC-ED5730E83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D98154-62B5-48F1-B1B2-820E699CF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E8912F-B153-4B40-BC69-38977F37E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HK$14,000 以年利率 3% 存款 2 年，每年复利一次且期间不提款。期末本利和是：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32FFD6-0669-47CD-94DA-724989CB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高频错因：把商业常识当成无条件口号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914725-ECDF-4105-92EE-5861F4459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48E1E3-F0AA-43FC-AACB-F2A13A864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5CC192-955E-4A1F-950B-52BE26839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D90E90-0432-4C75-970D-E632D4BC6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F204A0-33AF-4506-8AE0-160FF7FA9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FAEBFF-54BC-455C-B9AA-1A11712DB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4FDAA1-791D-4ACE-AC1D-2C252AED2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61675337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EE5D53-1A9C-41FB-8F7C-4E1ABB41D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AE514C-21B6-4E1A-BACB-3CE85905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962491233443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844D32-2161-40DD-8644-8706AC82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EE3F4A-EFA9-45AA-B68E-28C5CB44D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81F263-9C89-4789-88BF-B0B6FDD33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FD3855-AE5E-4F8C-8B99-2547A4298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87253D-E7BC-46AF-B850-0D871ABBD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识别主体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872D7A-B423-4AFA-A17F-856231415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179924-4B3B-4C73-BF91-5E4752976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E60DB4-4027-493F-8AB0-607AF3044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A3F63A-9D69-48E5-A51E-8A67BA409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比较方案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E892A9-F65B-495E-ABEA-F99C6E471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57F390-44D2-4A78-A04E-AE5E6FAC6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说明风险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CE7F99-167A-4FC9-AF52-06A3913BC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C2FE96-DD33-4936-B0EC-0D9A2D290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5A4350-841F-4866-A30F-FAFD960AB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HK$14,000 以年利率 3% 存款 2 年，每年复利一次且期间不提款。期末本利和是：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5BC08B-39B9-4FD0-BCDB-030B63AE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ECF968-15FD-4674-ADC4-BBF82996C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8CBE4A-34F3-429B-8978-B8516711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正确结论：HK$14,852.6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解析：复利本利和=HK$14,000×(1+3%)^2=HK$14,852.6；第二年利息也按第一年已累积的本利和计算。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131F56-BF51-4016-B7DA-F6215FC4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EA0DBF-783E-4A41-9C17-FB7477AF7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9C4158-0B9D-453B-A7C1-399585782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F13265-842D-4AA5-8F0B-D6A43AD64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48434421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4F1817-25A7-4EA2-8331-49D89E1F7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276A53-95BA-4F8A-82E7-91CBF49DD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daaa777b274e2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C407B2-ACF6-4EB9-A84C-C3B56861C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DFB5FA-FC3C-4FAB-B26D-5F471466C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60259B-C024-462F-AA90-E5B411276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F45E27-FEF3-4C8F-9E1B-D4483398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2446D1-2E85-4FE9-AE84-913FF8E6E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CE8FA5-A8E2-4594-ACB1-785F0A8EA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FC8915-E1D0-4719-9FEA-8FD79DA77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792785-6344-475E-9E29-7408EC016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62C7B1-1CA5-4CAF-A693-137DDACB9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DE1F35-27B8-40F9-BC01-451270347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70C54B-7282-4FA4-B1F3-3D159053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24A174-6E94-4F15-BD38-84518142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01C6EA-F314-43DD-8047-BCAE91AF2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969988-2642-4C0C-9444-E05CC15E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30F3D1-AD6E-4382-841F-F51FA0CDD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7C6079-14BD-43F2-9AFD-C792D93D6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3399EF-D7B9-42EF-9E9D-4B989A1C6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7D390D-CDA3-4258-902A-C860F932A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C88509-DA31-45A0-8FDA-81E14EFEE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54994976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FA60A9-0D54-40F2-973A-A0CFB98C4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CCFE70-2340-452F-8537-116534410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757e87645d4b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856705-E532-45D0-BBE9-A5FAB877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277266-FEEF-417B-A5A2-FE1EAF95F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C757F0-9D1F-4974-B001-C11C24F40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3BD06D-0893-4276-ABCE-47841525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BAFS 必修商业基础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6FB616-1275-4AA4-BD17-0315D073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57BB2A-67D0-40D5-B7F8-638BB3C5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02E192-A46B-4BB2-B53A-E0547A671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C37CC6-4939-4DCF-8356-EDEF7BC16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5AC883-07D2-4F04-AA32-B6FF26AC6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A497C9-D921-46FF-8B1E-0DB1A4195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识别主体—界定目标—比较方案—说明风险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4211F6-8647-4A6D-A5E6-F04B51542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E4FBE0-1495-40E8-A107-3762B681F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C307CC-606F-4E63-97F4-78BB1D62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72B776-FFB1-49EC-8311-4E4EF577F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FDABAB-A226-40CB-A85D-E21C3E962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125D01-10B6-4507-9A46-D3B29149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F65BCA-F2EF-483D-B2E2-13448305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99519037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D2FEE4-0648-4E4D-A47D-70C1C392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BE3474-0269-4592-BBF8-69F7584EF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22d5223985403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50F5B9-B150-4902-AB43-B7B5901DA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E7BE7D-D52A-4039-9A35-6A547BFA0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949EBF-C06E-463B-9D54-9AE5A9945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36A716-1864-47E6-953B-B52813EB2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HK$14,000 以年利率 3% 存款 2 年，每年复利一次且期间不提款。期末本利和是：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31704A-0DBD-4748-9656-07285214B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0AFA5B-4BCD-4254-A73E-4E760A499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4EC349-EFFF-4FDF-94B7-2B38A7D29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商业判断要同时确认企业形式、管理目标、持份者和财务约束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8DAB4D-619C-4908-AE64-95AD06A8C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7D95F2-CC33-4363-9AB6-B4FA5070E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31B5EC-47D7-4629-AB91-E10F99102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识别主体—界定目标—比较方案—说明风险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473CB2-3E18-4D38-8111-471A841A3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155FC9-71F3-4556-8801-F69E9F902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67A17E-9D3F-42C9-A5A6-FFD76EB3D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检查：把商业常识当成无条件口号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78503E-03FB-4E40-B231-73CB547FC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B78A6F-D379-4A19-95A7-DC110C89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CECFE5-D803-45EF-9465-07AAD3157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193BB1-A3C2-4E62-B632-21DA15EC4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73074918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12589D-F034-4555-9E90-4B925E11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7CFD7F-DB28-4B93-88A7-F718F41BE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6e050a8c3146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4188BA-1035-4926-B3E2-D4F50A874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B2C58A-478D-4E11-993A-555568FD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6559F7-3511-44DC-8C5A-6D5138253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06A5C0-FE97-4502-A6D8-978693422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一家初创企业购买智能摄影设备，可即时支付 HK$12,600，或先付 HK$2,000 后分 12 个月每月付 HK$940；两方案包含相同保养，且不计资金时间值。哪项比较正确？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1A3148-277F-4F73-9335-E40571DBF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645880-E5D0-4181-9E34-030C88909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AA1EE9-6EE6-48B9-9C10-D89CC2F64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D71FC0-4B01-4ABD-B6BA-743F0E02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91DC58-9C2D-475D-A4BA-6584828F6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A5DA03-FA98-4570-8140-12E7DFE7C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FFDD01-6A22-41AD-9642-DDF56F6A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89DDF5-6451-4AE3-A9DD-D16E7DF14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3E3216-E388-4EEC-97BB-B84B79951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06F1CE-6DBC-4B14-9BDE-76181A229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BA0AD4-FC25-4B9B-A526-F7C8ECB6D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1FE714-61FE-40E1-AD86-763B6C0C8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F6FFFB-1BA9-4B0A-8C61-0F5E3490F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4211C6-E0D2-4B84-B9E6-3BF4664D6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7E632E-860D-4813-96D5-31E989748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22993565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29E624-69ED-44A4-9C13-798FB0CBE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895BC4-D6A8-4D8D-A703-68F67B86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4e15c2dc22496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C70A16-F87F-45AF-BF6B-3BECF9CE7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FA4368-D2BA-493C-8BAB-F444B2879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B0E5C0-E0A9-48F2-9674-B95F5D908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BBFFEF-603B-4322-9330-A58A6C848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97D018-2F3C-4039-A809-4DE66B3BB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把 HK$14,000 以年利率 3% 存款 2 年，每年复利一次且期间不提款。期末本利和是：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40120D-9E0A-4203-ADD1-C69CB882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04B88A-176F-4FB4-9441-F1CA73EC0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031C7A-D39B-4CD3-9E0B-EDA353052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45A0A4-81F1-43F1-82A8-8D1A12237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一家初创企业购买智能摄影设备，可即时支付 HK$12,600，或先付 HK$2,000 后分 12 个月每月付 HK$940；两方案包含相同保养，且不计资金时间值。哪项比较正确？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005ADF-AD4E-4202-ADCD-D0497BA31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2AF3EC-A0D6-4685-9978-B48CF1AFA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19AD0D-8551-47DA-871B-D707444C7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8EB49E-AAFC-41C1-B861-7F9CDEBF9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两名创业者拟经营第 5 间小店，希望共同管理、设立简单，但愿意承担无限责任。较匹配的所有权形式是：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98C703-F87D-47F1-A25E-305FCFFBB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022A5B-638A-4E21-BFC8-E48BAFD4C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E47365-E385-42C0-A1B6-EC5579198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DB01C9-562D-42F3-B97E-14597A146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51959665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DB994F-7C7F-4ACD-B56B-224819BF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05BA0A-A1E6-460C-8516-2086F92B0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d4b3426fbc42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9D2CA4-BE86-48E0-8171-A04F13404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D8DF7B-91E2-4C9A-B6A7-386AF618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42849D-03D3-4D5D-A249-DBA41CE86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EA7DBB-0369-4E77-813A-DA485CA20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把商业常识当成无条件口号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01691D-6AAA-4D6F-84DF-28F6668C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B64FCD-AEC6-4AF5-8F35-AD41E4332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96CED7-50AB-4A91-BE9C-61D240722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7DEE1A-0A31-498A-BBF7-6C4CBE1D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正确结论：现金方案总支出较低，差额为 HK$680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解析链：先把同口径现金流汇总：分期总支出=HK$2,000+12×HK$940=HK$13,280，再与现金价 HK$12,600 比较。题目明确不计资金时间值，所以不能只看首期或月供。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224756-CFEF-4318-95CA-84C6DE49B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A309F5-DF23-4C7C-B326-23147FC34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7EE864-3DFF-4998-B358-414C22767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A2B352-832D-4401-BA00-433955C2D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67146211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3E71C5-952D-4ABC-9659-AC2886B1C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021696-15C7-40BF-A7BC-358D1614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458fc8172440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E0AB36-9F88-4CCF-A05F-CD2AAA852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FA566F-E527-46AB-B605-4D5792EDD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39C588-C765-461B-ACA9-34AA211AF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00712D-F18B-4FA4-9D43-5706D4D78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两名创业者拟经营第 5 间小店，希望共同管理、设立简单，但愿意承担无限责任。较匹配的所有权形式是：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D373B2-556B-4E07-AC56-19F74BA9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CB301E-8061-40A5-BFA6-1C29FC78E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C16900-678A-4B3A-8BCD-236E872F4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D0B97A-1E68-49A7-B3E4-EB30FAE3D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FC50E7-FCD9-4429-ABB5-0772D5E58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E84432-32FD-4FF4-BA77-68C51CF04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CDBDA8-4BDD-42B8-A245-10D1C3858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679068-A805-4F24-9591-3B7503E96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BAFS 必修商业基础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083B47-54A1-4426-AA98-A7A2D40BC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7472313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2026-08-19T08:49:35.3890000Z</dcterms:created>
  <dcterms:modified xsi:type="dcterms:W3CDTF">2026-08-19T08:49:35.3890000Z</dcterms:modified>
</coreProperties>
</file>