
<file path=[Content_Types].xml><?xml version="1.0" encoding="utf-8"?>
<Types xmlns="http://schemas.openxmlformats.org/package/2006/content-types">
  <Default Extension="xml" ContentType="application/vnd.openxmlformats-package.core-properties+xml"/>
  <Default Extension="png" ContentType="image/png"/>
  <Default Extension="rels" ContentType="application/vnd.openxmlformats-package.relationships+xml"/>
  <Override PartName="/docProps/app.xml" ContentType="application/vnd.openxmlformats-officedocument.extended-properties+xml"/>
  <Override PartName="/ppt/presentation.xml" ContentType="application/vnd.openxmlformats-officedocument.presentationml.presentation.main+xml"/>
  <Override PartName="/ppt/theme/theme1.xml" ContentType="application/vnd.openxmlformats-officedocument.theme+xml"/>
  <Override PartName="/ppt/slideMasters/slideMaster1.xml" ContentType="application/vnd.openxmlformats-officedocument.presentationml.slideMaster+xml"/>
  <Override PartName="/ppt/slideMasters/theme/theme2.xml" ContentType="application/vnd.openxmlformats-officedocument.theme+xml"/>
  <Override PartName="/ppt/slideLayouts/slideLayout1.xml" ContentType="application/vnd.openxmlformats-officedocument.presentationml.slideLayout+xml"/>
  <Override PartName="/ppt/notesMasters/notesMaster1.xml" ContentType="application/vnd.openxmlformats-officedocument.presentationml.notesMaster+xml"/>
  <Override PartName="/ppt/notesMasters/theme/theme3.xml" ContentType="application/vnd.openxmlformats-officedocument.theme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slides/slide1.xml" ContentType="application/vnd.openxmlformats-officedocument.presentationml.slide+xml"/>
  <Override PartName="/ppt/notesSlides/notesSlide1.xml" ContentType="application/vnd.openxmlformats-officedocument.presentationml.notes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</Types>
</file>

<file path=_rels/.rels>&#65279;<?xml version="1.0" encoding="utf-8"?><Relationships xmlns="http://schemas.openxmlformats.org/package/2006/relationships"><Relationship Type="http://schemas.openxmlformats.org/package/2006/relationships/metadata/core-properties" Target="/docProps/core.xml" Id="R25dbb03efdfe43d5" /><Relationship Type="http://schemas.openxmlformats.org/officeDocument/2006/relationships/extended-properties" Target="/docProps/app.xml" Id="R446ae83d20b54463" /><Relationship Type="http://schemas.openxmlformats.org/officeDocument/2006/relationships/officeDocument" Target="/ppt/presentation.xml" Id="Ra1fe59fce51542d5" /></Relationships>
</file>

<file path=ppt/presentation.xml><?xml version="1.0" encoding="utf-8"?>
<p:presentation xmlns:p="http://schemas.openxmlformats.org/presentationml/2006/main">
  <p:sldMasterIdLst>
    <p:sldMasterId xmlns:r="http://schemas.openxmlformats.org/officeDocument/2006/relationships" id="2147483648" r:id="Rdda64e73df6d4160"/>
  </p:sldMasterIdLst>
  <p:notesMasterIdLst>
    <p:notesMasterId xmlns:r="http://schemas.openxmlformats.org/officeDocument/2006/relationships" r:id="R33d02e3e5003495d"/>
  </p:notesMasterIdLst>
  <p:sldIdLst>
    <p:sldId xmlns:r="http://schemas.openxmlformats.org/officeDocument/2006/relationships" id="256" r:id="R62c1c95ddfc64f0d"/>
    <p:sldId xmlns:r="http://schemas.openxmlformats.org/officeDocument/2006/relationships" id="257" r:id="R79a9428d2c9a429c"/>
    <p:sldId xmlns:r="http://schemas.openxmlformats.org/officeDocument/2006/relationships" id="258" r:id="Rec20b85236b249a0"/>
    <p:sldId xmlns:r="http://schemas.openxmlformats.org/officeDocument/2006/relationships" id="259" r:id="R79e585ab956b4772"/>
    <p:sldId xmlns:r="http://schemas.openxmlformats.org/officeDocument/2006/relationships" id="260" r:id="R19c3c99de2144148"/>
    <p:sldId xmlns:r="http://schemas.openxmlformats.org/officeDocument/2006/relationships" id="261" r:id="R647e3530bea7414d"/>
    <p:sldId xmlns:r="http://schemas.openxmlformats.org/officeDocument/2006/relationships" id="262" r:id="R9fdee59a107c4bef"/>
    <p:sldId xmlns:r="http://schemas.openxmlformats.org/officeDocument/2006/relationships" id="263" r:id="R93c587b5ac334185"/>
    <p:sldId xmlns:r="http://schemas.openxmlformats.org/officeDocument/2006/relationships" id="264" r:id="Rfe81289651fb42e0"/>
    <p:sldId xmlns:r="http://schemas.openxmlformats.org/officeDocument/2006/relationships" id="265" r:id="Rf6eed46cada244a4"/>
    <p:sldId xmlns:r="http://schemas.openxmlformats.org/officeDocument/2006/relationships" id="266" r:id="Rb6076ac381e54878"/>
    <p:sldId xmlns:r="http://schemas.openxmlformats.org/officeDocument/2006/relationships" id="267" r:id="R9b28b4bd71fc4f64"/>
    <p:sldId xmlns:r="http://schemas.openxmlformats.org/officeDocument/2006/relationships" id="268" r:id="R5c54284c4bfe460a"/>
    <p:sldId xmlns:r="http://schemas.openxmlformats.org/officeDocument/2006/relationships" id="269" r:id="Ra065b89777ea4a8b"/>
    <p:sldId xmlns:r="http://schemas.openxmlformats.org/officeDocument/2006/relationships" id="270" r:id="R3d793ae9d3d74d02"/>
    <p:sldId xmlns:r="http://schemas.openxmlformats.org/officeDocument/2006/relationships" id="271" r:id="R9f6ce41fa9e14452"/>
    <p:sldId xmlns:r="http://schemas.openxmlformats.org/officeDocument/2006/relationships" id="272" r:id="R4e382215e88f4d94"/>
    <p:sldId xmlns:r="http://schemas.openxmlformats.org/officeDocument/2006/relationships" id="273" r:id="R2634d5f34c324873"/>
    <p:sldId xmlns:r="http://schemas.openxmlformats.org/officeDocument/2006/relationships" id="274" r:id="R7f57167475224cab"/>
    <p:sldId xmlns:r="http://schemas.openxmlformats.org/officeDocument/2006/relationships" id="275" r:id="Rec25bf99c03c437a"/>
    <p:sldId xmlns:r="http://schemas.openxmlformats.org/officeDocument/2006/relationships" id="276" r:id="Rcfd42cdb99354877"/>
    <p:sldId xmlns:r="http://schemas.openxmlformats.org/officeDocument/2006/relationships" id="277" r:id="R10de39abd48d4a1e"/>
    <p:sldId xmlns:r="http://schemas.openxmlformats.org/officeDocument/2006/relationships" id="278" r:id="R8ebf2babda54447a"/>
    <p:sldId xmlns:r="http://schemas.openxmlformats.org/officeDocument/2006/relationships" id="279" r:id="R9a5de0528dcc4911"/>
    <p:sldId xmlns:r="http://schemas.openxmlformats.org/officeDocument/2006/relationships" id="280" r:id="Rc3a586eb70ec4d2b"/>
    <p:sldId xmlns:r="http://schemas.openxmlformats.org/officeDocument/2006/relationships" id="281" r:id="R33c11c32f41048d9"/>
    <p:sldId xmlns:r="http://schemas.openxmlformats.org/officeDocument/2006/relationships" id="282" r:id="R4c09037566434228"/>
    <p:sldId xmlns:r="http://schemas.openxmlformats.org/officeDocument/2006/relationships" id="283" r:id="R31a72ea885684b02"/>
    <p:sldId xmlns:r="http://schemas.openxmlformats.org/officeDocument/2006/relationships" id="284" r:id="R095cdaa48e8a4619"/>
    <p:sldId xmlns:r="http://schemas.openxmlformats.org/officeDocument/2006/relationships" id="285" r:id="Rc19be3c6f4554237"/>
  </p:sldIdLst>
  <p:sldSz cx="12192000" cy="6858000"/>
  <p:notesSz cx="6858000" cy="9144000"/>
</p:presentation>
</file>

<file path=ppt/presProps.xml><?xml version="1.0" encoding="utf-8"?>
<p:presentationPr xmlns:p="http://schemas.openxmlformats.org/presentationml/2006/main">
  <p:extLst>
    <p:ext xmlns:p14="http://schemas.microsoft.com/office/powerpoint/2010/main" uri="{E76CE94A-603C-4142-B9EB-6D1370010A27}">
      <p14:discardImageEditData val="0"/>
    </p:ext>
    <p:ext xmlns:p14="http://schemas.microsoft.com/office/powerpoint/2010/main" uri="{D31A062A-798A-4329-ABDD-BBA856620510}">
      <p14:defaultImageDpi val="32767"/>
    </p:ext>
    <p:ext xmlns:p15="http://schemas.microsoft.com/office/powerpoint/2012/main" uri="{FD5EFAAD-0ECE-453E-9831-46B23BE46B34}">
      <p15:chartTrackingRefBased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_rels/presentation.xml.rels>&#65279;<?xml version="1.0" encoding="utf-8"?><Relationships xmlns="http://schemas.openxmlformats.org/package/2006/relationships"><Relationship Type="http://schemas.openxmlformats.org/officeDocument/2006/relationships/theme" Target="/ppt/theme/theme1.xml" Id="R841c85aa7399463e" /><Relationship Type="http://schemas.openxmlformats.org/officeDocument/2006/relationships/slideMaster" Target="/ppt/slideMasters/slideMaster1.xml" Id="Rdda64e73df6d4160" /><Relationship Type="http://schemas.openxmlformats.org/officeDocument/2006/relationships/notesMaster" Target="/ppt/notesMasters/notesMaster1.xml" Id="R33d02e3e5003495d" /><Relationship Type="http://schemas.openxmlformats.org/officeDocument/2006/relationships/presProps" Target="/ppt/presProps.xml" Id="R4b96a50319e14080" /><Relationship Type="http://schemas.openxmlformats.org/officeDocument/2006/relationships/tableStyles" Target="/ppt/tableStyles.xml" Id="R477b0663c32e4317" /><Relationship Type="http://schemas.openxmlformats.org/officeDocument/2006/relationships/slide" Target="/ppt/slides/slide1.xml" Id="R62c1c95ddfc64f0d" /><Relationship Type="http://schemas.openxmlformats.org/officeDocument/2006/relationships/slide" Target="/ppt/slides/slide2.xml" Id="R79a9428d2c9a429c" /><Relationship Type="http://schemas.openxmlformats.org/officeDocument/2006/relationships/slide" Target="/ppt/slides/slide3.xml" Id="Rec20b85236b249a0" /><Relationship Type="http://schemas.openxmlformats.org/officeDocument/2006/relationships/slide" Target="/ppt/slides/slide4.xml" Id="R79e585ab956b4772" /><Relationship Type="http://schemas.openxmlformats.org/officeDocument/2006/relationships/slide" Target="/ppt/slides/slide5.xml" Id="R19c3c99de2144148" /><Relationship Type="http://schemas.openxmlformats.org/officeDocument/2006/relationships/slide" Target="/ppt/slides/slide6.xml" Id="R647e3530bea7414d" /><Relationship Type="http://schemas.openxmlformats.org/officeDocument/2006/relationships/slide" Target="/ppt/slides/slide7.xml" Id="R9fdee59a107c4bef" /><Relationship Type="http://schemas.openxmlformats.org/officeDocument/2006/relationships/slide" Target="/ppt/slides/slide8.xml" Id="R93c587b5ac334185" /><Relationship Type="http://schemas.openxmlformats.org/officeDocument/2006/relationships/slide" Target="/ppt/slides/slide9.xml" Id="Rfe81289651fb42e0" /><Relationship Type="http://schemas.openxmlformats.org/officeDocument/2006/relationships/slide" Target="/ppt/slides/slide10.xml" Id="Rf6eed46cada244a4" /><Relationship Type="http://schemas.openxmlformats.org/officeDocument/2006/relationships/slide" Target="/ppt/slides/slide11.xml" Id="Rb6076ac381e54878" /><Relationship Type="http://schemas.openxmlformats.org/officeDocument/2006/relationships/slide" Target="/ppt/slides/slide12.xml" Id="R9b28b4bd71fc4f64" /><Relationship Type="http://schemas.openxmlformats.org/officeDocument/2006/relationships/slide" Target="/ppt/slides/slide13.xml" Id="R5c54284c4bfe460a" /><Relationship Type="http://schemas.openxmlformats.org/officeDocument/2006/relationships/slide" Target="/ppt/slides/slide14.xml" Id="Ra065b89777ea4a8b" /><Relationship Type="http://schemas.openxmlformats.org/officeDocument/2006/relationships/slide" Target="/ppt/slides/slide15.xml" Id="R3d793ae9d3d74d02" /><Relationship Type="http://schemas.openxmlformats.org/officeDocument/2006/relationships/slide" Target="/ppt/slides/slide16.xml" Id="R9f6ce41fa9e14452" /><Relationship Type="http://schemas.openxmlformats.org/officeDocument/2006/relationships/slide" Target="/ppt/slides/slide17.xml" Id="R4e382215e88f4d94" /><Relationship Type="http://schemas.openxmlformats.org/officeDocument/2006/relationships/slide" Target="/ppt/slides/slide18.xml" Id="R2634d5f34c324873" /><Relationship Type="http://schemas.openxmlformats.org/officeDocument/2006/relationships/slide" Target="/ppt/slides/slide19.xml" Id="R7f57167475224cab" /><Relationship Type="http://schemas.openxmlformats.org/officeDocument/2006/relationships/slide" Target="/ppt/slides/slide20.xml" Id="Rec25bf99c03c437a" /><Relationship Type="http://schemas.openxmlformats.org/officeDocument/2006/relationships/slide" Target="/ppt/slides/slide21.xml" Id="Rcfd42cdb99354877" /><Relationship Type="http://schemas.openxmlformats.org/officeDocument/2006/relationships/slide" Target="/ppt/slides/slide22.xml" Id="R10de39abd48d4a1e" /><Relationship Type="http://schemas.openxmlformats.org/officeDocument/2006/relationships/slide" Target="/ppt/slides/slide23.xml" Id="R8ebf2babda54447a" /><Relationship Type="http://schemas.openxmlformats.org/officeDocument/2006/relationships/slide" Target="/ppt/slides/slide24.xml" Id="R9a5de0528dcc4911" /><Relationship Type="http://schemas.openxmlformats.org/officeDocument/2006/relationships/slide" Target="/ppt/slides/slide25.xml" Id="Rc3a586eb70ec4d2b" /><Relationship Type="http://schemas.openxmlformats.org/officeDocument/2006/relationships/slide" Target="/ppt/slides/slide26.xml" Id="R33c11c32f41048d9" /><Relationship Type="http://schemas.openxmlformats.org/officeDocument/2006/relationships/slide" Target="/ppt/slides/slide27.xml" Id="R4c09037566434228" /><Relationship Type="http://schemas.openxmlformats.org/officeDocument/2006/relationships/slide" Target="/ppt/slides/slide28.xml" Id="R31a72ea885684b02" /><Relationship Type="http://schemas.openxmlformats.org/officeDocument/2006/relationships/slide" Target="/ppt/slides/slide29.xml" Id="R095cdaa48e8a4619" /><Relationship Type="http://schemas.openxmlformats.org/officeDocument/2006/relationships/slide" Target="/ppt/slides/slide30.xml" Id="Rc19be3c6f4554237" /></Relationships>
</file>

<file path=ppt/notesMasters/_rels/notesMaster1.xml.rels>&#65279;<?xml version="1.0" encoding="utf-8"?><Relationships xmlns="http://schemas.openxmlformats.org/package/2006/relationships"><Relationship Type="http://schemas.openxmlformats.org/officeDocument/2006/relationships/theme" Target="/ppt/notesMasters/theme/theme3.xml" Id="R162d38bb0b4b48d9" /></Relationships>
</file>

<file path=ppt/notesMasters/notesMaster1.xml><?xml version="1.0" encoding="utf-8"?>
<p:notesMaster xmlns:p="http://schemas.openxmlformats.org/presentationml/2006/main">
  <p:cSld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Header Placeholder"/>
          <p:cNvSpPr/>
          <p:nvPr>
            <p:ph type="hdr" sz="quarter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3" name="Date Placeholder"/>
          <p:cNvSpPr/>
          <p:nvPr>
            <p:ph type="dt" sz="quarter" idx="1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4" name="Slide Image Placeholder"/>
          <p:cNvSpPr/>
          <p:nvPr>
            <p:ph type="sldImg" idx="2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5" name="Notes Placeholder"/>
          <p:cNvSpPr/>
          <p:nvPr>
            <p:ph type="body" sz="quarter" idx="3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6" name="Footer Placeholder"/>
          <p:cNvSpPr/>
          <p:nvPr>
            <p:ph type="ftr" sz="quarter" idx="4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  <p:sp>
        <p:nvSpPr>
          <p:cNvPr id="7" name="Slide Number Placeholder"/>
          <p:cNvSpPr/>
          <p:nvPr>
            <p:ph type="sldNum" sz="quarter" idx="5"/>
          </p:nvPr>
        </p:nvSpPr>
        <p:spPr>
          <a:prstGeom xmlns:a="http://schemas.openxmlformats.org/drawingml/2006/main" prst="rect">
            <a:avLst/>
          </a:prstGeom>
        </p:spPr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xmlns:a="http://schemas.openxmlformats.org/drawingml/2006/main" marL="0" algn="l" defTabSz="914400" rtl="0" eaLnBrk="1" latinLnBrk="0" hangingPunct="1">
      <a:defRPr sz="1200" kern="1200"/>
    </a:lvl1pPr>
  </p:notesStyle>
</p:notesMaster>
</file>

<file path=ppt/notesMasters/theme/theme3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notesSlides/_rels/notesSlide1.xml.rels>&#65279;<?xml version="1.0" encoding="utf-8"?><Relationships xmlns="http://schemas.openxmlformats.org/package/2006/relationships"><Relationship Type="http://schemas.openxmlformats.org/officeDocument/2006/relationships/slide" Target="/ppt/slides/slide1.xml" Id="Rb13610a49b29428b" /><Relationship Type="http://schemas.openxmlformats.org/officeDocument/2006/relationships/notesMaster" Target="/ppt/notesMasters/notesMaster1.xml" Id="R995f631e867a47cc" /></Relationships>
</file>

<file path=ppt/notesSlides/_rels/notesSlide2.xml.rels>&#65279;<?xml version="1.0" encoding="utf-8"?><Relationships xmlns="http://schemas.openxmlformats.org/package/2006/relationships"><Relationship Type="http://schemas.openxmlformats.org/officeDocument/2006/relationships/slide" Target="/ppt/slides/slide2.xml" Id="R2feb73a0ed71423a" /><Relationship Type="http://schemas.openxmlformats.org/officeDocument/2006/relationships/notesMaster" Target="/ppt/notesMasters/notesMaster1.xml" Id="R7c2c55b851bf488b" /></Relationships>
</file>

<file path=ppt/notesSlides/_rels/notesSlide3.xml.rels>&#65279;<?xml version="1.0" encoding="utf-8"?><Relationships xmlns="http://schemas.openxmlformats.org/package/2006/relationships"><Relationship Type="http://schemas.openxmlformats.org/officeDocument/2006/relationships/slide" Target="/ppt/slides/slide3.xml" Id="Re89383b80d9143b0" /><Relationship Type="http://schemas.openxmlformats.org/officeDocument/2006/relationships/notesMaster" Target="/ppt/notesMasters/notesMaster1.xml" Id="R0d62568d2f7a432b" /></Relationships>
</file>

<file path=ppt/notesSlides/_rels/notesSlide4.xml.rels>&#65279;<?xml version="1.0" encoding="utf-8"?><Relationships xmlns="http://schemas.openxmlformats.org/package/2006/relationships"><Relationship Type="http://schemas.openxmlformats.org/officeDocument/2006/relationships/slide" Target="/ppt/slides/slide4.xml" Id="R6c57ca231bdb46bf" /><Relationship Type="http://schemas.openxmlformats.org/officeDocument/2006/relationships/notesMaster" Target="/ppt/notesMasters/notesMaster1.xml" Id="Rafd26714085e4620" /></Relationships>
</file>

<file path=ppt/notesSlides/_rels/notesSlide5.xml.rels>&#65279;<?xml version="1.0" encoding="utf-8"?><Relationships xmlns="http://schemas.openxmlformats.org/package/2006/relationships"><Relationship Type="http://schemas.openxmlformats.org/officeDocument/2006/relationships/slide" Target="/ppt/slides/slide5.xml" Id="R0683f795cc7e4d21" /><Relationship Type="http://schemas.openxmlformats.org/officeDocument/2006/relationships/notesMaster" Target="/ppt/notesMasters/notesMaster1.xml" Id="R9e1b8d1403c545fb" /></Relationships>
</file>

<file path=ppt/notesSlides/_rels/notesSlide6.xml.rels>&#65279;<?xml version="1.0" encoding="utf-8"?><Relationships xmlns="http://schemas.openxmlformats.org/package/2006/relationships"><Relationship Type="http://schemas.openxmlformats.org/officeDocument/2006/relationships/slide" Target="/ppt/slides/slide6.xml" Id="R684a7f3cf5c54f47" /><Relationship Type="http://schemas.openxmlformats.org/officeDocument/2006/relationships/notesMaster" Target="/ppt/notesMasters/notesMaster1.xml" Id="R56029120a7c941be" /></Relationships>
</file>

<file path=ppt/notesSlides/_rels/notesSlide7.xml.rels>&#65279;<?xml version="1.0" encoding="utf-8"?><Relationships xmlns="http://schemas.openxmlformats.org/package/2006/relationships"><Relationship Type="http://schemas.openxmlformats.org/officeDocument/2006/relationships/slide" Target="/ppt/slides/slide7.xml" Id="R1836cd9982cd4cb4" /><Relationship Type="http://schemas.openxmlformats.org/officeDocument/2006/relationships/notesMaster" Target="/ppt/notesMasters/notesMaster1.xml" Id="R03ef6bd91d034f39" /></Relationships>
</file>

<file path=ppt/notesSlides/_rels/notesSlide8.xml.rels>&#65279;<?xml version="1.0" encoding="utf-8"?><Relationships xmlns="http://schemas.openxmlformats.org/package/2006/relationships"><Relationship Type="http://schemas.openxmlformats.org/officeDocument/2006/relationships/slide" Target="/ppt/slides/slide8.xml" Id="Read5637b3a5f4bd3" /><Relationship Type="http://schemas.openxmlformats.org/officeDocument/2006/relationships/notesMaster" Target="/ppt/notesMasters/notesMaster1.xml" Id="Rb88a6f0b0893409e" /></Relationships>
</file>

<file path=ppt/notesSlides/_rels/notesSlide9.xml.rels>&#65279;<?xml version="1.0" encoding="utf-8"?><Relationships xmlns="http://schemas.openxmlformats.org/package/2006/relationships"><Relationship Type="http://schemas.openxmlformats.org/officeDocument/2006/relationships/slide" Target="/ppt/slides/slide9.xml" Id="R625fae0e2dc7455e" /><Relationship Type="http://schemas.openxmlformats.org/officeDocument/2006/relationships/notesMaster" Target="/ppt/notesMasters/notesMaster1.xml" Id="R78d82e2e9d1642e2" /></Relationships>
</file>

<file path=ppt/notesSlides/_rels/notesSlide10.xml.rels>&#65279;<?xml version="1.0" encoding="utf-8"?><Relationships xmlns="http://schemas.openxmlformats.org/package/2006/relationships"><Relationship Type="http://schemas.openxmlformats.org/officeDocument/2006/relationships/slide" Target="/ppt/slides/slide10.xml" Id="R6ed8c54e20384be3" /><Relationship Type="http://schemas.openxmlformats.org/officeDocument/2006/relationships/notesMaster" Target="/ppt/notesMasters/notesMaster1.xml" Id="Rd0983c73ad894e3a" /></Relationships>
</file>

<file path=ppt/notesSlides/_rels/notesSlide11.xml.rels>&#65279;<?xml version="1.0" encoding="utf-8"?><Relationships xmlns="http://schemas.openxmlformats.org/package/2006/relationships"><Relationship Type="http://schemas.openxmlformats.org/officeDocument/2006/relationships/slide" Target="/ppt/slides/slide11.xml" Id="R0946bcbc4deb4453" /><Relationship Type="http://schemas.openxmlformats.org/officeDocument/2006/relationships/notesMaster" Target="/ppt/notesMasters/notesMaster1.xml" Id="Rcb839fdfb1e44030" /></Relationships>
</file>

<file path=ppt/notesSlides/_rels/notesSlide12.xml.rels>&#65279;<?xml version="1.0" encoding="utf-8"?><Relationships xmlns="http://schemas.openxmlformats.org/package/2006/relationships"><Relationship Type="http://schemas.openxmlformats.org/officeDocument/2006/relationships/slide" Target="/ppt/slides/slide12.xml" Id="R3d2d6bd38e0445e5" /><Relationship Type="http://schemas.openxmlformats.org/officeDocument/2006/relationships/notesMaster" Target="/ppt/notesMasters/notesMaster1.xml" Id="R6d5f7cfc488d4b78" /></Relationships>
</file>

<file path=ppt/notesSlides/_rels/notesSlide13.xml.rels>&#65279;<?xml version="1.0" encoding="utf-8"?><Relationships xmlns="http://schemas.openxmlformats.org/package/2006/relationships"><Relationship Type="http://schemas.openxmlformats.org/officeDocument/2006/relationships/slide" Target="/ppt/slides/slide13.xml" Id="R02b3771a047e41c4" /><Relationship Type="http://schemas.openxmlformats.org/officeDocument/2006/relationships/notesMaster" Target="/ppt/notesMasters/notesMaster1.xml" Id="R5fc59574000b4fa8" /></Relationships>
</file>

<file path=ppt/notesSlides/_rels/notesSlide14.xml.rels>&#65279;<?xml version="1.0" encoding="utf-8"?><Relationships xmlns="http://schemas.openxmlformats.org/package/2006/relationships"><Relationship Type="http://schemas.openxmlformats.org/officeDocument/2006/relationships/slide" Target="/ppt/slides/slide14.xml" Id="R2f3319ced6e44555" /><Relationship Type="http://schemas.openxmlformats.org/officeDocument/2006/relationships/notesMaster" Target="/ppt/notesMasters/notesMaster1.xml" Id="R3cb73adbd8834269" /></Relationships>
</file>

<file path=ppt/notesSlides/_rels/notesSlide15.xml.rels>&#65279;<?xml version="1.0" encoding="utf-8"?><Relationships xmlns="http://schemas.openxmlformats.org/package/2006/relationships"><Relationship Type="http://schemas.openxmlformats.org/officeDocument/2006/relationships/slide" Target="/ppt/slides/slide15.xml" Id="R35e1c5388aeb47f0" /><Relationship Type="http://schemas.openxmlformats.org/officeDocument/2006/relationships/notesMaster" Target="/ppt/notesMasters/notesMaster1.xml" Id="R035b79cb13f54fef" /></Relationships>
</file>

<file path=ppt/notesSlides/_rels/notesSlide16.xml.rels>&#65279;<?xml version="1.0" encoding="utf-8"?><Relationships xmlns="http://schemas.openxmlformats.org/package/2006/relationships"><Relationship Type="http://schemas.openxmlformats.org/officeDocument/2006/relationships/slide" Target="/ppt/slides/slide16.xml" Id="Rc173f4bb9d4e4f49" /><Relationship Type="http://schemas.openxmlformats.org/officeDocument/2006/relationships/notesMaster" Target="/ppt/notesMasters/notesMaster1.xml" Id="Rbbb427b2f9d245c9" /></Relationships>
</file>

<file path=ppt/notesSlides/_rels/notesSlide17.xml.rels>&#65279;<?xml version="1.0" encoding="utf-8"?><Relationships xmlns="http://schemas.openxmlformats.org/package/2006/relationships"><Relationship Type="http://schemas.openxmlformats.org/officeDocument/2006/relationships/slide" Target="/ppt/slides/slide17.xml" Id="R44475ee9d7a24e5e" /><Relationship Type="http://schemas.openxmlformats.org/officeDocument/2006/relationships/notesMaster" Target="/ppt/notesMasters/notesMaster1.xml" Id="R7f95ac66f8064f0a" /></Relationships>
</file>

<file path=ppt/notesSlides/_rels/notesSlide18.xml.rels>&#65279;<?xml version="1.0" encoding="utf-8"?><Relationships xmlns="http://schemas.openxmlformats.org/package/2006/relationships"><Relationship Type="http://schemas.openxmlformats.org/officeDocument/2006/relationships/slide" Target="/ppt/slides/slide18.xml" Id="R0b1ab4e09a46447c" /><Relationship Type="http://schemas.openxmlformats.org/officeDocument/2006/relationships/notesMaster" Target="/ppt/notesMasters/notesMaster1.xml" Id="Rff333dc6d93f4666" /></Relationships>
</file>

<file path=ppt/notesSlides/_rels/notesSlide19.xml.rels>&#65279;<?xml version="1.0" encoding="utf-8"?><Relationships xmlns="http://schemas.openxmlformats.org/package/2006/relationships"><Relationship Type="http://schemas.openxmlformats.org/officeDocument/2006/relationships/slide" Target="/ppt/slides/slide19.xml" Id="Rffd2f0431a174118" /><Relationship Type="http://schemas.openxmlformats.org/officeDocument/2006/relationships/notesMaster" Target="/ppt/notesMasters/notesMaster1.xml" Id="R01d4dec655d44645" /></Relationships>
</file>

<file path=ppt/notesSlides/_rels/notesSlide20.xml.rels>&#65279;<?xml version="1.0" encoding="utf-8"?><Relationships xmlns="http://schemas.openxmlformats.org/package/2006/relationships"><Relationship Type="http://schemas.openxmlformats.org/officeDocument/2006/relationships/slide" Target="/ppt/slides/slide20.xml" Id="Re930d15a792140ed" /><Relationship Type="http://schemas.openxmlformats.org/officeDocument/2006/relationships/notesMaster" Target="/ppt/notesMasters/notesMaster1.xml" Id="R37ea291a4cd74b87" /></Relationships>
</file>

<file path=ppt/notesSlides/_rels/notesSlide21.xml.rels>&#65279;<?xml version="1.0" encoding="utf-8"?><Relationships xmlns="http://schemas.openxmlformats.org/package/2006/relationships"><Relationship Type="http://schemas.openxmlformats.org/officeDocument/2006/relationships/slide" Target="/ppt/slides/slide21.xml" Id="Re93cd8f273f74709" /><Relationship Type="http://schemas.openxmlformats.org/officeDocument/2006/relationships/notesMaster" Target="/ppt/notesMasters/notesMaster1.xml" Id="Re5164d47e778481f" /></Relationships>
</file>

<file path=ppt/notesSlides/_rels/notesSlide22.xml.rels>&#65279;<?xml version="1.0" encoding="utf-8"?><Relationships xmlns="http://schemas.openxmlformats.org/package/2006/relationships"><Relationship Type="http://schemas.openxmlformats.org/officeDocument/2006/relationships/slide" Target="/ppt/slides/slide22.xml" Id="Ra35b99792823444e" /><Relationship Type="http://schemas.openxmlformats.org/officeDocument/2006/relationships/notesMaster" Target="/ppt/notesMasters/notesMaster1.xml" Id="Rde88f16f74e346e2" /></Relationships>
</file>

<file path=ppt/notesSlides/_rels/notesSlide23.xml.rels>&#65279;<?xml version="1.0" encoding="utf-8"?><Relationships xmlns="http://schemas.openxmlformats.org/package/2006/relationships"><Relationship Type="http://schemas.openxmlformats.org/officeDocument/2006/relationships/slide" Target="/ppt/slides/slide23.xml" Id="Rc8bc6cd7197f4ba5" /><Relationship Type="http://schemas.openxmlformats.org/officeDocument/2006/relationships/notesMaster" Target="/ppt/notesMasters/notesMaster1.xml" Id="Ree4b6ef4741b44b4" /></Relationships>
</file>

<file path=ppt/notesSlides/_rels/notesSlide24.xml.rels>&#65279;<?xml version="1.0" encoding="utf-8"?><Relationships xmlns="http://schemas.openxmlformats.org/package/2006/relationships"><Relationship Type="http://schemas.openxmlformats.org/officeDocument/2006/relationships/slide" Target="/ppt/slides/slide24.xml" Id="R5f57d32f8d184d57" /><Relationship Type="http://schemas.openxmlformats.org/officeDocument/2006/relationships/notesMaster" Target="/ppt/notesMasters/notesMaster1.xml" Id="R759750380c56447b" /></Relationships>
</file>

<file path=ppt/notesSlides/_rels/notesSlide25.xml.rels>&#65279;<?xml version="1.0" encoding="utf-8"?><Relationships xmlns="http://schemas.openxmlformats.org/package/2006/relationships"><Relationship Type="http://schemas.openxmlformats.org/officeDocument/2006/relationships/slide" Target="/ppt/slides/slide25.xml" Id="Rf60bb66a67764380" /><Relationship Type="http://schemas.openxmlformats.org/officeDocument/2006/relationships/notesMaster" Target="/ppt/notesMasters/notesMaster1.xml" Id="R44341df633c941a4" /></Relationships>
</file>

<file path=ppt/notesSlides/_rels/notesSlide26.xml.rels>&#65279;<?xml version="1.0" encoding="utf-8"?><Relationships xmlns="http://schemas.openxmlformats.org/package/2006/relationships"><Relationship Type="http://schemas.openxmlformats.org/officeDocument/2006/relationships/slide" Target="/ppt/slides/slide26.xml" Id="R946457130f5b4891" /><Relationship Type="http://schemas.openxmlformats.org/officeDocument/2006/relationships/notesMaster" Target="/ppt/notesMasters/notesMaster1.xml" Id="R12b39f2bdd424201" /></Relationships>
</file>

<file path=ppt/notesSlides/_rels/notesSlide27.xml.rels>&#65279;<?xml version="1.0" encoding="utf-8"?><Relationships xmlns="http://schemas.openxmlformats.org/package/2006/relationships"><Relationship Type="http://schemas.openxmlformats.org/officeDocument/2006/relationships/slide" Target="/ppt/slides/slide27.xml" Id="R3d4c9f0f495c4145" /><Relationship Type="http://schemas.openxmlformats.org/officeDocument/2006/relationships/notesMaster" Target="/ppt/notesMasters/notesMaster1.xml" Id="Rbdc3b6e799a849b6" /></Relationships>
</file>

<file path=ppt/notesSlides/_rels/notesSlide28.xml.rels>&#65279;<?xml version="1.0" encoding="utf-8"?><Relationships xmlns="http://schemas.openxmlformats.org/package/2006/relationships"><Relationship Type="http://schemas.openxmlformats.org/officeDocument/2006/relationships/slide" Target="/ppt/slides/slide28.xml" Id="R0bc0325f17284117" /><Relationship Type="http://schemas.openxmlformats.org/officeDocument/2006/relationships/notesMaster" Target="/ppt/notesMasters/notesMaster1.xml" Id="R3bc860ed3ed2487f" /></Relationships>
</file>

<file path=ppt/notesSlides/_rels/notesSlide29.xml.rels>&#65279;<?xml version="1.0" encoding="utf-8"?><Relationships xmlns="http://schemas.openxmlformats.org/package/2006/relationships"><Relationship Type="http://schemas.openxmlformats.org/officeDocument/2006/relationships/slide" Target="/ppt/slides/slide29.xml" Id="R8981335550fc4718" /><Relationship Type="http://schemas.openxmlformats.org/officeDocument/2006/relationships/notesMaster" Target="/ppt/notesMasters/notesMaster1.xml" Id="R6c02fae25c4c4362" /></Relationships>
</file>

<file path=ppt/notesSlides/_rels/notesSlide30.xml.rels>&#65279;<?xml version="1.0" encoding="utf-8"?><Relationships xmlns="http://schemas.openxmlformats.org/package/2006/relationships"><Relationship Type="http://schemas.openxmlformats.org/officeDocument/2006/relationships/slide" Target="/ppt/slides/slide30.xml" Id="R99f26c1ddaeb49d3" /><Relationship Type="http://schemas.openxmlformats.org/officeDocument/2006/relationships/notesMaster" Target="/ppt/notesMasters/notesMaster1.xml" Id="R8d5cf3bc88b94ca3" /></Relationships>
</file>

<file path=ppt/notesSlides/notesSlide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【建议时间】课前 1 分钟</a:t>
            </a:r>
          </a:p>
          <a:p xmlns:a="http://schemas.openxmlformats.org/drawingml/2006/main">
            <a:r>
              <a:t>【AI 讲稿】欢迎进入 企业、会计与财务概论（会计） 的“银行调节、控制与错误更正”学习单元。本套课件共 3 节，每节约 30 分钟。</a:t>
            </a:r>
          </a:p>
          <a:p xmlns:a="http://schemas.openxmlformats.org/drawingml/2006/main">
            <a:r>
              <a:t>【互动提问】你目前最担心的是概念、方法、速度还是表达？</a:t>
            </a:r>
          </a:p>
          <a:p xmlns:a="http://schemas.openxmlformats.org/drawingml/2006/main">
            <a:r>
              <a:t>【预期回答】学生给出一个具体困难，并说明最近一次失分情境。</a:t>
            </a:r>
          </a:p>
          <a:p xmlns:a="http://schemas.openxmlformats.org/drawingml/2006/main">
            <a:r>
              <a:t>【停顿提示】等待学生回答后，再进入课程地图。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</a:t>
            </a:r>
          </a:p>
          <a:p xmlns:a="http://schemas.openxmlformats.org/drawingml/2006/main">
            <a:r>
              <a:t>【AI 讲稿】先说明课程之间的递进关系：第一课锁定 DSE 知识点和真题入口，第二课完成同构例题，后续课程迁移到香港生活、高新科技与高阶综合。</a:t>
            </a:r>
          </a:p>
          <a:p xmlns:a="http://schemas.openxmlformats.org/drawingml/2006/main">
            <a:r>
              <a:t>【互动提问】看完地图，你认为哪一课最可能决定提分？为什么？</a:t>
            </a:r>
          </a:p>
          <a:p xmlns:a="http://schemas.openxmlformats.org/drawingml/2006/main">
            <a:r>
              <a:t>【预期回答】学生能把当前薄弱点与某一课的学习证据对应。</a:t>
            </a:r>
          </a:p>
          <a:p xmlns:a="http://schemas.openxmlformats.org/drawingml/2006/main">
            <a:r>
              <a:t>【停顿提示】给学生 10 秒浏览全部课程卡，再点名一课。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</a:t>
            </a:r>
          </a:p>
          <a:p xmlns:a="http://schemas.openxmlformats.org/drawingml/2006/main">
            <a:r>
              <a:t>【AI 讲稿】明确告诉学生：本单元只训练“银行调节、控制与错误更正”。先解释知识范围，再用一句话建立核心判断，最后示范标准方法。</a:t>
            </a:r>
          </a:p>
          <a:p xmlns:a="http://schemas.openxmlformats.org/drawingml/2006/main">
            <a:r>
              <a:t>【互动提问】请用自己的话复述“先分时间差异、未入账项目和账簿错误，再决定是否作分录”，并举一个会触发“试算表平衡便认定无错”的错误例子。</a:t>
            </a:r>
          </a:p>
          <a:p xmlns:a="http://schemas.openxmlformats.org/drawingml/2006/main">
            <a:r>
              <a:t>【预期回答】学生能说清核心判断、一个边界和方法的第一步。</a:t>
            </a:r>
          </a:p>
          <a:p xmlns:a="http://schemas.openxmlformats.org/drawingml/2006/main">
            <a:r>
              <a:t>【停顿提示】知识点复述后停 15 秒，让学生在笔记中写下关键词。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Q1：企业已在现金簿记录开出支票 HK$1,100，但银行月结单尚未显示该支票。它是： 选项为 A.未兑现支票；在银行调节表解释差异，不再重记现金簿；B.银行费用；应再贷记银行账户；C.未达存款；应借记银行账户；D.试算表错误；应开暂记账户。讲解时强调：先分时间差异、未入账项目和账簿错误，再决定是否作分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【预期回答】学生能说出“找起点—分类差异—调整—更正—复核”中的起始动作，并避开“试算表平衡便认定无错”。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起点—分类差异—调整—更正—复核”，最后给出正确结论“未兑现支票；在银行调节表解释差异，不再重记现金簿”。完整解析：企业已记账、银行尚未处理，是时间差异；不应在调整现金簿重复入账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【预期回答】学生能指出方法链中的关键步骤，并联系“从课程范围、核心判断与 Paper 任务结构建立边界”。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 的评分点核对；题型依据是 DSE模考题型｜参照 HKDSE BAFS Accounting strand 2012-2024、2025+ Sample Paper、Accounting Supplementary Notes 与评分资料｜Paper 2A·银行调节表。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【预期回答】学生能把失分归入“试算表平衡便认定无错”或更精确的个人错因，并写出可执行检查动作。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讲稿】逐项解释“银行调节、控制与错误更正”中的专有名词、符号、对象和单位。特别强调：试算表平衡便认定无错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讲稿】用“条件—表示—方法—核验”重建本知识点。示范时逐步引用：找起点—分类差异—调整—更正—复核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2A·银行调节表；用于知识范围与设问结构校准，题目身份为DSE原创模考题，不冒充历届真题（访问日期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讲稿】带学生逐句读取任务，不先求答案。要求指出材料中的有效条件，再按“找起点—分类差异—调整—更正—复核”作答。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讲稿】先展示错误路径，再用解析链复原第一失分点。禁止只说“粗心”；必须落到“试算表平衡便认定无错”或更精确的动作。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讲稿】严格计时完成出口任务。最后按“入口题 + 知识边界证据卡”核对，不根据单题结果承诺等级。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Q11：调整后现金簿银行余额为 HK$11,000（借方）。未达存款 HK$2,000，未兑现支票 HK$1,200。银行月结单余额应为： 选项为 A.HK$10,200；B.HK$11,800；C.HK$14,200；D.HK$7,800。讲解时强调：先分时间差异、未入账项目和账簿错误，再决定是否作分录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【预期回答】学生能说出“找起点—分类差异—调整—更正—复核”中的起始动作，并避开“试算表平衡便认定无错”。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起点—分类差异—调整—更正—复核”，最后给出正确结论“HK$10,200”。完整解析：由现金簿余额调至月结单：加回银行尚未扣除的未兑现支票，减去银行尚未加入的未达存款，得 HK$10,200。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【预期回答】学生能指出方法链中的关键步骤，并联系“按真题设问链完成定位、推理、表达与核验”。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Q11 的评分点核对；题型依据是 DSE模考题型｜参照 HKDSE BAFS Accounting strand 2012-2024、2025+ Sample Paper、Accounting Supplementary Notes 与评分资料｜Paper 2A·银行调节计算。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【预期回答】学生能把失分归入“试算表平衡便认定无错”或更精确的个人错因，并写出可执行检查动作。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讲稿】逐项解释“银行调节、控制与错误更正”中的专有名词、符号、对象和单位。特别强调：试算表平衡便认定无错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讲稿】用“条件—表示—方法—核验”重建本知识点。示范时逐步引用：找起点—分类差异—调整—更正—复核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2A·银行调节计算；用于知识范围与设问结构校准，题目身份为DSE原创模考题，不冒充历届真题（访问日期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讲稿】带学生逐句读取任务，不先求答案。要求指出材料中的有效条件，再按“找起点—分类差异—调整—更正—复核”作答。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1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讲稿】先展示错误路径，再用解析链复原第一失分点。禁止只说“粗心”；必须落到“试算表平衡便认定无错”或更精确的动作。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2A·更新现金簿；用于知识范围与设问结构校准，题目身份为DSE原创模考题，不冒充历届真题（访问日期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1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讲稿】严格计时完成出口任务。最后按“标准例题 + 反向变式”核对，不根据单题结果承诺等级。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2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分钟（目标 + 入口诊断）</a:t>
            </a:r>
          </a:p>
          <a:p xmlns:a="http://schemas.openxmlformats.org/drawingml/2006/main">
            <a:r>
              <a:t>【AI 讲稿】先读目标，再让学生独立完成 Q21：一笔赊购 HK$1,400 在采购日记账和供应商账户均完全遗漏。试算表会： 选项为 A.借方必多 ${money(amount)}；B.贷方必多 ${money(amount)}；C.自动显示为银行差异；D.仍可平衡，因为借贷两边同额遗漏。讲解时强调：先分时间差异、未入账项目和账簿错误，再决定是否作分录</a:t>
            </a:r>
          </a:p>
          <a:p xmlns:a="http://schemas.openxmlformats.org/drawingml/2006/main">
            <a:r>
              <a:t>【互动提问】你的第一步是什么？这个步骤依赖哪一个条件？</a:t>
            </a:r>
          </a:p>
          <a:p xmlns:a="http://schemas.openxmlformats.org/drawingml/2006/main">
            <a:r>
              <a:t>【预期回答】学生能说出“找起点—分类差异—调整—更正—复核”中的起始动作，并避开“试算表平衡便认定无错”。</a:t>
            </a:r>
          </a:p>
          <a:p xmlns:a="http://schemas.openxmlformats.org/drawingml/2006/main">
            <a:r>
              <a:t>【停顿提示】诊断题至少静默 60 秒；学生回答后先追问依据，再揭示核心判断。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3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【建议时间】5 分钟（评分点示范）</a:t>
            </a:r>
          </a:p>
          <a:p xmlns:a="http://schemas.openxmlformats.org/drawingml/2006/main">
            <a:r>
              <a:t>【AI 讲稿】采用 DSE 分步讲评：先重述题目条件，再逐步示范“找起点—分类差异—调整—更正—复核”，最后给出正确结论“仍可平衡，因为借贷两边同额遗漏”。完整解析：完整遗漏同时少记借方和贷方，试算表总额仍相等；平衡不证明无错。</a:t>
            </a:r>
          </a:p>
          <a:p xmlns:a="http://schemas.openxmlformats.org/drawingml/2006/main">
            <a:r>
              <a:t>【互动提问】哪一步是决定性得分点？如果改一个条件，哪一步最先受到影响？</a:t>
            </a:r>
          </a:p>
          <a:p xmlns:a="http://schemas.openxmlformats.org/drawingml/2006/main">
            <a:r>
              <a:t>【预期回答】学生能指出方法链中的关键步骤，并联系“只在资料参与推理时使用情境，并训练跨表示与探究能力”。</a:t>
            </a:r>
          </a:p>
          <a:p xmlns:a="http://schemas.openxmlformats.org/drawingml/2006/main">
            <a:r>
              <a:t>【停顿提示】示范后停 20 秒，让学生遮住答案复述路径；再口头完成一个条件反向变式。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4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【建议时间】2 分钟（前段检查）</a:t>
            </a:r>
          </a:p>
          <a:p xmlns:a="http://schemas.openxmlformats.org/drawingml/2006/main">
            <a:r>
              <a:t>【AI 讲稿】严格计时。提交后先让学生自己定位错因，再用 Q21 的评分点核对；题型依据是 DSE模考题型｜参照 HKDSE BAFS Accounting strand 2012-2024、2025+ Sample Paper、Accounting Supplementary Notes 与评分资料｜Paper 2A·试算表不能发现的错误。</a:t>
            </a:r>
          </a:p>
          <a:p xmlns:a="http://schemas.openxmlformats.org/drawingml/2006/main">
            <a:r>
              <a:t>【互动提问】你的答案在哪一步开始偏离？下次看到什么信号就要检查？</a:t>
            </a:r>
          </a:p>
          <a:p xmlns:a="http://schemas.openxmlformats.org/drawingml/2006/main">
            <a:r>
              <a:t>【预期回答】学生能把失分归入“试算表平衡便认定无错”或更精确的个人错因，并写出可执行检查动作。</a:t>
            </a:r>
          </a:p>
          <a:p xmlns:a="http://schemas.openxmlformats.org/drawingml/2006/main">
            <a:r>
              <a:t>【停顿提示】计时结束后保留 30 秒静默自评，再开始讲评。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5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讲稿】逐项解释“银行调节、控制与错误更正”中的专有名词、符号、对象和单位。特别强调：试算表平衡便认定无错</a:t>
            </a:r>
          </a:p>
          <a:p xmlns:a="http://schemas.openxmlformats.org/drawingml/2006/main">
            <a:r>
              <a:t>【互动提问】题目中的对象、条件和要求分别是什么？是否有必须标注的单位或范围？</a:t>
            </a:r>
          </a:p>
          <a:p xmlns:a="http://schemas.openxmlformats.org/drawingml/2006/main">
            <a:r>
              <a:t>【预期回答】学生能用完整中文或规范英文术语复述对象、关系、方法和边界。</a:t>
            </a:r>
          </a:p>
          <a:p xmlns:a="http://schemas.openxmlformats.org/drawingml/2006/main">
            <a:r>
              <a:t>【停顿提示】每个术语解释后停 5 秒，让学生写下自己的简明释义。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6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讲稿】用“条件—表示—方法—核验”重建本知识点。示范时逐步引用：找起点—分类差异—调整—更正—复核</a:t>
            </a:r>
          </a:p>
          <a:p xmlns:a="http://schemas.openxmlformats.org/drawingml/2006/main">
            <a:r>
              <a:t>【互动提问】如果删去一个条件，链条从哪一步开始失效？</a:t>
            </a:r>
          </a:p>
          <a:p xmlns:a="http://schemas.openxmlformats.org/drawingml/2006/main">
            <a:r>
              <a:t>【预期回答】学生能指出关键条件，并用一条完整因果或运算链连接到结论。</a:t>
            </a:r>
          </a:p>
          <a:p xmlns:a="http://schemas.openxmlformats.org/drawingml/2006/main">
            <a:r>
              <a:t>【停顿提示】完成每个节点后停 6 秒，请学生口头补下一节点。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2A·试算表不能发现的错误；用于知识范围与设问结构校准，题目身份为DSE原创模考题，不冒充历届真题（访问日期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7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【建议时间】4 分钟</a:t>
            </a:r>
          </a:p>
          <a:p xmlns:a="http://schemas.openxmlformats.org/drawingml/2006/main">
            <a:r>
              <a:t>【AI 讲稿】带学生逐句读取任务，不先求答案。要求指出材料中的有效条件，再按“找起点—分类差异—调整—更正—复核”作答。</a:t>
            </a:r>
          </a:p>
          <a:p xmlns:a="http://schemas.openxmlformats.org/drawingml/2006/main">
            <a:r>
              <a:t>【互动提问】哪一句材料如果删掉，会让题目无法作答或改变结论？</a:t>
            </a:r>
          </a:p>
          <a:p xmlns:a="http://schemas.openxmlformats.org/drawingml/2006/main">
            <a:r>
              <a:t>【预期回答】学生能圈出有效材料，并解释它在哪一步进入推理。</a:t>
            </a:r>
          </a:p>
          <a:p xmlns:a="http://schemas.openxmlformats.org/drawingml/2006/main">
            <a:r>
              <a:t>【停顿提示】静默阅读 40 秒；学生指出证据后再追问其用途。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8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讲稿】对比三档任务的认知要求：基础看准确性，进阶看多步证据，高阶看陌生迁移与核验。不要用更大的数字冒充更高难度。</a:t>
            </a:r>
          </a:p>
          <a:p xmlns:a="http://schemas.openxmlformats.org/drawingml/2006/main">
            <a:r>
              <a:t>【互动提问】三档题之间，真正增加的是哪一种思维要求？</a:t>
            </a:r>
          </a:p>
          <a:p xmlns:a="http://schemas.openxmlformats.org/drawingml/2006/main">
            <a:r>
              <a:t>【预期回答】学生指出材料复杂度、步骤数量、表示转换或开放核验，而不是只说数值更大。</a:t>
            </a:r>
          </a:p>
          <a:p xmlns:a="http://schemas.openxmlformats.org/drawingml/2006/main">
            <a:r>
              <a:t>【停顿提示】每档给 10 秒阅读，再让学生说出新增要求。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29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</a:t>
            </a:r>
          </a:p>
          <a:p xmlns:a="http://schemas.openxmlformats.org/drawingml/2006/main">
            <a:r>
              <a:t>【AI 讲稿】先展示错误路径，再用解析链复原第一失分点。禁止只说“粗心”；必须落到“试算表平衡便认定无错”或更精确的动作。</a:t>
            </a:r>
          </a:p>
          <a:p xmlns:a="http://schemas.openxmlformats.org/drawingml/2006/main">
            <a:r>
              <a:t>【互动提问】若选了最有迷惑性的错误选项，第一处错误会发生在哪一步？</a:t>
            </a:r>
          </a:p>
          <a:p xmlns:a="http://schemas.openxmlformats.org/drawingml/2006/main">
            <a:r>
              <a:t>【预期回答】学生用复盘句式写出具体错误和下一次检查动作。</a:t>
            </a:r>
          </a:p>
          <a:p xmlns:a="http://schemas.openxmlformats.org/drawingml/2006/main">
            <a:r>
              <a:t>【停顿提示】留 30 秒独立完成复盘句式，再抽查一人。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2A·银行月结单项目与现金簿更新；用于知识范围与设问结构校准，题目身份为DSE原创模考题，不冒充历届真题（访问日期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notesSlides/notesSlide30.xml><?xml version="1.0" encoding="utf-8"?>
<p:notes xmlns:p="http://schemas.openxmlformats.org/presentationml/2006/main">
  <p:cSld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" name="Slide Image Placeholder 1"/>
          <p:cNvSpPr>
            <a:spLocks xmlns:a="http://schemas.openxmlformats.org/drawingml/2006/main" noGrp="1"/>
          </p:cNvSpPr>
          <p:nvPr>
            <p:ph type="sldImg" idx="0"/>
          </p:nvPr>
        </p:nvSpPr>
        <p:spPr/>
      </p:sp>
      <p:sp>
        <p:nvSpPr>
          <p:cNvPr id="3" name="Notes Placeholder 2"/>
          <p:cNvSpPr>
            <a:spLocks xmlns:a="http://schemas.openxmlformats.org/drawingml/2006/main" noGrp="1"/>
          </p:cNvSpPr>
          <p:nvPr>
            <p:ph type="body" idx="1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>
            <a:r>
              <a:t>【建议时间】3 分钟（本节合计30分钟）</a:t>
            </a:r>
          </a:p>
          <a:p xmlns:a="http://schemas.openxmlformats.org/drawingml/2006/main">
            <a:r>
              <a:t>【AI 讲稿】严格计时完成出口任务。最后按“DSE 资料题证据链 + 陌生情境迁移”核对，不根据单题结果承诺等级。</a:t>
            </a:r>
          </a:p>
          <a:p xmlns:a="http://schemas.openxmlformats.org/drawingml/2006/main">
            <a:r>
              <a:t>【互动提问】你最有把握的证据是什么？仍需复习的第一断点是什么？</a:t>
            </a:r>
          </a:p>
          <a:p xmlns:a="http://schemas.openxmlformats.org/drawingml/2006/main">
            <a:r>
              <a:t>【预期回答】学生提交结论、依据和核验，并写明下一步训练档位。</a:t>
            </a:r>
          </a:p>
          <a:p xmlns:a="http://schemas.openxmlformats.org/drawingml/2006/main">
            <a:r>
              <a:t>【停顿提示】完整静默 2 分钟作答，最后 1 分钟自评与口头回报。</a:t>
            </a:r>
          </a:p>
          <a:p xmlns:a="http://schemas.openxmlformats.org/drawingml/2006/main">
            <a:r>
              <a:t>[Sources]</a:t>
            </a:r>
          </a:p>
          <a:p xmlns:a="http://schemas.openxmlformats.org/drawingml/2006/main">
            <a:r>
              <a:t>- HKEAA BAFS assessment framework: https://www.hkeaa.edu.hk/en/hkdse/assessment/subject_information/category_a_subjects/bafs/（访问日期 2026-08-19）</a:t>
            </a:r>
          </a:p>
          <a:p xmlns:a="http://schemas.openxmlformats.org/drawingml/2006/main">
            <a:r>
              <a:t>- FIGS Design Skills 官方完整标志（品牌资产库）</a:t>
            </a:r>
          </a:p>
          <a:p xmlns:a="http://schemas.openxmlformats.org/drawingml/2006/main">
            <a:r>
              <a:t>- DSE模考题型｜参照 HKDSE BAFS Accounting strand 2012-2024、2025+ Sample Paper、Accounting Supplementary Notes 与评分资料｜Paper 2A·错误更正；用于知识范围与设问结构校准，题目身份为DSE原创模考题，不冒充历届真题（访问日期 2026-08-19）</a:t>
            </a:r>
          </a:p>
          <a:p xmlns:a="http://schemas.openxmlformats.org/drawingml/2006/main">
            <a:r>
              <a:t>- 衡水金卷 2026 届高三数学适应性测试课件（33 页）：参考“题目—答案—分步解析”的讲评节奏，不复制其题目、版式或品牌视觉（访问日期 2026-08-19）</a:t>
            </a:r>
          </a:p>
          <a:p xmlns:a="http://schemas.openxmlformats.org/drawingml/2006/main">
            <a:r>
              <a:t>- 高考创新题 Markdown 题库：参考“母题知识点—真实情境—分层任务—解析”的创新结构，不直接复用原题（访问日期 2026-08-19）</a:t>
            </a:r>
          </a:p>
          <a:p xmlns:a="http://schemas.openxmlformats.org/drawingml/2006/main">
            <a:r>
              <a:t>[/Sources]</a:t>
            </a:r>
          </a:p>
        </p:txBody>
      </p:sp>
      <p:sp>
        <p:nvSpPr>
          <p:cNvPr id="4" name="Slide Number Placeholder 3"/>
          <p:cNvSpPr>
            <a:spLocks xmlns:a="http://schemas.openxmlformats.org/drawingml/2006/main" noGrp="1"/>
          </p:cNvSpPr>
          <p:nvPr>
            <p:ph type="sldNum" idx="5"/>
          </p:nvPr>
        </p:nvSpPr>
        <p:spPr/>
        <p:txBody>
          <a:bodyPr xmlns:a="http://schemas.openxmlformats.org/drawingml/2006/main"/>
          <a:lstStyle xmlns:a="http://schemas.openxmlformats.org/drawingml/2006/main"/>
          <a:p xmlns:a="http://schemas.openxmlformats.org/drawingml/2006/main"/>
        </p:txBody>
      </p:sp>
    </p:spTree>
  </p:cSld>
  <p:clrMapOvr>
    <a:masterClrMapping xmlns:a="http://schemas.openxmlformats.org/drawingml/2006/main"/>
  </p:clrMapOvr>
</p:notes>
</file>

<file path=ppt/slideLayouts/_rels/slideLayout1.xml.rels>&#65279;<?xml version="1.0" encoding="utf-8"?><Relationships xmlns="http://schemas.openxmlformats.org/package/2006/relationships"><Relationship Type="http://schemas.openxmlformats.org/officeDocument/2006/relationships/slideMaster" Target="/ppt/slideMasters/slideMaster1.xml" Id="Rd901caa773584cd6" /></Relationships>
</file>

<file path=ppt/slideLayouts/slideLayout1.xml><?xml version="1.0" encoding="utf-8"?>
<p:sldLayout xmlns:p="http://schemas.openxmlformats.org/presentationml/2006/main" type="title">
  <p:cSld name="Title Slide"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</p:sldLayout>
</file>

<file path=ppt/slideMasters/_rels/slideMaster1.xml.rels>&#65279;<?xml version="1.0" encoding="utf-8"?><Relationships xmlns="http://schemas.openxmlformats.org/package/2006/relationships"><Relationship Type="http://schemas.openxmlformats.org/officeDocument/2006/relationships/theme" Target="/ppt/slideMasters/theme/theme2.xml" Id="R6bfd6dfb8e944f5e" /><Relationship Type="http://schemas.openxmlformats.org/officeDocument/2006/relationships/slideLayout" Target="/ppt/slideLayouts/slideLayout1.xml" Id="R71cf7acf5df44170" /></Relationships>
</file>

<file path=ppt/slideMasters/slideMaster1.xml><?xml version="1.0" encoding="utf-8"?>
<p:sldMaster xmlns:p="http://schemas.openxmlformats.org/presentationml/2006/main">
  <p:cSld name="Master">
    <p:bg>
      <p:bgRef idx="1001">
        <a:schemeClr xmlns:a="http://schemas.openxmlformats.org/drawingml/2006/main" val="bg1"/>
      </p:bgRef>
    </p:bg>
    <p:spTree>
      <p:nvGrpSpPr>
        <p:cNvPr id="1" name=""/>
        <p:cNvGrpSpPr/>
        <p:nvPr/>
      </p:nvGrpSpPr>
      <p:grpSpPr>
        <a:xfrm xmlns:a="http://schemas.openxmlformats.org/drawingml/2006/main"/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xmlns:r="http://schemas.openxmlformats.org/officeDocument/2006/relationships" id="2147483649" r:id="R71cf7acf5df44170"/>
  </p:sldLayoutIdLst>
  <p:txStyles>
    <p:titleStyle>
      <a:lvl1pPr xmlns:a="http://schemas.openxmlformats.org/drawingml/2006/main" algn="l">
        <a:lnSpc>
          <a:spcPct val="90000"/>
        </a:lnSpc>
        <a:spcBef>
          <a:spcPts val="0"/>
        </a:spcBef>
        <a:buNone/>
        <a:defRPr sz="4400">
          <a:solidFill>
            <a:schemeClr val="tx1"/>
          </a:solidFill>
          <a:latin typeface="+mj-lt"/>
          <a:ea typeface="+mj-lt"/>
          <a:cs typeface="+mj-lt"/>
        </a:defRPr>
      </a:lvl1pPr>
    </p:titleStyle>
    <p:bodyStyle>
      <a:lvl1pPr xmlns:a="http://schemas.openxmlformats.org/drawingml/2006/main" marL="228600" indent="-228600" algn="l">
        <a:lnSpc>
          <a:spcPct val="90000"/>
        </a:lnSpc>
        <a:spcBef>
          <a:spcPts val="1000"/>
        </a:spcBef>
        <a:buChar char="•"/>
        <a:defRPr sz="2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685800" indent="-228600" algn="l">
        <a:lnSpc>
          <a:spcPct val="90000"/>
        </a:lnSpc>
        <a:spcBef>
          <a:spcPts val="500"/>
        </a:spcBef>
        <a:buChar char="•"/>
        <a:defRPr sz="24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1143000" indent="-228600" algn="l">
        <a:lnSpc>
          <a:spcPct val="90000"/>
        </a:lnSpc>
        <a:spcBef>
          <a:spcPts val="500"/>
        </a:spcBef>
        <a:buChar char="•"/>
        <a:defRPr sz="20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600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20574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5146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9718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4290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886200" indent="-228600" algn="l">
        <a:lnSpc>
          <a:spcPct val="90000"/>
        </a:lnSpc>
        <a:spcBef>
          <a:spcPts val="500"/>
        </a:spcBef>
        <a:buChar char="•"/>
        <a:defRPr sz="1800">
          <a:solidFill>
            <a:schemeClr val="tx1"/>
          </a:solidFill>
          <a:latin typeface="+mn-lt"/>
          <a:ea typeface="+mn-lt"/>
          <a:cs typeface="+mn-lt"/>
        </a:defRPr>
      </a:lvl9pPr>
    </p:bodyStyle>
    <p:otherStyle>
      <a:lvl1pPr xmlns:a="http://schemas.openxmlformats.org/drawingml/2006/main" marL="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1pPr>
      <a:lvl2pPr xmlns:a="http://schemas.openxmlformats.org/drawingml/2006/main" marL="457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2pPr>
      <a:lvl3pPr xmlns:a="http://schemas.openxmlformats.org/drawingml/2006/main" marL="914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3pPr>
      <a:lvl4pPr xmlns:a="http://schemas.openxmlformats.org/drawingml/2006/main" marL="1371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4pPr>
      <a:lvl5pPr xmlns:a="http://schemas.openxmlformats.org/drawingml/2006/main" marL="18288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5pPr>
      <a:lvl6pPr xmlns:a="http://schemas.openxmlformats.org/drawingml/2006/main" marL="22860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6pPr>
      <a:lvl7pPr xmlns:a="http://schemas.openxmlformats.org/drawingml/2006/main" marL="27432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7pPr>
      <a:lvl8pPr xmlns:a="http://schemas.openxmlformats.org/drawingml/2006/main" marL="32004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8pPr>
      <a:lvl9pPr xmlns:a="http://schemas.openxmlformats.org/drawingml/2006/main" marL="3657600" algn="l">
        <a:buNone/>
        <a:defRPr sz="1800">
          <a:solidFill>
            <a:schemeClr val="tx1"/>
          </a:solidFill>
          <a:latin typeface="+mn-lt"/>
          <a:ea typeface="+mn-lt"/>
          <a:cs typeface="+mn-lt"/>
        </a:defRPr>
      </a:lvl9pPr>
    </p:otherStyle>
  </p:txStyles>
</p:sldMaster>
</file>

<file path=ppt/slideMasters/theme/theme2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ppt/slides/_rels/slide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6f56d5dd084a07" /><Relationship Type="http://schemas.openxmlformats.org/officeDocument/2006/relationships/image" Target="/ppt/media/image.png" Id="R56ffe2c08d044a75" /><Relationship Type="http://schemas.openxmlformats.org/officeDocument/2006/relationships/notesSlide" Target="/ppt/notesSlides/notesSlide1.xml" Id="Rfed4615e484940d8" /></Relationships>
</file>

<file path=ppt/slides/_rels/slide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7464c55cf364ca1" /><Relationship Type="http://schemas.openxmlformats.org/officeDocument/2006/relationships/image" Target="/ppt/media/image2.png" Id="R00b2aae84b184840" /><Relationship Type="http://schemas.openxmlformats.org/officeDocument/2006/relationships/notesSlide" Target="/ppt/notesSlides/notesSlide2.xml" Id="R0a87d8e35dee44ce" /></Relationships>
</file>

<file path=ppt/slides/_rels/slide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3def844f557434a" /><Relationship Type="http://schemas.openxmlformats.org/officeDocument/2006/relationships/image" Target="/ppt/media/image3.png" Id="R91473cd0400044e4" /><Relationship Type="http://schemas.openxmlformats.org/officeDocument/2006/relationships/notesSlide" Target="/ppt/notesSlides/notesSlide3.xml" Id="Rf8300113cdfa495d" /></Relationships>
</file>

<file path=ppt/slides/_rels/slide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1740432685f470a" /><Relationship Type="http://schemas.openxmlformats.org/officeDocument/2006/relationships/image" Target="/ppt/media/image4.png" Id="R956d1f5aece14321" /><Relationship Type="http://schemas.openxmlformats.org/officeDocument/2006/relationships/notesSlide" Target="/ppt/notesSlides/notesSlide4.xml" Id="Rf7bf4989bcf247bb" /></Relationships>
</file>

<file path=ppt/slides/_rels/slide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d879ea3d6a04fac" /><Relationship Type="http://schemas.openxmlformats.org/officeDocument/2006/relationships/image" Target="/ppt/media/image5.png" Id="R65ff8d357fdc43b7" /><Relationship Type="http://schemas.openxmlformats.org/officeDocument/2006/relationships/notesSlide" Target="/ppt/notesSlides/notesSlide5.xml" Id="R6b00af7b04624b1c" /></Relationships>
</file>

<file path=ppt/slides/_rels/slide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47f1cfa22e114d29" /><Relationship Type="http://schemas.openxmlformats.org/officeDocument/2006/relationships/image" Target="/ppt/media/image6.png" Id="R01a806165c604441" /><Relationship Type="http://schemas.openxmlformats.org/officeDocument/2006/relationships/notesSlide" Target="/ppt/notesSlides/notesSlide6.xml" Id="R4064fb177f0644c3" /></Relationships>
</file>

<file path=ppt/slides/_rels/slide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eb9f312a5e741ad" /><Relationship Type="http://schemas.openxmlformats.org/officeDocument/2006/relationships/image" Target="/ppt/media/image7.png" Id="Rf153a6bd718d45b3" /><Relationship Type="http://schemas.openxmlformats.org/officeDocument/2006/relationships/notesSlide" Target="/ppt/notesSlides/notesSlide7.xml" Id="Re380c6558e3c4c9a" /></Relationships>
</file>

<file path=ppt/slides/_rels/slide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cd7baa21d1c4c4d" /><Relationship Type="http://schemas.openxmlformats.org/officeDocument/2006/relationships/image" Target="/ppt/media/image8.png" Id="Rdb5a56875df7455c" /><Relationship Type="http://schemas.openxmlformats.org/officeDocument/2006/relationships/notesSlide" Target="/ppt/notesSlides/notesSlide8.xml" Id="R698f764feead44fc" /></Relationships>
</file>

<file path=ppt/slides/_rels/slide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9991832cec5f485f" /><Relationship Type="http://schemas.openxmlformats.org/officeDocument/2006/relationships/image" Target="/ppt/media/image9.png" Id="Rd265e85626324748" /><Relationship Type="http://schemas.openxmlformats.org/officeDocument/2006/relationships/notesSlide" Target="/ppt/notesSlides/notesSlide9.xml" Id="R31414132313a4859" /></Relationships>
</file>

<file path=ppt/slides/_rels/slide1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bec80cdaa416461e" /><Relationship Type="http://schemas.openxmlformats.org/officeDocument/2006/relationships/image" Target="/ppt/media/image10.png" Id="R0030a4dfa1f545eb" /><Relationship Type="http://schemas.openxmlformats.org/officeDocument/2006/relationships/notesSlide" Target="/ppt/notesSlides/notesSlide10.xml" Id="R376e57601fa4437e" /></Relationships>
</file>

<file path=ppt/slides/_rels/slide1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aa47d640d03d4b29" /><Relationship Type="http://schemas.openxmlformats.org/officeDocument/2006/relationships/image" Target="/ppt/media/image11.png" Id="Raa0b7b0ed5d44617" /><Relationship Type="http://schemas.openxmlformats.org/officeDocument/2006/relationships/notesSlide" Target="/ppt/notesSlides/notesSlide11.xml" Id="R068e565684dc4a62" /></Relationships>
</file>

<file path=ppt/slides/_rels/slide1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8e5d430b4e384da7" /><Relationship Type="http://schemas.openxmlformats.org/officeDocument/2006/relationships/image" Target="/ppt/media/image12.png" Id="Rde52af2edc1f4887" /><Relationship Type="http://schemas.openxmlformats.org/officeDocument/2006/relationships/notesSlide" Target="/ppt/notesSlides/notesSlide12.xml" Id="Rf8758674c3694ab3" /></Relationships>
</file>

<file path=ppt/slides/_rels/slide1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5ad559199c974b07" /><Relationship Type="http://schemas.openxmlformats.org/officeDocument/2006/relationships/image" Target="/ppt/media/image13.png" Id="R0cf082fbc577461c" /><Relationship Type="http://schemas.openxmlformats.org/officeDocument/2006/relationships/notesSlide" Target="/ppt/notesSlides/notesSlide13.xml" Id="Rd9db5d7f579842ed" /></Relationships>
</file>

<file path=ppt/slides/_rels/slide1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97b3e015e17441c" /><Relationship Type="http://schemas.openxmlformats.org/officeDocument/2006/relationships/image" Target="/ppt/media/image14.png" Id="Rfc27618d8c2a49b6" /><Relationship Type="http://schemas.openxmlformats.org/officeDocument/2006/relationships/notesSlide" Target="/ppt/notesSlides/notesSlide14.xml" Id="Rb4540eb21c7a40a9" /></Relationships>
</file>

<file path=ppt/slides/_rels/slide1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7f00a433e714ac4" /><Relationship Type="http://schemas.openxmlformats.org/officeDocument/2006/relationships/image" Target="/ppt/media/image15.png" Id="Rb8c49d3616644af1" /><Relationship Type="http://schemas.openxmlformats.org/officeDocument/2006/relationships/notesSlide" Target="/ppt/notesSlides/notesSlide15.xml" Id="R5932d228492d49ff" /></Relationships>
</file>

<file path=ppt/slides/_rels/slide1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802c62f24d6423f" /><Relationship Type="http://schemas.openxmlformats.org/officeDocument/2006/relationships/image" Target="/ppt/media/image16.png" Id="Ra43b9443d6ab4ecc" /><Relationship Type="http://schemas.openxmlformats.org/officeDocument/2006/relationships/notesSlide" Target="/ppt/notesSlides/notesSlide16.xml" Id="R1299c0f85ec64a55" /></Relationships>
</file>

<file path=ppt/slides/_rels/slide1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6231f45fac8b41dd" /><Relationship Type="http://schemas.openxmlformats.org/officeDocument/2006/relationships/image" Target="/ppt/media/image17.png" Id="R27488dad195e4d43" /><Relationship Type="http://schemas.openxmlformats.org/officeDocument/2006/relationships/notesSlide" Target="/ppt/notesSlides/notesSlide17.xml" Id="R069121e7dc5a40f3" /></Relationships>
</file>

<file path=ppt/slides/_rels/slide1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2c8f4838648d4058" /><Relationship Type="http://schemas.openxmlformats.org/officeDocument/2006/relationships/image" Target="/ppt/media/image18.png" Id="Rcf7b240459b64f62" /><Relationship Type="http://schemas.openxmlformats.org/officeDocument/2006/relationships/notesSlide" Target="/ppt/notesSlides/notesSlide18.xml" Id="R5e30fc057e154e41" /></Relationships>
</file>

<file path=ppt/slides/_rels/slide1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541a779d41c43aa" /><Relationship Type="http://schemas.openxmlformats.org/officeDocument/2006/relationships/image" Target="/ppt/media/image19.png" Id="R25d5036eb2474242" /><Relationship Type="http://schemas.openxmlformats.org/officeDocument/2006/relationships/notesSlide" Target="/ppt/notesSlides/notesSlide19.xml" Id="R1430a1a30a3b4774" /></Relationships>
</file>

<file path=ppt/slides/_rels/slide2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e72f58bdf2f4d45" /><Relationship Type="http://schemas.openxmlformats.org/officeDocument/2006/relationships/image" Target="/ppt/media/image20.png" Id="R6d77c5bd5f404c1e" /><Relationship Type="http://schemas.openxmlformats.org/officeDocument/2006/relationships/notesSlide" Target="/ppt/notesSlides/notesSlide20.xml" Id="Rcb5411bd31cd4a66" /></Relationships>
</file>

<file path=ppt/slides/_rels/slide21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7ea49e08d994b02" /><Relationship Type="http://schemas.openxmlformats.org/officeDocument/2006/relationships/image" Target="/ppt/media/image21.png" Id="R41f450bea67d4d34" /><Relationship Type="http://schemas.openxmlformats.org/officeDocument/2006/relationships/notesSlide" Target="/ppt/notesSlides/notesSlide21.xml" Id="R06062661a3214576" /></Relationships>
</file>

<file path=ppt/slides/_rels/slide22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7ee8337e14945ea" /><Relationship Type="http://schemas.openxmlformats.org/officeDocument/2006/relationships/image" Target="/ppt/media/image22.png" Id="R2b31b266d0c042de" /><Relationship Type="http://schemas.openxmlformats.org/officeDocument/2006/relationships/notesSlide" Target="/ppt/notesSlides/notesSlide22.xml" Id="Ra6dfff0ba6e740a6" /></Relationships>
</file>

<file path=ppt/slides/_rels/slide23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f6929f936874d0f" /><Relationship Type="http://schemas.openxmlformats.org/officeDocument/2006/relationships/image" Target="/ppt/media/image23.png" Id="Ra27777ad075c4f84" /><Relationship Type="http://schemas.openxmlformats.org/officeDocument/2006/relationships/notesSlide" Target="/ppt/notesSlides/notesSlide23.xml" Id="R3ff5decf81fe418d" /></Relationships>
</file>

<file path=ppt/slides/_rels/slide24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edc2f3f1180b4321" /><Relationship Type="http://schemas.openxmlformats.org/officeDocument/2006/relationships/image" Target="/ppt/media/image24.png" Id="Rb760fb7178c14e9e" /><Relationship Type="http://schemas.openxmlformats.org/officeDocument/2006/relationships/notesSlide" Target="/ppt/notesSlides/notesSlide24.xml" Id="R01d742e7bbb244d6" /></Relationships>
</file>

<file path=ppt/slides/_rels/slide25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717a6eabbde243c8" /><Relationship Type="http://schemas.openxmlformats.org/officeDocument/2006/relationships/image" Target="/ppt/media/image25.png" Id="Rb073cedee74f48da" /><Relationship Type="http://schemas.openxmlformats.org/officeDocument/2006/relationships/notesSlide" Target="/ppt/notesSlides/notesSlide25.xml" Id="R030bfdfecac74323" /></Relationships>
</file>

<file path=ppt/slides/_rels/slide26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f74406d36ccb48b6" /><Relationship Type="http://schemas.openxmlformats.org/officeDocument/2006/relationships/image" Target="/ppt/media/image26.png" Id="Rba334afeb3754846" /><Relationship Type="http://schemas.openxmlformats.org/officeDocument/2006/relationships/notesSlide" Target="/ppt/notesSlides/notesSlide26.xml" Id="Red8733acfea64850" /></Relationships>
</file>

<file path=ppt/slides/_rels/slide27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0122224fa4784c38" /><Relationship Type="http://schemas.openxmlformats.org/officeDocument/2006/relationships/image" Target="/ppt/media/image27.png" Id="R9731351ea0894bd7" /><Relationship Type="http://schemas.openxmlformats.org/officeDocument/2006/relationships/notesSlide" Target="/ppt/notesSlides/notesSlide27.xml" Id="R1d8975992ff947f9" /></Relationships>
</file>

<file path=ppt/slides/_rels/slide28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3e838153386d4257" /><Relationship Type="http://schemas.openxmlformats.org/officeDocument/2006/relationships/image" Target="/ppt/media/image28.png" Id="R512c9cf5fbb04e19" /><Relationship Type="http://schemas.openxmlformats.org/officeDocument/2006/relationships/notesSlide" Target="/ppt/notesSlides/notesSlide28.xml" Id="R94a4f5b7c2244ec5" /></Relationships>
</file>

<file path=ppt/slides/_rels/slide29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d5fb373506174e42" /><Relationship Type="http://schemas.openxmlformats.org/officeDocument/2006/relationships/image" Target="/ppt/media/image29.png" Id="Re6d63f5c0863413c" /><Relationship Type="http://schemas.openxmlformats.org/officeDocument/2006/relationships/notesSlide" Target="/ppt/notesSlides/notesSlide29.xml" Id="Rdb192b619b7543b4" /></Relationships>
</file>

<file path=ppt/slides/_rels/slide30.xml.rels>&#65279;<?xml version="1.0" encoding="utf-8"?><Relationships xmlns="http://schemas.openxmlformats.org/package/2006/relationships"><Relationship Type="http://schemas.openxmlformats.org/officeDocument/2006/relationships/slideLayout" Target="/ppt/slideLayouts/slideLayout1.xml" Id="Rc32fdbfc54334926" /><Relationship Type="http://schemas.openxmlformats.org/officeDocument/2006/relationships/image" Target="/ppt/media/image30.png" Id="R5e6486dee4d44504" /><Relationship Type="http://schemas.openxmlformats.org/officeDocument/2006/relationships/notesSlide" Target="/ppt/notesSlides/notesSlide30.xml" Id="R4fc5e7b67a964228" /></Relationships>
</file>

<file path=ppt/slides/slide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656F1F7-AE4F-440B-BD71-EB6B95073F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0"/>
            <a:ext cx="428625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CBB2351D-959F-401D-86C2-2EEFBE7EFE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86250" y="0"/>
            <a:ext cx="152400" cy="68580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3" name="">
            <a:extLst xmlns:a="http://schemas.openxmlformats.org/drawingml/2006/main">
              <a:ext uri="{FF2B5EF4-FFF2-40B4-BE49-F238E27FC236}">
                <a16:creationId xmlns:a16="http://schemas.microsoft.com/office/drawing/2014/main" id="{589436E4-7BB7-41BB-BE2F-15353293F6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90550"/>
            <a:ext cx="3048000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BAFS-A · KNOWLEDGE POINT</a:t>
            </a:r>
          </a:p>
        </p:txBody>
      </p:sp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8C4C3C-AB3E-4324-9C2E-D5F00A8D8D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1371600"/>
            <a:ext cx="3067050" cy="1714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98000"/>
              </a:lnSpc>
              <a:buNone/>
              <a:def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7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D8A68A-03FE-4253-B70E-07DA067AEF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3390900"/>
            <a:ext cx="3048000" cy="1143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现金簿、银行月结单、试算表、暂记账户与错误影响。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51FC5D-7543-44CE-AF56-635206925D0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9055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BFE5D0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3043FD3-A86B-47AC-9B9F-BE0CA29A07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571625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F2D48A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5–5*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B340034-ED79-403C-8612-EA65B5FC02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2552700" y="5476875"/>
            <a:ext cx="895350" cy="2857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AFC8E8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38100" tIns="57150" rIns="38100" bIns="3810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LEVEL 5**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6B87F03-9E32-4031-86A6-5EB384FF6D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6ffe2c08d044a75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873E8070-F852-4198-9191-B497C5DDF1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1666875"/>
            <a:ext cx="200025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058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9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69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D46E6CD-C101-4209-ACC9-0A3B0A1E67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239000" y="21526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节课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71981CC-7ACD-48F4-9053-BE9FB1BFE0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3124200"/>
            <a:ext cx="247650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68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5700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5700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90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404348F-215B-4834-B56A-4A77242841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429500" y="3524250"/>
            <a:ext cx="952500" cy="381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分钟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1BB6C5C-ABAE-43E1-A0B6-BA06F98FE79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4762500"/>
            <a:ext cx="5667375" cy="571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4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目标—诊断—例题—变式—限时训练—错因复盘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D8DB60F-C940-4619-B5E7-CD78C5214B9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191125" y="5600700"/>
            <a:ext cx="47625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可编辑 PPT · AI 讲稿见演讲者备注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527A362-7A84-4484-9347-9BFAF92B8A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759E4FD3-4272-4C00-8DD2-625B4EDE5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DC53A1DA-64E8-4927-8806-5119C725BD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 / 30</a:t>
            </a:r>
          </a:p>
        </p:txBody>
      </p:sp>
    </p:spTree>
    <p:extLst>
      <p:ext uri="{BB962C8B-B14F-4D97-AF65-F5344CB8AC3E}">
        <p14:creationId xmlns:p14="http://schemas.microsoft.com/office/powerpoint/2010/main" val="852591113"/>
      </p:ext>
    </p:extLst>
  </p:cSld>
</p:sld>
</file>

<file path=ppt/slides/slide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6682BBFA-F84A-42EC-9DAF-38E5F51376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COURSE MAP · 30 MIN EACH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2B3B6B-07B8-41DF-9316-5141D19407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6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b2aae84b184840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5DDC048-CC10-40AC-A3B1-93354DF0C0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429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先建结构，再形成速度。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BAD531E-5967-4E1B-976C-0DFEC160AC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82E1468-4556-4237-B402-BC85C6AFCF3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6C5BB29-4D29-429A-95D0-C3EBECC36D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060BD25-7A22-476E-8F7A-025CD3B5F3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从课程范围、核心判断与 Paper 任务结构建立边界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4BED5EF-6517-4D3B-A4DC-6EB7798BDC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30C5F2-B0A4-4560-8BAE-159DB2A72D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31800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8AFBA52-14EB-47A6-8046-5BDF27224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385BFBC2-EE3B-426C-9C56-50AD78E068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E2618AD-542A-46C0-A5E5-ED08881C82F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按真题设问链完成定位、推理、表达与核验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467362E4-31E5-413B-8BFF-BCE7110479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2755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F1185D89-1671-4342-B105-3842AE1080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07350" y="1952625"/>
            <a:ext cx="35560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DE6CECA5-E07F-4434-A9DB-CDBD2C9DF45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171700"/>
            <a:ext cx="31369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00" b="1">
                <a:solidFill>
                  <a:srgbClr val="38A889"/>
                </a:solidFill>
                <a:latin typeface="Arial"/>
                <a:ea typeface="Arial"/>
                <a:cs typeface="Arial"/>
              </a:defRPr>
            </a:pPr>
            <a:r>
              <a:rPr sz="1800" b="1">
                <a:solidFill>
                  <a:srgbClr val="38A889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BBF3351-5562-4716-8826-BFC27D9E79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2781300"/>
            <a:ext cx="3136900" cy="714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B4C1B6C-1234-4792-AB55-26B8A8FF64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3695700"/>
            <a:ext cx="3136900" cy="990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5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只在资料参与推理时使用情境，并训练跨表示与探究能力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2646A22-1FA4-4C7B-915F-1D0CF5184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216900" y="4953000"/>
            <a:ext cx="3136900" cy="190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30 MIN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D1960FA-F5EB-4F66-8430-AA33536A0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753100"/>
            <a:ext cx="10668000" cy="4191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成功标准｜先分时间差异、未入账项目和账簿错误，再决定是否作分录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A4E7D6E-BBF0-47AE-BA9B-CBCB103918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1E4DDDB-8AC0-4108-927F-A0559B951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5B236460-A8FD-4D11-9AC1-5FD5AD0F41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02 / 30</a:t>
            </a:r>
          </a:p>
        </p:txBody>
      </p:sp>
    </p:spTree>
    <p:extLst>
      <p:ext uri="{BB962C8B-B14F-4D97-AF65-F5344CB8AC3E}">
        <p14:creationId xmlns:p14="http://schemas.microsoft.com/office/powerpoint/2010/main" val="548207087"/>
      </p:ext>
    </p:extLst>
  </p:cSld>
</p:sld>
</file>

<file path=ppt/slides/slide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1745935-9AC5-40E7-B252-BF63B71FF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DSE KNOWLEDGE POINT · EXPLICIT SCOPE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33B6F88-5C20-47E7-8947-718EC97966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1473cd0400044e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2C437F-D168-48EB-8349-148D98885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72390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30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05FDDA-E78F-4479-ACC2-78337B2AC5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504950"/>
            <a:ext cx="7239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本页就是本单元的知识点边界。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A24B8B1E-3FA0-4D66-961B-106A1E6D8E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38350"/>
            <a:ext cx="495300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12E1188-E9F8-45E0-BAF3-03199D8787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324100"/>
            <a:ext cx="4095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CORE JUDGEMENT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560B0A2-F437-4A70-A443-D3AAB959B1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781300"/>
            <a:ext cx="40957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6000"/>
              </a:lnSpc>
              <a:buNone/>
              <a:def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0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786CEB5-5491-460E-B0AC-7F4BED9AC3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324350"/>
            <a:ext cx="4095750" cy="628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F2D48A"/>
                </a:solidFill>
                <a:latin typeface="Microsoft YaHei"/>
                <a:ea typeface="Microsoft YaHei"/>
                <a:cs typeface="Microsoft YaHei"/>
              </a:rPr>
              <a:t>边界提醒｜试算表平衡便认定无错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4304800D-2DB7-469A-84F7-50182DBA465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2038350"/>
            <a:ext cx="5715000" cy="1428750"/>
          </a:xfrm>
          <a:prstGeom xmlns:a="http://schemas.openxmlformats.org/drawingml/2006/main" prst="roundRect">
            <a:avLst>
              <a:gd name="adj" fmla="val 80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DFE58A8-73DF-4B4F-849E-56145381D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286000"/>
            <a:ext cx="10477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知识范围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EBA91A-E970-4040-AB34-6A903043BF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26860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现金簿、银行月结单、试算表、暂记账户与错误影响。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C0E98D5-45DF-40A9-B787-C52FE00B034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5848350" y="3638550"/>
            <a:ext cx="5715000" cy="1685925"/>
          </a:xfrm>
          <a:prstGeom xmlns:a="http://schemas.openxmlformats.org/drawingml/2006/main" prst="roundRect">
            <a:avLst>
              <a:gd name="adj" fmla="val 678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BD134E03-AE70-41AC-B932-1BF2127BD2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3886200"/>
            <a:ext cx="1333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标准方法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B8CEFF15-5F84-4915-A5FE-E395E2ED2D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115050" y="4286250"/>
            <a:ext cx="495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B388BD1-57C2-4361-B54D-9EAF7994A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38800"/>
            <a:ext cx="8096250" cy="342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题型依据｜DSE模考题型｜参照 HKDSE BAFS Accounting strand 2012-2024、2025+ Sample Paper、Accounting Supplementary Notes 与评分资料｜Paper 2A·银行调节表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4759731-557D-4FD6-9B6E-CED7DF588E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76950"/>
            <a:ext cx="8858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003057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003057"/>
                </a:solidFill>
                <a:latin typeface="Arial"/>
                <a:ea typeface="Arial"/>
                <a:cs typeface="Arial"/>
              </a:rPr>
              <a:t>30题结构  基础诊断  +  应用迁移  +  高阶挑战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139E152-6E9D-47A7-97F1-17423AF76C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BD4B409-87AB-4A51-A1BB-E0B862318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0439CB4-A419-4B57-92AB-F3AE047529D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03 / 30</a:t>
            </a:r>
          </a:p>
        </p:txBody>
      </p:sp>
    </p:spTree>
    <p:extLst>
      <p:ext uri="{BB962C8B-B14F-4D97-AF65-F5344CB8AC3E}">
        <p14:creationId xmlns:p14="http://schemas.microsoft.com/office/powerpoint/2010/main" val="893885518"/>
      </p:ext>
    </p:extLst>
  </p:cSld>
</p:sld>
</file>

<file path=ppt/slides/slide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5D814F8-6B13-4989-B83F-56190DBB06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37195E7-EF7C-438C-8AD2-2E8DCEEEB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56d1f5aece1432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7AE9F7-D1DA-4D5A-A490-6908BBB299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知识点与真题入口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435F5182-5F5B-4AB3-864F-35EE7984A1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FF34CFB-D564-4DC8-A686-5CB03887E3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能解释“先分时间差异、未入账项目和账簿错误，再决定是否作分录”，并识别一个反例或边界。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9CBDC10-1044-4A89-ACC3-DA78E0973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220C973-33F4-4D41-8A4D-D233014805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入口诊断｜Q01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C272C3B-A352-4E4D-9101-A919DEDB2F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AD798DD-B2C8-41C8-9DCB-4B32CDA561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高频错因：试算表平衡便认定无错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5CD6CB77-3CCA-4DD4-83C9-700A34E822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D98BA64-E125-4E83-A3EC-25A24713B8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7436B11-689F-492B-BF30-065B665E9E3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20ACB07-0DBE-41E5-A9D2-C97A624D67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7A9B8AFC-A34E-4A74-9D26-DA5B3F25741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9DE19C-3F79-48B4-B766-31B7394A308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E6B3460-C1F3-435B-96E4-8397D28582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04 / 30</a:t>
            </a:r>
          </a:p>
        </p:txBody>
      </p:sp>
    </p:spTree>
    <p:extLst>
      <p:ext uri="{BB962C8B-B14F-4D97-AF65-F5344CB8AC3E}">
        <p14:creationId xmlns:p14="http://schemas.microsoft.com/office/powerpoint/2010/main" val="431375128"/>
      </p:ext>
    </p:extLst>
  </p:cSld>
</p:sld>
</file>

<file path=ppt/slides/slide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38A2A985-046D-463F-BBF6-9AE98C53AE7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7778DE7-FCFE-4362-B241-E370F3A5EA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5ff8d357fdc43b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C54216F-EC19-4511-AF45-3198BFE95E6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AF15C70-CA2D-4FB0-AE70-5DFC92CE9D1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5F606EF-66D6-45D3-96E2-1F6B8B68B5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BD7822F-18C7-4A8C-AC46-0C3D2619A1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8AD7797-B159-45E3-8B9C-B1D6D89E7A3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EAD2924-5EAA-44AD-AE89-265C0F128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AFE1B2A-1AE3-4023-A7FC-25A510606E4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87C261-8EE0-4068-9A75-23F0597009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88ECC38-E0C3-4C72-9D87-64D35EBDC5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A5E913C-B59D-4D1B-8E80-EA572B2F07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FDC62655-B2E1-432D-8632-580B51974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19B62F5-CC42-4E47-8A67-3B1C7EEFECA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9A10B9F-6660-4621-B377-E7FE0AF1F7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Q01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1EA014D-F300-49B0-A0A6-8A47FCA6C7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4D0B15FB-4041-4F1C-AC33-332926B962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8043B2E-0402-49DE-A9FB-FF7B38D995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FC0F4B01-BEB1-4C70-BD54-EEBF59AC68F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正确结论：未兑现支票；在银行调节表解释差异，不再重记现金簿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解析：企业已记账、银行尚未处理，是时间差异；不应在调整现金簿重复入账。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EC3328D6-70A7-4ABB-9010-AEEB0C480E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2E80B2CA-B1B8-455D-8BE5-0FBDE847EF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BA43F6-3D1A-4955-8A1A-5F55CFEA0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C9E5150E-8F89-42C9-BF52-9E09A11B4C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05 / 30</a:t>
            </a:r>
          </a:p>
        </p:txBody>
      </p:sp>
    </p:spTree>
    <p:extLst>
      <p:ext uri="{BB962C8B-B14F-4D97-AF65-F5344CB8AC3E}">
        <p14:creationId xmlns:p14="http://schemas.microsoft.com/office/powerpoint/2010/main" val="1878387077"/>
      </p:ext>
    </p:extLst>
  </p:cSld>
</p:sld>
</file>

<file path=ppt/slides/slide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0C8969E4-1F9C-4FD0-B45E-83E03DCBA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AE8B74-5AFE-495A-837B-33EBF7D2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1a806165c60444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11523C-419F-464A-9E24-C1BEEBE610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E4C7DF1B-67A1-4CED-A9A0-F2D00CBBF2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C16C390-6322-4F50-801B-CCD63E2539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1BE7794-CB15-4408-9AA0-A46C92B5F0C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986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分钟口述一题“从课程范围、核心判断与 Paper 任务结构建立边界”任务的作答路径，答案必须包含：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764490EC-6B13-4726-AF54-E25C0B5B8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5A4B817-3AB1-4069-B54D-B63B410C5D2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5C91888-F807-45E4-8CA8-12FE01A33E6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C002D1B-3125-40EF-8084-D4EB21C41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20C2177-9312-4E60-BEF6-759E67F4D5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C11BE40-0FE1-4776-AD8F-3A4B056597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7636EC32-D734-4ED6-ABDA-8337DEA1B3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0B770D9-84D6-498B-9276-D2E8E538F8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A8F0C5D-B39B-4B15-A0F1-0EEB433D385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4AFE3A1D-4E81-4A48-B57E-6D5E440ED5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9535706-24A3-4377-BF55-3395422045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达标证据｜入口题 + 知识边界证据卡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6CCC5DA-67B7-47C6-9281-C750E7FC3E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0ABBC68-CAB6-4BCE-A35F-F003A19CE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07A3EA0-9CCF-42AB-A721-6B3FF67594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F9E2E624-83B7-468F-B52D-B394544764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06 / 30</a:t>
            </a:r>
          </a:p>
        </p:txBody>
      </p:sp>
    </p:spTree>
    <p:extLst>
      <p:ext uri="{BB962C8B-B14F-4D97-AF65-F5344CB8AC3E}">
        <p14:creationId xmlns:p14="http://schemas.microsoft.com/office/powerpoint/2010/main" val="1534724441"/>
      </p:ext>
    </p:extLst>
  </p:cSld>
</p:sld>
</file>

<file path=ppt/slides/slide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F5BC7B7-B346-4AEE-9F2D-03BC341B4B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8741C06-F707-4EC9-8FF3-DB7C56BA5C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153a6bd718d45b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59B8D59-506B-4489-9B63-68BC4C7E18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60DB4579-DF6F-4BBD-9AA6-4AA1D8AFBA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7FD5A84-2F10-4D80-A7F2-4CB666671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D13AA003-D545-45A7-BC34-53F91BC1C9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F2E21B3-A0FE-445C-BCE8-B7ACEA567D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FE66CE6-709F-496F-A181-FEE49EDFA9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2E6CD58-2843-4C4F-824C-DF9F218C20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CE0BFA7-1369-462E-AE47-EEF1CED12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9E8566-BA90-4562-9CBE-1926BD58CE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D9F22793-ECD3-46A8-8239-4F58525DEDC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713B14-CDA1-4412-9C8B-FB036B76BA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92616A3-573B-44D2-BB0A-E2FBAEC625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F3EA113F-CAF1-4119-8E50-50194BBFA4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570BC13-EB33-4904-B3FC-35D75A6593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64312F28-AE13-4F74-BD75-648605BA13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37920F4-7E2D-4A13-AF41-0F0B86F095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DDE82145-C451-43EB-8D59-CE4B259F56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07 / 30</a:t>
            </a:r>
          </a:p>
        </p:txBody>
      </p:sp>
    </p:spTree>
    <p:extLst>
      <p:ext uri="{BB962C8B-B14F-4D97-AF65-F5344CB8AC3E}">
        <p14:creationId xmlns:p14="http://schemas.microsoft.com/office/powerpoint/2010/main" val="1691295903"/>
      </p:ext>
    </p:extLst>
  </p:cSld>
</p:sld>
</file>

<file path=ppt/slides/slide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5522982-A580-4FD7-A178-62E2276DF8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C66385-A140-45AF-9B0C-5993EE3625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b5a56875df7455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0EF4C02-7D5F-4830-BDED-99C88A7DB2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894805E-39FF-483C-85A2-F677B32369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6D30055-0AE8-4504-823F-871C192DFC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E7D1218-DE0B-4887-8FB8-90F40815F3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3FE1422-3557-4509-9376-A434C0E4D0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C22FDFC-81C9-49F0-905F-F78671F771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819D02A-D68D-4C94-AF54-820E5893A7D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AC1B3334-2774-42F4-9064-8E436A8AF3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72E33ED-FFD5-4858-B878-0AC0FFC40F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6914AC7E-E198-4B91-BC0F-D3B6CDEF70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9C5E7B2-BB68-4905-8820-2ABC8DDCA04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0B4D9BB-9DCB-49BE-B474-EC13EE0D51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8BB0DAE-1726-43E5-BCAD-E170C32BA3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D086166-589B-4771-9073-52FDF0174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0152D13F-8233-4AA2-BC08-18FC15185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086D76F6-C821-449C-9E4F-D11F67F1C3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53472B42-3131-4198-B939-3E71B6B962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08 / 30</a:t>
            </a:r>
          </a:p>
        </p:txBody>
      </p:sp>
    </p:spTree>
    <p:extLst>
      <p:ext uri="{BB962C8B-B14F-4D97-AF65-F5344CB8AC3E}">
        <p14:creationId xmlns:p14="http://schemas.microsoft.com/office/powerpoint/2010/main" val="1808596648"/>
      </p:ext>
    </p:extLst>
  </p:cSld>
</p:sld>
</file>

<file path=ppt/slides/slide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9297287F-CB6F-420E-A562-3A241355A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1113F93-369C-45AE-A553-5DA0105B92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265e85626324748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2B218FA3-E70D-47D4-92D8-0998B4BFDE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EB1104-8347-423D-88CF-FFC7B32616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C8D91C-DC72-46E3-9F8A-5833AB46C7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Q04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ACD552C-7843-4BD4-A2F9-D096A21D20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设备购入 HK$1,100 错误借记维修费，但贷记银行正确。此错误属于：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D641765-59E2-4893-BBFF-1D4883FF21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D29FA634-5BA0-4EC8-A501-09DCF02D4ED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D8DE580-5D47-4505-B810-1E13C2C8A5F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608E5B9-0A20-4002-800A-B2FDD65BE1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B89FCA5-53B9-4080-BA4E-D1B4E1DC37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79D1141-F1EC-4111-9537-E4A694DC7F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B937B9F-EE1F-4316-88DD-352FED4634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BE8BFEC-0F49-432B-A494-0A520FB0C4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4906BBF-D995-4B4B-89BE-885CD2A1CB7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F416EB6-926D-4CEA-AF63-6606B36DF5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839AEE2-DCA6-4919-B1DC-8BB3841D2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2139E203-31BA-435A-A68F-34B2E99809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BA5163BA-A6F9-431C-B893-6F9F3472B9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34897BA-5ED1-4198-A9E9-80726DB462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EA95502A-7EAF-4774-9883-40C6B1DC6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09 / 30</a:t>
            </a:r>
          </a:p>
        </p:txBody>
      </p:sp>
    </p:spTree>
    <p:extLst>
      <p:ext uri="{BB962C8B-B14F-4D97-AF65-F5344CB8AC3E}">
        <p14:creationId xmlns:p14="http://schemas.microsoft.com/office/powerpoint/2010/main" val="532156449"/>
      </p:ext>
    </p:extLst>
  </p:cSld>
</p:sld>
</file>

<file path=ppt/slides/slide1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2A770214-6852-496E-B70E-3B3FF61FFC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9AC5B520-1964-43B1-9FEF-4A2BE3D072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030a4dfa1f545eb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86CF449-18DD-4E47-90F1-76FC099CE4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F7DAC6C7-19B1-4D96-963A-8C4E25B38A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157E773B-10CF-4867-974E-E06340E0B6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B2E45F7-479C-4B7C-81B2-701BD2DE64B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044EA67-2AF1-4C92-AA07-99CA996AAC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企业已在现金簿记录开出支票 HK$1,100，但银行月结单尚未显示该支票。它是：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E1DC2883-A4D9-45E6-BBDB-3F28C2CF46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0241AE6-FCE7-4BBD-8F3D-BEE1227F01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48B4EEC-3EE0-4492-9996-84EF1B05F5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90EE88B9-95CB-4E34-81DC-945264735C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设备购入 HK$1,100 错误借记维修费，但贷记银行正确。此错误属于：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F348482-A781-46C8-B200-27C27CA8F57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59F4EEF-6877-40D4-A191-A1F9F5414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4120340-91D8-4F09-A156-B9A3759959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0E3366B1-494F-41AB-ABC9-E3A264C55E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银行月结单显示银行费用 HK$1,200，企业尚未记录。更新现金簿的分录是：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AF22D6E-762E-4F7F-A6AC-996DFDD5BF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7100A64-13DB-4EDF-9F44-1E9F2CB9BB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E137BF8C-695B-45D8-8C13-A0050C1100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9BBAB164-ED17-41C7-A56F-72C1BCFF0D2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10 / 30</a:t>
            </a:r>
          </a:p>
        </p:txBody>
      </p:sp>
    </p:spTree>
    <p:extLst>
      <p:ext uri="{BB962C8B-B14F-4D97-AF65-F5344CB8AC3E}">
        <p14:creationId xmlns:p14="http://schemas.microsoft.com/office/powerpoint/2010/main" val="1035066003"/>
      </p:ext>
    </p:extLst>
  </p:cSld>
</p:sld>
</file>

<file path=ppt/slides/slide11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1208F80-2F5E-4819-A493-CE9DB620A5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2A501B9-9D01-431E-9053-0AA70150DA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a0b7b0ed5d4461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F8C1F5D-CBA4-40A2-ACDE-0DE4B6D682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A3818FF4-5E7B-4542-9B2A-44401E547B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39D2ADD-7724-4E55-85BE-F0AF16609A3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464223C-A437-4BF5-8AF6-A431E2AA9E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3F5CCAA-1F66-46A6-976F-EC91D754FF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2630DB6-2A00-420F-9CC9-71663A5CA1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B4AD2B3B-6F8F-40B4-957A-326FE1EC4CA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CE49F915-499F-4202-AED6-F89C86BF90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正确结论：原则错误；试算表仍平衡，但利润和非流动资产均少列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解析链：借贷两边金额相等所以试算表可平衡；但资本性支出错列收益性支出，违反分类原则。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AB1E106-5AEE-4FE4-AE55-2377835FB8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5CA17A28-F59B-4253-8A28-6B76C13BA64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10084F8-0966-4251-954A-CD51F03469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0F43E7C-D091-42F4-8A74-8010B2093D3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11 / 30</a:t>
            </a:r>
          </a:p>
        </p:txBody>
      </p:sp>
    </p:spTree>
    <p:extLst>
      <p:ext uri="{BB962C8B-B14F-4D97-AF65-F5344CB8AC3E}">
        <p14:creationId xmlns:p14="http://schemas.microsoft.com/office/powerpoint/2010/main" val="851691809"/>
      </p:ext>
    </p:extLst>
  </p:cSld>
</p:sld>
</file>

<file path=ppt/slides/slide1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67109F9-86B8-48D5-BD42-B85A96661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01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FE23B514-CC4D-4A67-B69A-F2CF3D996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de52af2edc1f488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D6AF293C-559E-4042-9CF0-B60CB9FFD6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9D6BC3F-50FD-4D73-A0D4-9DD8A25839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54DDCAC-71BF-4D03-AF54-4FBC532C08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Q08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24713FF5-B169-495A-B6CA-81A647370A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银行月结单显示银行费用 HK$1,200，企业尚未记录。更新现金簿的分录是：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FC5A89AE-D7C8-46B9-B06C-13897E19EDB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78CF15D-3BC6-4CE2-AE20-69CD2AA2AE6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0C0CF9C-9DF2-49D0-A363-150CEA6F76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DFB9AA-E1BB-479B-BA1B-338C0E5EDD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入口题 + 知识边界证据卡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87AAADF-5028-431B-B03A-800FCB0AEA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D3CFD1F-24AB-409D-8D5F-AD793964490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E1E5991A-865A-4B90-81AB-946357F52A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43C43BA-3751-4B90-A350-AFF870942EE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1067600C-63E2-4A52-B4C6-204F4CACC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12 / 30</a:t>
            </a:r>
          </a:p>
        </p:txBody>
      </p:sp>
    </p:spTree>
    <p:extLst>
      <p:ext uri="{BB962C8B-B14F-4D97-AF65-F5344CB8AC3E}">
        <p14:creationId xmlns:p14="http://schemas.microsoft.com/office/powerpoint/2010/main" val="898699381"/>
      </p:ext>
    </p:extLst>
  </p:cSld>
</p:sld>
</file>

<file path=ppt/slides/slide13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C1E4EC0-C712-4EFD-B53D-42218A4B3A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FBB50AA-7718-485A-9EE6-74B36D89F6E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0cf082fbc577461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7532AE4-7B32-4161-958C-24F1A46229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DSE 模考例题与变式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4CC080-31D6-4003-8D53-C445B99EF1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8C7A0151-D01B-4874-AB69-2BCBFE832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能独立执行“找起点—分类差异—调整—更正—复核”，并说明每一步理由。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409ED9-2BF3-4AAA-A97E-3EBD04053C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478B610-97B0-47F8-93BD-2F6BE48ED9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入口诊断｜Q11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DD72112-3B2B-4025-BDA9-B204A63DD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80E2FB0-0FD2-4053-AC81-490FDD975F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高频错因：试算表平衡便认定无错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6507122-9612-4765-935D-891FC229944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622E6B43-8F4E-4C27-BDA9-4371ECDCBB1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850FD4B-8F22-4F5A-A4E0-D87BE36929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059D533-6119-4C4B-A489-66121E1644D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A1431D64-E6AE-4946-A677-E01434EE04E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5AD585F-2F81-4E28-B085-EEC692E2BC0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30316AB-D727-47CB-9CE4-BE1161061A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13 / 30</a:t>
            </a:r>
          </a:p>
        </p:txBody>
      </p:sp>
    </p:spTree>
    <p:extLst>
      <p:ext uri="{BB962C8B-B14F-4D97-AF65-F5344CB8AC3E}">
        <p14:creationId xmlns:p14="http://schemas.microsoft.com/office/powerpoint/2010/main" val="100954626"/>
      </p:ext>
    </p:extLst>
  </p:cSld>
</p:sld>
</file>

<file path=ppt/slides/slide14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781E7DEA-089B-4E96-A3F7-BE8DFF799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398001A1-65FD-4149-A1DF-D8779A3FC2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fc27618d8c2a49b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BF13EBDB-5118-482E-B414-A97195623F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3DB61BA0-2F04-45E6-87E6-60EFE89AB84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36D8753-A425-4CB2-8C6C-09E33866C9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4BAB987E-62B3-4905-9C10-BC137115FE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56704A3-86F9-41AA-AB56-9ED4825960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6BFF4CE-B5FB-4044-8D0A-68BD31F161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EEC2146-153E-436F-97B8-CFA15B3BFF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BD5018BA-271E-4E2D-A7AB-E76A6830A3B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18FF8E0-414B-4213-AF6E-9BB2F116292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4A12738C-351A-4FA9-9C2D-A74FCC56CF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8F99C3E-A6ED-4B61-99CB-E816AE4FA7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CEB369EB-1167-4EB5-B89D-F0EDEC80D3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65BBA5-95F5-4E57-A467-FDF26DA5BBD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Q11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777A97CF-60F9-4DFD-B358-2779C73A63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1EF4DBF6-EAB5-49D8-8657-42DDA50DE24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C49FF90B-D422-44FD-AB33-10BA7E3C0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F36219-D5B8-4271-9515-808D2A073F5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正确结论：HK$10,200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解析：由现金簿余额调至月结单：加回银行尚未扣除的未兑现支票，减去银行尚未加入的未达存款，得 HK$10,200。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A530C569-B6F2-4FC0-A2AA-F6F5536E82E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143CD8B-9C08-465C-A490-A2F45C431D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7BA3FA94-AE9D-45FC-8890-E175B8669C4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00B76703-0317-4F3B-BCBC-FECCAED3BE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14 / 30</a:t>
            </a:r>
          </a:p>
        </p:txBody>
      </p:sp>
    </p:spTree>
    <p:extLst>
      <p:ext uri="{BB962C8B-B14F-4D97-AF65-F5344CB8AC3E}">
        <p14:creationId xmlns:p14="http://schemas.microsoft.com/office/powerpoint/2010/main" val="120411753"/>
      </p:ext>
    </p:extLst>
  </p:cSld>
</p:sld>
</file>

<file path=ppt/slides/slide15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8D8EC736-3D29-43A1-B780-B4079C4F5D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79F2A0DD-4873-4646-ABF1-4DA9EE65CE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8c49d3616644af1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91AEC7D7-A2E6-43C4-A200-06BCC95EB2F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8C29EF6-008F-4F9B-9BB6-534153C20F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26C6EAA6-4F08-4361-9EB3-99E7CC2F3F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382C4B5-44B1-4331-BD89-D93B204D2A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分钟口述一题“按真题设问链完成定位、推理、表达与核验”任务的作答路径，答案必须包含：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8EDF67C-16E2-44E6-BDE4-916F6C0D09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E84CAA7-E619-4E51-93D1-8207647A09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3CFEE08-6B28-4C84-9B87-496813B70F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00FC906-FAE4-4939-995F-0417430333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D7D14C1A-21E7-463A-8A92-7F62A33CA6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2A0AA98-ADC3-40D8-8284-78AFB3DDFC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26DB928-387A-4E20-BAA1-63FA839AF86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33957C10-86BA-4AFC-B50F-283B4007A39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969FEA8-EFCF-4A6E-BC1E-C2068276079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2484A50F-DB0F-487E-B1C8-1C20BA719AB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4FB0677-4E90-452F-A232-08C840C3D5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达标证据｜标准例题 + 反向变式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AEE9333-88DB-4BAF-BFA2-F818AF6FE07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AFEC6087-F261-4A7C-952B-51BDAE4B75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BDFB062-CA5E-4381-9263-39742ED7D40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BED1CCC9-367B-46CA-A7C9-3E01CE5B77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15 / 30</a:t>
            </a:r>
          </a:p>
        </p:txBody>
      </p:sp>
    </p:spTree>
    <p:extLst>
      <p:ext uri="{BB962C8B-B14F-4D97-AF65-F5344CB8AC3E}">
        <p14:creationId xmlns:p14="http://schemas.microsoft.com/office/powerpoint/2010/main" val="1536226484"/>
      </p:ext>
    </p:extLst>
  </p:cSld>
</p:sld>
</file>

<file path=ppt/slides/slide16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F81BBA28-AFE7-4BFE-9A8E-3C04C51877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9222E6F-DE70-42F7-8C4A-B8416960EBE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43b9443d6ab4ec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AAB8C5B-5222-45A5-845F-D8D94D8658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88093CA-4BE1-4A64-BF3A-DAE91FDDF41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C7BB7EFF-5918-4C44-B0FA-5E55D0466CB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3B321F33-A38C-425D-A928-7843C80384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2EC61CC7-FBA5-4B05-BF4E-77AD8D6BD7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4B77F6AC-ACDD-4C82-A13C-C1ED0468CC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7A36D82-58F8-431D-9F0E-557BF8D0ED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DDC535A-CF25-48EB-A718-BD11559DA8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4B7DD70-6F32-4B9B-8260-D27A19D9EB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ECEC522F-FC17-4ACC-8A49-26A33EFECC8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907E2E7-EEC6-4D61-8F9C-083492B61A2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16D2914E-7308-451C-988B-67FE0D41FE6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0B3E71D-FCF4-4C28-A5E4-6E8FCF7448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EE21665F-01C1-4219-8665-92F130807D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32EA0FE4-C980-4C29-A076-076490F458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F57A0853-86A8-4920-86F7-D5C0B1992C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CAEFDE6-FDD0-47EB-B61C-B507752DE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16 / 30</a:t>
            </a:r>
          </a:p>
        </p:txBody>
      </p:sp>
    </p:spTree>
    <p:extLst>
      <p:ext uri="{BB962C8B-B14F-4D97-AF65-F5344CB8AC3E}">
        <p14:creationId xmlns:p14="http://schemas.microsoft.com/office/powerpoint/2010/main" val="379832980"/>
      </p:ext>
    </p:extLst>
  </p:cSld>
</p:sld>
</file>

<file path=ppt/slides/slide17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EE5CD8-BA1C-47BB-9EAB-A3581C5A59F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DE6CBA25-D041-4521-9B22-D2B6A868F6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7488dad195e4d43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7139F213-87BB-4868-A719-D2E900FD2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C468D19-414B-4500-84CC-C049F5E626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01F98206-B940-45C7-A789-327222F76E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7276FFA0-C0A2-42CE-9278-4EF60278B87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F3FEA6A-A0D1-447C-AA84-E39278CCF61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2FD0D24-0967-4EE7-8D2E-50D2139DDE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3591C792-D115-4861-AA64-E89BFDB739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C1C7993-B319-4168-B3BA-6BF643EA88E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A99A4BD7-7339-427F-B952-599013134F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934FA4D-3CB7-48A9-8E64-5A061BD6106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9BF6243-E150-4E72-B631-C50495F3D4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C015D5E-D3A8-476B-95E4-D97137DFE81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BA12004F-0304-45D2-8EE8-370F080B26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23F1A22-A3E3-480A-8474-F38044EA70C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5368B4EA-5BCC-45EA-82DC-48116DAF5D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9E3856D4-B21E-4867-A33A-C359B0861F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4089D0B4-05AD-4BEB-BEED-E1EDF351733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17 / 30</a:t>
            </a:r>
          </a:p>
        </p:txBody>
      </p:sp>
    </p:spTree>
    <p:extLst>
      <p:ext uri="{BB962C8B-B14F-4D97-AF65-F5344CB8AC3E}">
        <p14:creationId xmlns:p14="http://schemas.microsoft.com/office/powerpoint/2010/main" val="843077886"/>
      </p:ext>
    </p:extLst>
  </p:cSld>
</p:sld>
</file>

<file path=ppt/slides/slide18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CEC0E9E5-CE3C-469C-8F27-D29D9AF326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030D1A0-00AC-4442-B78B-11896736ECA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cf7b240459b64f6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1EBA88F6-2988-4A3C-9F51-C4DC79A2E93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DC6DBE5-EAB1-4D7C-B846-65F06B92D61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E4A02C60-517F-4BDA-9C7D-C46EF42E65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Q14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8184CB1-F79D-4FF9-9FEA-8CE15C0022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银行月结单显示银行费用 HK$1,300，企业尚未记录。更新现金簿的分录是：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85CAB5C5-CC6A-4AC3-93B0-610FB33BBF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FEE7F7AA-6764-4C1B-8369-B38D5C5A3A9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57CD527C-A88A-4D3D-A8E2-CF143E0080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D5B1733F-6561-4DB7-ABB7-AD00E201110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52765CE-7CFC-4FA1-A768-C918395469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394E468D-27FD-40DD-86BC-F1F7B7124DF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1A77BC4B-8741-4980-A237-584B2F7507C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5ADD10C-D82E-402D-9939-3760D1F660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93DFEFF-CF25-4D25-A9C6-803E3B93885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16B9FB6A-2A95-4BFB-B6B7-6DF5C142B4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F9147671-9D78-4C26-B48B-F672A33C3D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5DA7D2B6-7C07-4B17-8D70-24E080BCDF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37D52A29-0BA0-4745-9F0F-AC4B37CF74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15DA76E3-C194-4169-9850-461FC4DADF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A712F35C-ED87-4932-B71B-C8DD708D1F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18 / 30</a:t>
            </a:r>
          </a:p>
        </p:txBody>
      </p:sp>
    </p:spTree>
    <p:extLst>
      <p:ext uri="{BB962C8B-B14F-4D97-AF65-F5344CB8AC3E}">
        <p14:creationId xmlns:p14="http://schemas.microsoft.com/office/powerpoint/2010/main" val="1883424936"/>
      </p:ext>
    </p:extLst>
  </p:cSld>
</p:sld>
</file>

<file path=ppt/slides/slide19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3A5B8420-FFA2-4BB2-82F0-DD8DC16733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6465FEB-AA33-41E7-A535-D738DBB8897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5d5036eb2474242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6244CEDB-3D03-4D84-9C38-A37B38C230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875C0F0D-50EA-4B3E-99E5-372783A3BAE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2E78DA8-C514-4468-A634-5914CD0D43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00A6E161-F977-44CF-ACB3-CA33663B22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54622FF-4CE0-4088-B9DC-99680F3739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调整后现金簿银行余额为 HK$11,000（借方）。未达存款 HK$2,000，未兑现支票 HK$1,200。银行月结单余额应为：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8003F6C6-0D40-4ECD-B909-87DFDFBB73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0AED4438-896B-4650-85E6-D1E175CF14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96FD9B4-71A5-4597-8520-57FF49ED0C5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99612FD-2A2E-4C07-985C-EF1F83FCAE0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银行月结单显示银行费用 HK$1,300，企业尚未记录。更新现金簿的分录是：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49C8716-1044-4FD2-8D0C-C64B8E4F8A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A4CF3CCE-8AD6-484F-9016-1DBCBFC972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12227EB-5BF3-4185-9D6A-9C4D39C345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4EBB6AA3-74DE-4679-9C40-7B4B709AAAF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更新前现金簿银行余额为借方 HK$11,500。银行月结单新增显示：银行费用 HK$300、客户直接存款 HK$2,100、客户支票退票 HK$700，企业均未记录。更新后现金簿余额是：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40D54C-31F4-4163-95F8-E676E1DBEA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93C46975-C8CA-49D2-A2A3-C0960364C2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823E5324-4162-42D8-979B-1BC4E3F71E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2EB138B9-82F0-4186-8D33-07E369EFCC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19 / 30</a:t>
            </a:r>
          </a:p>
        </p:txBody>
      </p:sp>
    </p:spTree>
    <p:extLst>
      <p:ext uri="{BB962C8B-B14F-4D97-AF65-F5344CB8AC3E}">
        <p14:creationId xmlns:p14="http://schemas.microsoft.com/office/powerpoint/2010/main" val="1321374232"/>
      </p:ext>
    </p:extLst>
  </p:cSld>
</p:sld>
</file>

<file path=ppt/slides/slide20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C668C877-46FB-402C-8954-D2AD0B64A4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3E5A18E-1582-4132-B68C-F825281F16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6d77c5bd5f404c1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29F77FD-6D66-48F6-9BC0-348893D4145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BE823D7-4B68-4DC6-A5B1-C2D7D46A33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935C67B3-32A4-4B37-8BC7-B3469CAFA0D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81BFDF58-E50E-4084-A55E-0F4D38FD5B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D641FD49-86C2-4877-A806-2D0E9CEF27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6CF9D2A0-7346-406E-8AC4-4078F11C0C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9A40521A-1D29-4CBF-ACC6-E551D5CF7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740D0AE-E326-4498-9F80-8A34646D0F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正确结论：借：银行费用 HK$1,300；贷：银行 HK$1,300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解析链：银行费用是企业费用增加记借；银行资产减少记贷，须先更新现金簿。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E3C951E-077C-4EC8-B481-C9FA75E1814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8F12D5F-7489-468F-8707-20C1C6EF0C6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32625404-011A-4909-AE7A-9BAE4487FDD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65A185D-C8D6-498D-AB95-1237992B91D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20 / 30</a:t>
            </a:r>
          </a:p>
        </p:txBody>
      </p:sp>
    </p:spTree>
    <p:extLst>
      <p:ext uri="{BB962C8B-B14F-4D97-AF65-F5344CB8AC3E}">
        <p14:creationId xmlns:p14="http://schemas.microsoft.com/office/powerpoint/2010/main" val="1920083096"/>
      </p:ext>
    </p:extLst>
  </p:cSld>
</p:sld>
</file>

<file path=ppt/slides/slide21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AC6C28E-26DB-4754-A167-96DC310A32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02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10CDAC7F-948E-4CD1-BB54-6CFDD670B3C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41f450bea67d4d3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C075CC5-68F4-4590-8C95-B27F5BA283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1229FEB8-567F-4110-8DAD-857104B4F1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3ABEB493-122C-4237-9632-31AD292A40E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Q18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2BDE478-6DDD-4849-9D94-D35648F5C7F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更新前现金簿银行余额为借方 HK$11,500。银行月结单新增显示：银行费用 HK$300、客户直接存款 HK$2,100、客户支票退票 HK$700，企业均未记录。更新后现金簿余额是：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63A8CFB-3468-4FFC-840B-E92F7DB17A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D08BCBF-CD55-493E-9F78-7D516D5269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575AC90-9157-4424-BA26-9E990FC95E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9AA2877-891D-4946-B8EE-7539E7BE79E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标准例题 + 反向变式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567C9073-4121-42D5-B99B-D112C8A9CB2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B1A8D26-73A8-4DEC-81A7-ECD7A46DBA8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73E98C9-EEB7-472B-BCE6-9B34B93EAE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497E75C8-1198-4554-B8A0-906CD6FEC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A3B077D-6111-4CE2-8BEE-CC4D3E379F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21 / 30</a:t>
            </a:r>
          </a:p>
        </p:txBody>
      </p:sp>
    </p:spTree>
    <p:extLst>
      <p:ext uri="{BB962C8B-B14F-4D97-AF65-F5344CB8AC3E}">
        <p14:creationId xmlns:p14="http://schemas.microsoft.com/office/powerpoint/2010/main" val="370753365"/>
      </p:ext>
    </p:extLst>
  </p:cSld>
</p:sld>
</file>

<file path=ppt/slides/slide22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8F5E40CB-1B55-40AC-8665-A883B5B7FD8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TARGET &amp; DIAGNOSIS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E3AE78EE-BA0C-4B2D-A077-7DB89EEC0C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0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2b31b266d0c042d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54F2CD5D-552A-4850-AF23-00BCF46125D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704850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8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资料解读与高阶迁移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37320FA-F072-40E9-BD56-2EE420093A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952625"/>
            <a:ext cx="2000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本节达标目标</a:t>
            </a:r>
          </a:p>
        </p:txBody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60CE4E29-FBB9-488E-9733-0871D1EDE70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324100"/>
            <a:ext cx="504825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能在 DSE 陌生资料与香港情境中选择匹配的知识、证据和作答深度。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C7EE01AE-8BC0-4C0E-BA67-CF13612289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38875" y="1952625"/>
            <a:ext cx="5324475" cy="2619375"/>
          </a:xfrm>
          <a:prstGeom xmlns:a="http://schemas.openxmlformats.org/drawingml/2006/main" prst="roundRect">
            <a:avLst>
              <a:gd name="adj" fmla="val 4364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441083EC-D706-40D4-A9C8-8971436359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238375"/>
            <a:ext cx="4572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入口诊断｜Q21 · DSE模考题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52B1EDE5-49B1-4B8F-9340-D3635069F39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2686050"/>
            <a:ext cx="4438650" cy="1066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D5C67536-611A-42A7-88A5-CC2CF40316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515100" y="3981450"/>
            <a:ext cx="4572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高频错因：试算表平衡便认定无错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EA8A040-96C2-46AE-8376-DA9144D55D0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000500"/>
            <a:ext cx="5048250" cy="1381125"/>
          </a:xfrm>
          <a:prstGeom xmlns:a="http://schemas.openxmlformats.org/drawingml/2006/main" prst="roundRect">
            <a:avLst>
              <a:gd name="adj" fmla="val 8276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4C577F56-1B3A-4C6B-B812-FAA19F9A9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257675"/>
            <a:ext cx="114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核心判断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BBD6C321-3A4B-4B9B-9B70-F2FD40C57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76300" y="4638675"/>
            <a:ext cx="4343400" cy="514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7403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329FA8F-A774-45E9-A8A1-0DFCB50F8B7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3′目标与入口诊断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572CA2-8FB7-481E-AB48-928B614D585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AD33366F-DBB8-4D93-9E0C-3046303FA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D3F4D3E2-46A6-48EA-9413-3EC13C4FA3C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22 / 30</a:t>
            </a:r>
          </a:p>
        </p:txBody>
      </p:sp>
    </p:spTree>
    <p:extLst>
      <p:ext uri="{BB962C8B-B14F-4D97-AF65-F5344CB8AC3E}">
        <p14:creationId xmlns:p14="http://schemas.microsoft.com/office/powerpoint/2010/main" val="241346515"/>
      </p:ext>
    </p:extLst>
  </p:cSld>
</p:sld>
</file>

<file path=ppt/slides/slide23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5" name="">
            <a:extLst xmlns:a="http://schemas.openxmlformats.org/drawingml/2006/main">
              <a:ext uri="{FF2B5EF4-FFF2-40B4-BE49-F238E27FC236}">
                <a16:creationId xmlns:a16="http://schemas.microsoft.com/office/drawing/2014/main" id="{6E91B8F1-6501-4344-AEA1-9165C1B2286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WORKED EXAMPLE &amp; VARIATION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509C9BDB-F958-4DE4-9E10-C0C6C5C9C9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7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a27777ad075c4f8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FE79F9D2-00E4-449D-91D6-8B625FF11D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95350"/>
            <a:ext cx="8572500" cy="590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例题不是答案，是可迁移的路径。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DBAD9437-2525-4068-81DC-D6B002803E0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619500"/>
          </a:xfrm>
          <a:prstGeom xmlns:a="http://schemas.openxmlformats.org/drawingml/2006/main" prst="roundRect">
            <a:avLst>
              <a:gd name="adj" fmla="val 315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D4A807B9-9948-4580-ABA2-068FC93EFC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4286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STANDARD METHOD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E7C3DDEB-D7E1-48CD-A705-BF708EC8FB6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479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01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9E03BACA-C653-439E-80C2-5AFFFB2D4F9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26098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1D099F7D-CAF7-45A3-A92F-47CBCFC9BE0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2766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02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A584EC15-B0BA-4FE5-A0C1-64E5FA0C02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2385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分类差异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74940F9-2917-449A-B702-4BDCEE710F3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0525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03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B667735E-EB7A-4EBC-8BC8-F5ECBA44839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386715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调整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32D1400-D717-411A-95CB-BE1404CFB9A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533900"/>
            <a:ext cx="4000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2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04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338DD1A-D4D5-419E-8B8C-CE69C5553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447800" y="4495800"/>
            <a:ext cx="3762375" cy="4000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5B20617-33E3-4A94-8C40-64A494D7A2C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1809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5D30C6F-7073-4F33-BCB8-2EB4E794A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076450"/>
            <a:ext cx="47625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00" b="1">
                <a:solidFill>
                  <a:srgbClr val="38A889"/>
                </a:solidFill>
                <a:latin typeface="Microsoft YaHei"/>
                <a:ea typeface="Microsoft YaHei"/>
                <a:cs typeface="Microsoft YaHei"/>
              </a:rPr>
              <a:t>DSE 模考例题 · Q21 · DSE模考题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A494D0AD-F027-4600-BD0F-50A911A1AB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2438400"/>
            <a:ext cx="4857750" cy="8953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74F510E-05BB-435F-BE49-7C21B3F0A43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19800" y="3714750"/>
            <a:ext cx="5543550" cy="1714500"/>
          </a:xfrm>
          <a:prstGeom xmlns:a="http://schemas.openxmlformats.org/drawingml/2006/main" prst="roundRect">
            <a:avLst>
              <a:gd name="adj" fmla="val 6667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6FE28033-83DF-4D4A-8F06-74C1B987DB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3981450"/>
            <a:ext cx="390525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DSE 分步讲评｜结论—依据—防错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87E464D0-BB16-43B7-95FA-A4BFEABBB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0" y="4324350"/>
            <a:ext cx="4857750" cy="9525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正确结论：仍可平衡，因为借贷两边同额遗漏</a:t>
            </a:r>
          </a:p>
          <a:p xmlns:a="http://schemas.openxmlformats.org/drawingml/2006/main">
            <a:pPr algn="l">
              <a:lnSpc>
                <a:spcPct val="120000"/>
              </a:lnSpc>
              <a:buNone/>
              <a:def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解析：完整遗漏同时少记借方和贷方，试算表总额仍相等；平衡不证明无错。</a:t>
            </a:r>
          </a:p>
        </p:txBody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4F1362D4-1CB0-4F0A-8B21-C2660F243E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934075"/>
            <a:ext cx="4953000" cy="2286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66708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667085"/>
                </a:solidFill>
                <a:latin typeface="Arial"/>
                <a:ea typeface="Arial"/>
                <a:cs typeface="Arial"/>
              </a:rPr>
              <a:t>5′评分点示范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73A4BF3E-6735-45D2-B160-FF9B680F047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D1721E45-4EEC-4CAB-8677-43326D8CA72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4" name="">
            <a:extLst xmlns:a="http://schemas.openxmlformats.org/drawingml/2006/main">
              <a:ext uri="{FF2B5EF4-FFF2-40B4-BE49-F238E27FC236}">
                <a16:creationId xmlns:a16="http://schemas.microsoft.com/office/drawing/2014/main" id="{DE465D0C-6953-4975-ABF9-EA67BBE381F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23 / 30</a:t>
            </a:r>
          </a:p>
        </p:txBody>
      </p:sp>
    </p:spTree>
    <p:extLst>
      <p:ext uri="{BB962C8B-B14F-4D97-AF65-F5344CB8AC3E}">
        <p14:creationId xmlns:p14="http://schemas.microsoft.com/office/powerpoint/2010/main" val="72349240"/>
      </p:ext>
    </p:extLst>
  </p:cSld>
</p:sld>
</file>

<file path=ppt/slides/slide24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107D0BEF-8D17-4CF4-A3DA-CC2945AD32B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TIMED CHECK &amp; ERROR LOOP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E289561-6A5A-4A7F-AC7F-CFAFF262F41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760fb7178c14e9e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C3059C7F-B6C8-4B02-9DA8-65DAB85C8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904875"/>
            <a:ext cx="8382000" cy="619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限时做完，更要知道为什么丢分。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CA3DD5AA-F2BF-490D-9797-EFE439BC75C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57375"/>
            <a:ext cx="67627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8A47C07-7A39-41E9-A296-7E9CBC48D61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143125"/>
            <a:ext cx="238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7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CHECKPOINT · 2 MIN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14940CD6-5B38-41A5-ABF3-AA213AF23CB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86050"/>
            <a:ext cx="5810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66575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6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用 2 分钟口述一题“只在资料参与推理时使用情境，并训练跨表示与探究能力”任务的作答路径，答案必须包含：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E146F693-EEF3-4D80-B3DE-0A816B4945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50520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1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B48DA3F7-18A4-4ED5-9EEB-798F828764F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50520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条件或证据定位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F6DE7073-F077-4221-9D22-64B365DB9A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3952875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2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1ED87F57-5239-44F1-822D-253E4C03EB0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3952875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关键方法与中间步骤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C42B4B17-B06A-4FAA-B06A-2A3078603A1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400550"/>
            <a:ext cx="266700" cy="26670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38A889"/>
          </a:solidFill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19050" tIns="47625" rIns="19050" bIns="19050" anchor="ctr">
            <a:normAutofit fontScale="100000"/>
          </a:bodyPr>
          <a:lstStyle xmlns:a="http://schemas.openxmlformats.org/drawingml/2006/main"/>
          <a:p xmlns:a="http://schemas.openxmlformats.org/drawingml/2006/main">
            <a:pPr algn="ctr">
              <a:lnSpc>
                <a:spcPct val="110000"/>
              </a:lnSpc>
              <a:buNone/>
              <a:def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3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1B18EFEB-CBDB-463E-84F1-9D891D017D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333500" y="4400550"/>
            <a:ext cx="5238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结论、单位/范围或表达核验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980149B-B1E4-4A1D-B36F-C868EF370FA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58100" y="1857375"/>
            <a:ext cx="3905250" cy="3286125"/>
          </a:xfrm>
          <a:prstGeom xmlns:a="http://schemas.openxmlformats.org/drawingml/2006/main" prst="roundRect">
            <a:avLst>
              <a:gd name="adj" fmla="val 3478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D4528DF-0A52-49A3-8DD4-92FD2226F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143125"/>
            <a:ext cx="19050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错因复盘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762ABD9B-A097-4DC8-B320-17278CAFE84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95575"/>
            <a:ext cx="3143250" cy="9048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8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3CA83E43-6A2A-44BE-8A2C-C16366FD151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857625"/>
            <a:ext cx="3143250" cy="876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我能指出错误发生在哪一步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我能写出下一次的检查动作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D8E1EA"/>
                </a:solidFill>
                <a:latin typeface="Microsoft YaHei"/>
                <a:ea typeface="Microsoft YaHei"/>
                <a:cs typeface="Microsoft YaHei"/>
              </a:rPr>
              <a:t>□ 我能在同构题中立即修正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C11A97F5-39FE-45D0-9FEB-E865001275C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53075"/>
            <a:ext cx="10668000" cy="33337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达标证据｜DSE 资料题证据链 + 陌生情境迁移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AD0018EA-B997-46DE-82AE-958D769478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6029325"/>
            <a:ext cx="47625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0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90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前段检查 · 2 分钟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7EFF299-B71E-4F06-8FD3-8AED8ED9FE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819E2CBC-9B65-4AF3-B79C-896DFE5A09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1A71CF89-8BB0-47F4-BF5B-322BE3FCF1A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24 / 30</a:t>
            </a:r>
          </a:p>
        </p:txBody>
      </p:sp>
    </p:spTree>
    <p:extLst>
      <p:ext uri="{BB962C8B-B14F-4D97-AF65-F5344CB8AC3E}">
        <p14:creationId xmlns:p14="http://schemas.microsoft.com/office/powerpoint/2010/main" val="1005058147"/>
      </p:ext>
    </p:extLst>
  </p:cSld>
</p:sld>
</file>

<file path=ppt/slides/slide25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9E67D9D0-06B1-496E-8F20-EFF965D9A7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TERMS &amp; PREREQUISITES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02C5B64C-3906-4487-AEB4-D906E1A5569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073cedee74f48da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04F3DBD-3814-406B-BDD9-1385395DA91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382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先把专有名词、对象和单位说清楚。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ED7E3E1-4AF2-4556-92FA-0425D70655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4D10C754-FBB6-4D71-9AD1-A80EF0AB865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知识对象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55CB273F-D530-4D19-8F95-560C8C282CE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银行调节、控制与错误更正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665E61A5-3F80-4EFE-85A9-EEB2B34E618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180975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C60FA27E-B084-498D-98DF-B671E6926BC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03835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核心关系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C02EACE7-4D81-4389-A82F-8B0701DE9D8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240030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956C9CDE-78DB-4A36-A5C6-BA898F39319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ACB015D-75AB-4FFB-ACE6-CD47B2F4FAB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标准方法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096CBA83-3EDA-4C0C-88DD-BA7445408E6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0615EC73-B7E1-4665-984A-7E1B0E29843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3619500"/>
            <a:ext cx="5143500" cy="1524000"/>
          </a:xfrm>
          <a:prstGeom xmlns:a="http://schemas.openxmlformats.org/drawingml/2006/main" prst="roundRect">
            <a:avLst>
              <a:gd name="adj" fmla="val 7500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D17DE95C-D681-48AC-8AE1-438F7D66BC2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3848100"/>
            <a:ext cx="142875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边界与单位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28EBCB-0D8F-470D-845C-3A7B9E3550F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34125" y="4210050"/>
            <a:ext cx="4619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20DCA12-3153-477F-802F-A5331A928B4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95950"/>
            <a:ext cx="106680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术语不清时先停：定义对象 → 写清符号 → 标注单位／范围 → 再开始推理。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3186BF8-8ACC-4BF6-9056-15EEDA69F2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758FF04-70D5-4EE1-9448-925B831FA93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73DEDF01-4CC4-46CD-B3AF-E5A1D47ED7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25 / 30</a:t>
            </a:r>
          </a:p>
        </p:txBody>
      </p:sp>
    </p:spTree>
    <p:extLst>
      <p:ext uri="{BB962C8B-B14F-4D97-AF65-F5344CB8AC3E}">
        <p14:creationId xmlns:p14="http://schemas.microsoft.com/office/powerpoint/2010/main" val="1461043408"/>
      </p:ext>
    </p:extLst>
  </p:cSld>
</p:sld>
</file>

<file path=ppt/slides/slide26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CCF52F28-3B90-47C2-9BD0-16AF7BA0158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KNOWLEDGE MODEL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56F7FD6-9768-4C38-8131-09BB833BF83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ba334afeb3754846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6476239-FA1C-4B47-AB5F-6C0A22F37CA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763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把知识点变成一条可执行、可核验的链。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BA743984-EF6C-4A66-9FDD-F15D74B5D02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B1438A6A-B138-4BBC-9FDD-7067AED171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 条件／证据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D059316-658C-4D29-8DE2-AF64CE8411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685FEEE-EFAB-413D-A915-C397A5B5399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36232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2874B456-D1D9-4184-829B-273C5D3DDB6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 表示／模型</a:t>
            </a:r>
          </a:p>
        </p:txBody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1BF4C260-6B01-4C5F-8236-852591C10D8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57187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先分时间差异、未入账项目和账簿错误，再决定是否作分录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80873CD-ABD0-4D62-AC6D-C8F9EF71F27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96000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6254697-6572-49E6-A52E-BD507E173D0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03 方法／评分点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1D36A2C-C839-441A-91EE-98C120493F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05550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找起点—分类差异—调整—更正—复核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D89D588D-2C29-4316-8E33-0474171C2EE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829675" y="2000250"/>
            <a:ext cx="2428875" cy="2857500"/>
          </a:xfrm>
          <a:prstGeom xmlns:a="http://schemas.openxmlformats.org/drawingml/2006/main" prst="roundRect">
            <a:avLst>
              <a:gd name="adj" fmla="val 4706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6D6A3C15-903B-491F-8CDC-05437AEDAB5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266950"/>
            <a:ext cx="2000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 结论／核验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19ACC65-F0C5-40BD-A24A-6B522493F64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39225" y="2781300"/>
            <a:ext cx="2000250" cy="16192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检查：试算表平衡便认定无错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FD99B86B-7959-4A25-9B9D-E03770A00E9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4483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完成任何题目后，都要能指出答案来自链条中的哪一个节点。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EFCDCD58-7F35-4D04-92FC-E7D6B54FE1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7AFD83E3-C836-4B1A-9B90-8F54870E0AD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08798AE6-6DB8-411C-B758-A7D1F81952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26 / 30</a:t>
            </a:r>
          </a:p>
        </p:txBody>
      </p:sp>
    </p:spTree>
    <p:extLst>
      <p:ext uri="{BB962C8B-B14F-4D97-AF65-F5344CB8AC3E}">
        <p14:creationId xmlns:p14="http://schemas.microsoft.com/office/powerpoint/2010/main" val="796875910"/>
      </p:ext>
    </p:extLst>
  </p:cSld>
</p:sld>
</file>

<file path=ppt/slides/slide27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3" name="">
            <a:extLst xmlns:a="http://schemas.openxmlformats.org/drawingml/2006/main">
              <a:ext uri="{FF2B5EF4-FFF2-40B4-BE49-F238E27FC236}">
                <a16:creationId xmlns:a16="http://schemas.microsoft.com/office/drawing/2014/main" id="{B25633BC-F216-4339-904F-6ABD712FA47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EVIDENCE TASK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A17600C6-B40B-411F-A8A0-B415B30DCB8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5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9731351ea0894bd7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85231B3C-44A3-46E3-AE2F-C7F75D26F26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5725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材料不是装饰：必须真正参与作答。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93EB314C-ED79-417D-A173-52DF2BCE550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676275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FAFAF6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DF0204A-4B26-4CB6-BF14-7EB68FA2D3D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03835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任务 Q24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FC3496A4-4DFF-4C60-B047-28D730F4955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2524125"/>
            <a:ext cx="5953125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4000"/>
              </a:lnSpc>
              <a:buNone/>
              <a:def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更新前现金簿银行余额为借方 HK$12,000。银行月结单新增显示：银行费用 HK$300、客户直接存款 HK$2,200、客户支票退票 HK$700，企业均未记录。更新后现金簿余额是：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1DB6906C-D9F4-4082-9376-C3A9DC445BB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04875" y="4648200"/>
            <a:ext cx="5953125" cy="2476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89532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82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题型参照：DSE模考题型｜参照 HKDSE BAFS Accounting strand 2012-2024、2025+ Sample Paper、Accounting Supplementary Notes 与评分资料｜Pap…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338E4209-65CF-4A0C-81A1-DFFCC3FE3E76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677150" y="1762125"/>
            <a:ext cx="3886200" cy="3429000"/>
          </a:xfrm>
          <a:prstGeom xmlns:a="http://schemas.openxmlformats.org/drawingml/2006/main" prst="roundRect">
            <a:avLst>
              <a:gd name="adj" fmla="val 3333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2FB67639-AD8A-4FB9-A1F2-4C671EF603E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07645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作答前四问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FA51A8A5-D676-480F-8565-0EF78649CCB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26479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01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1367F848-9E6B-4DBC-8EE6-3F81CEAB06F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26098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资料给了什么？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FAE0AD39-EE6B-4F43-B584-AC238A5095D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2004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02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9ACC3BF8-B5A8-460B-8241-ABDD4C101A3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1623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题目要求什么？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C0D9758-6EAB-4AB6-A5DA-E424D78D274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375285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03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9E7271E2-7556-4D48-8477-D2A797DB9D5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371475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哪一条资料真正参与推理？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4CA0A05-D1E4-445B-AB4C-8E881EDCD80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62900" y="4305300"/>
            <a:ext cx="3238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04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AAEBFD21-45FF-4419-8F56-1BBBEA552E8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420100" y="4267200"/>
            <a:ext cx="2628900" cy="3238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怎样核验结论？</a:t>
            </a:r>
          </a:p>
        </p:txBody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19803E69-99F7-4803-A2FF-0140EC7AC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00700"/>
            <a:ext cx="10572750" cy="3048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参数为原创训练所设；来源只校准范围和题型，不冒充历届真题。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CA585ED3-178B-4DC6-8274-0C1C2FEB1DA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60F5672-B377-4FC5-80D0-304F3B72FE2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2" name="">
            <a:extLst xmlns:a="http://schemas.openxmlformats.org/drawingml/2006/main">
              <a:ext uri="{FF2B5EF4-FFF2-40B4-BE49-F238E27FC236}">
                <a16:creationId xmlns:a16="http://schemas.microsoft.com/office/drawing/2014/main" id="{9219FEEC-F0C9-42A6-BF0B-386EDD569CC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27 / 30</a:t>
            </a:r>
          </a:p>
        </p:txBody>
      </p:sp>
    </p:spTree>
    <p:extLst>
      <p:ext uri="{BB962C8B-B14F-4D97-AF65-F5344CB8AC3E}">
        <p14:creationId xmlns:p14="http://schemas.microsoft.com/office/powerpoint/2010/main" val="487617226"/>
      </p:ext>
    </p:extLst>
  </p:cSld>
</p:sld>
</file>

<file path=ppt/slides/slide28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21" name="">
            <a:extLst xmlns:a="http://schemas.openxmlformats.org/drawingml/2006/main">
              <a:ext uri="{FF2B5EF4-FFF2-40B4-BE49-F238E27FC236}">
                <a16:creationId xmlns:a16="http://schemas.microsoft.com/office/drawing/2014/main" id="{5B684C6C-7262-4C4A-A0CD-7D4996B057F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THREE LEVELS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6475AFA2-C768-4675-92DF-E3427B4DAB2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23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12c9cf5fbb04e19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A33FAC61-F8D7-4117-B3DF-D43A56630AF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914400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同一知识点，三档要求不只是数字变大。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2883091D-56CB-462F-BCF9-57BECAE6195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74ECDA35-88DF-4093-A862-8097B7BC0C1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3–4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63D6F260-5A30-4B48-8187-7B5F5EDE037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准确识别对象、条件和标准方法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A0D332F3-AEE8-4A51-AF8F-6AD18011257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6677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一笔赊购 HK$1,400 在采购日记账和供应商账户均完全遗漏。试算表会：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95B4D142-FEA9-4D30-8968-9835D446D92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276725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F47B55"/>
            </a:solidFill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E1ABE7DC-A3E4-4F21-A1FE-2EBC97851DD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LEVEL 5–5*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04A91149-1D79-4EF1-BF23-1CCF6EAAC14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完成多步推理并写出可复核依据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EB8FA315-BA00-4E5A-BC71-3B7F92A94B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4514850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96451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更新前现金簿银行余额为借方 HK$12,000。银行月结单新增显示：银行费用 HK$300、客户直接存款 HK$2,200、客户支票退票 HK$700，企业均未记录。更新后现金簿余额是：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C5CD3B27-4212-4F86-814C-C919BBC75D0E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7924800" y="1809750"/>
            <a:ext cx="3333750" cy="35242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23FD6394-203A-4A91-B5C5-D54D9FD84DF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095500"/>
            <a:ext cx="276225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1050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LEVEL 5**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86401A03-7DF2-4232-96CA-665EA7106C8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2571750"/>
            <a:ext cx="2762250" cy="666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处理陌生资料、综合迁移与反向核验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ECB92E34-8A01-4543-9EF9-A24B1C48B0A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162925" y="3524250"/>
            <a:ext cx="2762250" cy="11906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设备购入 HK$1,500 错误借记维修费，但贷记银行正确。此错误属于：</a:t>
            </a:r>
          </a:p>
        </p:txBody>
      </p:sp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B9FDFA9F-35B4-44C2-B403-EFCCF7B1EEB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57275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目标等级是训练档位，不等于公开考试等级预测；升级依据是证据链稳定性。</a:t>
            </a:r>
          </a:p>
        </p:txBody>
      </p:sp>
      <p:sp>
        <p:nvSpPr>
          <p:cNvPr id="18" name="">
            <a:extLst xmlns:a="http://schemas.openxmlformats.org/drawingml/2006/main">
              <a:ext uri="{FF2B5EF4-FFF2-40B4-BE49-F238E27FC236}">
                <a16:creationId xmlns:a16="http://schemas.microsoft.com/office/drawing/2014/main" id="{2B470806-D198-4492-B51F-9383CBCC6F2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9" name="">
            <a:extLst xmlns:a="http://schemas.openxmlformats.org/drawingml/2006/main">
              <a:ext uri="{FF2B5EF4-FFF2-40B4-BE49-F238E27FC236}">
                <a16:creationId xmlns:a16="http://schemas.microsoft.com/office/drawing/2014/main" id="{B8B3020D-0D4D-4399-BD58-459E7FCD7CA0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20" name="">
            <a:extLst xmlns:a="http://schemas.openxmlformats.org/drawingml/2006/main">
              <a:ext uri="{FF2B5EF4-FFF2-40B4-BE49-F238E27FC236}">
                <a16:creationId xmlns:a16="http://schemas.microsoft.com/office/drawing/2014/main" id="{1B1F4213-431D-45AC-BAC0-E4312673756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28 / 30</a:t>
            </a:r>
          </a:p>
        </p:txBody>
      </p:sp>
    </p:spTree>
    <p:extLst>
      <p:ext uri="{BB962C8B-B14F-4D97-AF65-F5344CB8AC3E}">
        <p14:creationId xmlns:p14="http://schemas.microsoft.com/office/powerpoint/2010/main" val="2077935250"/>
      </p:ext>
    </p:extLst>
  </p:cSld>
</p:sld>
</file>

<file path=ppt/slides/slide29.xml><?xml version="1.0" encoding="utf-8"?>
<p:sld xmlns:p="http://schemas.openxmlformats.org/presentationml/2006/main">
  <p:cSld>
    <p:bg>
      <p:bgPr>
        <a:solidFill xmlns:a="http://schemas.openxmlformats.org/drawingml/2006/main">
          <a:srgbClr val="FFFFFF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54EE7F10-5FFC-4514-8776-6DF1C4E9E6E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ERROR LAB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27148DC3-C00A-4275-96AA-A661D24392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8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e6d63f5c0863413c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04AF4D19-1065-4346-BD98-91FFFA7D90B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10001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高分来自定位第一失分点，而不是只抄正确答案。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70D5E223-F5E6-408A-A70B-CDEE3FD64284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809750"/>
            <a:ext cx="5143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FCE4DA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F94453BA-4DB0-4B75-84E1-06C10B10342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95500"/>
            <a:ext cx="2095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高频错误路径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AB6D5BD9-266D-4F19-97BB-8DA951C9407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628900"/>
            <a:ext cx="4191000" cy="1047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8000"/>
              </a:lnSpc>
              <a:buNone/>
              <a:def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95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试算表平衡便认定无错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5D1EB398-BC5F-4587-84A5-CCCA1973692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000500"/>
            <a:ext cx="4238625" cy="7239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75" b="1">
                <a:solidFill>
                  <a:srgbClr val="667085"/>
                </a:solidFill>
                <a:latin typeface="Microsoft YaHei"/>
                <a:ea typeface="Microsoft YaHei"/>
                <a:cs typeface="Microsoft YaHei"/>
              </a:rPr>
              <a:t>错误通常从：对象误认／条件漏读／表示错误／方法跳步／结论未核验 中的一处开始。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ABC56F56-1F72-493C-9499-6FEC19E01D8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038850" y="1809750"/>
            <a:ext cx="5524500" cy="3333750"/>
          </a:xfrm>
          <a:prstGeom xmlns:a="http://schemas.openxmlformats.org/drawingml/2006/main" prst="roundRect">
            <a:avLst>
              <a:gd name="adj" fmla="val 342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8ADE8B65-A4AE-4F8E-A04E-F30F18C9DDD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095500"/>
            <a:ext cx="285750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标准答案如何排除干扰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6297B688-89A6-4441-B2B4-6CB77C6D295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343650" y="2619375"/>
            <a:ext cx="4667250" cy="19050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正确结论：借方 HK$13,200</a:t>
            </a:r>
          </a:p>
          <a:p xmlns:a="http://schemas.openxmlformats.org/drawingml/2006/main">
            <a:r>
              <a:t/>
            </a:r>
          </a:p>
          <a:p xmlns:a="http://schemas.openxmlformats.org/drawingml/2006/main">
            <a:pPr algn="l">
              <a:lnSpc>
                <a:spcPct val="122000"/>
              </a:lnSpc>
              <a:buNone/>
              <a:def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350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解析链：从现金簿借方余额开始：费用减 HK$300，直接存款加 HK$2,200，退票减 HK$700，得借方 HK$13,200。可用三笔分录再次核对银行账户净变动为 +HK$1,200。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08B46174-57AF-4671-94E8-62CD8EEFEBC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562600"/>
            <a:ext cx="10668000" cy="361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复盘句式：我在＿＿步把＿＿误当成＿＿；下次看到＿＿就先检查＿＿。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9AEB05D2-C2B4-421E-999E-23C2E6FD5C6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85300B97-747E-4A52-817A-62010CD706A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56317439-1456-46FE-9F1B-CF131C1595B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29 / 30</a:t>
            </a:r>
          </a:p>
        </p:txBody>
      </p:sp>
    </p:spTree>
    <p:extLst>
      <p:ext uri="{BB962C8B-B14F-4D97-AF65-F5344CB8AC3E}">
        <p14:creationId xmlns:p14="http://schemas.microsoft.com/office/powerpoint/2010/main" val="2107986997"/>
      </p:ext>
    </p:extLst>
  </p:cSld>
</p:sld>
</file>

<file path=ppt/slides/slide30.xml><?xml version="1.0" encoding="utf-8"?>
<p:sld xmlns:p="http://schemas.openxmlformats.org/presentationml/2006/main">
  <p:cSld>
    <p:bg>
      <p:bgPr>
        <a:solidFill xmlns:a="http://schemas.openxmlformats.org/drawingml/2006/main">
          <a:srgbClr val="FAFAF6"/>
        </a:solidFill>
      </p:bgPr>
    </p:bg>
    <p:spTree>
      <p:nvGrpSpPr>
        <p:cNvPr id="1" name=""/>
        <p:cNvGrpSpPr/>
        <p:nvPr/>
      </p:nvGrpSpPr>
      <p:grpSpPr>
        <a:xfrm xmlns:a="http://schemas.openxmlformats.org/drawingml/2006/main"/>
      </p:grpSpPr>
      <p:sp>
        <p:nvSpPr>
          <p:cNvPr id="17" name="">
            <a:extLst xmlns:a="http://schemas.openxmlformats.org/drawingml/2006/main">
              <a:ext uri="{FF2B5EF4-FFF2-40B4-BE49-F238E27FC236}">
                <a16:creationId xmlns:a16="http://schemas.microsoft.com/office/drawing/2014/main" id="{9240C9E0-720D-4B9C-9BC4-AED7DA9480A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438150"/>
            <a:ext cx="7239000" cy="2095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825" b="1">
                <a:solidFill>
                  <a:srgbClr val="F47B55"/>
                </a:solidFill>
                <a:latin typeface="Arial"/>
                <a:ea typeface="Arial"/>
                <a:cs typeface="Arial"/>
              </a:defRPr>
            </a:pPr>
            <a:r>
              <a:rPr sz="825" b="1">
                <a:solidFill>
                  <a:srgbClr val="F47B55"/>
                </a:solidFill>
                <a:latin typeface="Arial"/>
                <a:ea typeface="Arial"/>
                <a:cs typeface="Arial"/>
              </a:rPr>
              <a:t>LESSON 03 · EXIT EVIDENCE</a:t>
            </a:r>
          </a:p>
        </p:txBody>
      </p:sp>
      <p:sp>
        <p:nvSpPr>
          <p:cNvPr id="2" name="">
            <a:extLst xmlns:a="http://schemas.openxmlformats.org/drawingml/2006/main">
              <a:ext uri="{FF2B5EF4-FFF2-40B4-BE49-F238E27FC236}">
                <a16:creationId xmlns:a16="http://schemas.microsoft.com/office/drawing/2014/main" id="{4E526995-4B87-4338-BF9B-BA878A49FF1C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667875" y="285750"/>
            <a:ext cx="1952625" cy="609600"/>
          </a:xfrm>
          <a:prstGeom xmlns:a="http://schemas.openxmlformats.org/drawingml/2006/main" prst="roundRect">
            <a:avLst>
              <a:gd name="adj" fmla="val 12500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0">
            <a:noFill/>
            <a:prstDash val="solid"/>
          </a:ln>
        </p:spPr>
        <p:style>
          <a:lnRef xmlns:a="http://schemas.openxmlformats.org/drawingml/2006/main" idx="0"/>
          <a:fillRef xmlns:a="http://schemas.openxmlformats.org/drawingml/2006/main" idx="0"/>
          <a:effectRef xmlns:a="http://schemas.openxmlformats.org/drawingml/2006/main" idx="4"/>
          <a:fontRef xmlns:a="http://schemas.openxmlformats.org/drawingml/2006/main" idx="major"/>
        </p:style>
      </p:sp>
      <p:pic>
        <p:nvPicPr>
          <p:cNvPr id="19" name=""/>
          <p:cNvPicPr>
            <a:picLocks xmlns:a="http://schemas.openxmlformats.org/drawingml/2006/main" noChangeAspect="1"/>
          </p:cNvPicPr>
          <p:nvPr/>
        </p:nvPicPr>
        <p:blipFill>
          <a:blip xmlns:r="http://schemas.openxmlformats.org/officeDocument/2006/relationships" xmlns:a="http://schemas.openxmlformats.org/drawingml/2006/main" r:embed="R5e6486dee4d44504"/>
          <a:stretch xmlns:a="http://schemas.openxmlformats.org/drawingml/2006/main"/>
        </p:blipFill>
        <p:spPr>
          <a:xfrm xmlns:a="http://schemas.openxmlformats.org/drawingml/2006/main">
            <a:off x="9996685" y="390525"/>
            <a:ext cx="1295005" cy="390525"/>
          </a:xfrm>
          <a:prstGeom xmlns:a="http://schemas.openxmlformats.org/drawingml/2006/main" prst="rect">
            <a:avLst/>
          </a:prstGeom>
        </p:spPr>
      </p:pic>
      <p:sp>
        <p:nvSpPr>
          <p:cNvPr id="4" name="">
            <a:extLst xmlns:a="http://schemas.openxmlformats.org/drawingml/2006/main">
              <a:ext uri="{FF2B5EF4-FFF2-40B4-BE49-F238E27FC236}">
                <a16:creationId xmlns:a16="http://schemas.microsoft.com/office/drawing/2014/main" id="{EDC5C8E9-FA81-431F-A75F-27AC48742732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876300"/>
            <a:ext cx="8858250" cy="5524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2700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最后 3 分钟：独立输出本节达标证据。</a:t>
            </a:r>
          </a:p>
        </p:txBody>
      </p:sp>
      <p:sp>
        <p:nvSpPr>
          <p:cNvPr id="5" name="">
            <a:extLst xmlns:a="http://schemas.openxmlformats.org/drawingml/2006/main">
              <a:ext uri="{FF2B5EF4-FFF2-40B4-BE49-F238E27FC236}">
                <a16:creationId xmlns:a16="http://schemas.microsoft.com/office/drawing/2014/main" id="{007BFA4B-81C5-467C-A745-57791EAADFCF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1762125"/>
            <a:ext cx="7143750" cy="3524250"/>
          </a:xfrm>
          <a:prstGeom xmlns:a="http://schemas.openxmlformats.org/drawingml/2006/main" prst="roundRect">
            <a:avLst>
              <a:gd name="adj" fmla="val 3243"/>
            </a:avLst>
          </a:prstGeom>
          <a:solidFill xmlns:a="http://schemas.openxmlformats.org/drawingml/2006/main">
            <a:srgbClr val="FFFFFF"/>
          </a:solidFill>
          <a:ln xmlns:a="http://schemas.openxmlformats.org/drawingml/2006/main" w="9525">
            <a:solidFill>
              <a:srgbClr val="D9DEE5"/>
            </a:solidFill>
            <a:prstDash val="solid"/>
          </a:ln>
        </p:spPr>
      </p:sp>
      <p:sp>
        <p:nvSpPr>
          <p:cNvPr id="6" name="">
            <a:extLst xmlns:a="http://schemas.openxmlformats.org/drawingml/2006/main">
              <a:ext uri="{FF2B5EF4-FFF2-40B4-BE49-F238E27FC236}">
                <a16:creationId xmlns:a16="http://schemas.microsoft.com/office/drawing/2014/main" id="{50BD5001-EE23-4E8C-ACB3-052E53F91C6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057400"/>
            <a:ext cx="5905500" cy="238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97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EXIT Q28 · DSE模考题</a:t>
            </a:r>
          </a:p>
        </p:txBody>
      </p:sp>
      <p:sp>
        <p:nvSpPr>
          <p:cNvPr id="7" name="">
            <a:extLst xmlns:a="http://schemas.openxmlformats.org/drawingml/2006/main">
              <a:ext uri="{FF2B5EF4-FFF2-40B4-BE49-F238E27FC236}">
                <a16:creationId xmlns:a16="http://schemas.microsoft.com/office/drawing/2014/main" id="{9AB2C15E-F899-431B-AC86-7224CE37F8A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2533650"/>
            <a:ext cx="6286500" cy="1809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3000"/>
              </a:lnSpc>
              <a:buNone/>
              <a:def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575" b="1">
                <a:solidFill>
                  <a:srgbClr val="14213D"/>
                </a:solidFill>
                <a:latin typeface="Microsoft YaHei"/>
                <a:ea typeface="Microsoft YaHei"/>
                <a:cs typeface="Microsoft YaHei"/>
              </a:rPr>
              <a:t>设备购入 HK$1,500 错误借记维修费，但贷记银行正确。此错误属于：</a:t>
            </a:r>
          </a:p>
        </p:txBody>
      </p:sp>
      <p:sp>
        <p:nvSpPr>
          <p:cNvPr id="8" name="">
            <a:extLst xmlns:a="http://schemas.openxmlformats.org/drawingml/2006/main">
              <a:ext uri="{FF2B5EF4-FFF2-40B4-BE49-F238E27FC236}">
                <a16:creationId xmlns:a16="http://schemas.microsoft.com/office/drawing/2014/main" id="{35D94F23-0454-44E4-BF10-C1F74F3A931D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914400" y="4724400"/>
            <a:ext cx="61912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003057"/>
                </a:solidFill>
                <a:latin typeface="Microsoft YaHei"/>
                <a:ea typeface="Microsoft YaHei"/>
                <a:cs typeface="Microsoft YaHei"/>
              </a:rPr>
              <a:t>提交：结论 + 关键依据／步骤 + 一项核验</a:t>
            </a:r>
          </a:p>
        </p:txBody>
      </p:sp>
      <p:sp>
        <p:nvSpPr>
          <p:cNvPr id="9" name="">
            <a:extLst xmlns:a="http://schemas.openxmlformats.org/drawingml/2006/main">
              <a:ext uri="{FF2B5EF4-FFF2-40B4-BE49-F238E27FC236}">
                <a16:creationId xmlns:a16="http://schemas.microsoft.com/office/drawing/2014/main" id="{0E5FC8D3-DB4D-4EC3-96DF-A0D3FDFD8709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077200" y="1762125"/>
            <a:ext cx="3486150" cy="3524250"/>
          </a:xfrm>
          <a:prstGeom xmlns:a="http://schemas.openxmlformats.org/drawingml/2006/main" prst="roundRect">
            <a:avLst>
              <a:gd name="adj" fmla="val 3279"/>
            </a:avLst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0" name="">
            <a:extLst xmlns:a="http://schemas.openxmlformats.org/drawingml/2006/main">
              <a:ext uri="{FF2B5EF4-FFF2-40B4-BE49-F238E27FC236}">
                <a16:creationId xmlns:a16="http://schemas.microsoft.com/office/drawing/2014/main" id="{65963C49-2854-4B2A-BD4F-2F15F2035855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076450"/>
            <a:ext cx="1809750" cy="2667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050" b="1">
                <a:solidFill>
                  <a:srgbClr val="BFE5D0"/>
                </a:solidFill>
                <a:latin typeface="Microsoft YaHei"/>
                <a:ea typeface="Microsoft YaHei"/>
                <a:cs typeface="Microsoft YaHei"/>
              </a:rPr>
              <a:t>达标证据</a:t>
            </a:r>
          </a:p>
        </p:txBody>
      </p:sp>
      <p:sp>
        <p:nvSpPr>
          <p:cNvPr id="11" name="">
            <a:extLst xmlns:a="http://schemas.openxmlformats.org/drawingml/2006/main">
              <a:ext uri="{FF2B5EF4-FFF2-40B4-BE49-F238E27FC236}">
                <a16:creationId xmlns:a16="http://schemas.microsoft.com/office/drawing/2014/main" id="{35E0E55E-1F8F-4D7D-8619-529AA0E4D641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2609850"/>
            <a:ext cx="2628900" cy="11239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20000"/>
              </a:lnSpc>
              <a:buNone/>
              <a:def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725" b="1">
                <a:solidFill>
                  <a:srgbClr val="FFFFFF"/>
                </a:solidFill>
                <a:latin typeface="Microsoft YaHei"/>
                <a:ea typeface="Microsoft YaHei"/>
                <a:cs typeface="Microsoft YaHei"/>
              </a:rPr>
              <a:t>DSE 资料题证据链 + 陌生情境迁移</a:t>
            </a:r>
          </a:p>
        </p:txBody>
      </p:sp>
      <p:sp>
        <p:nvSpPr>
          <p:cNvPr id="12" name="">
            <a:extLst xmlns:a="http://schemas.openxmlformats.org/drawingml/2006/main">
              <a:ext uri="{FF2B5EF4-FFF2-40B4-BE49-F238E27FC236}">
                <a16:creationId xmlns:a16="http://schemas.microsoft.com/office/drawing/2014/main" id="{FF407288-F54E-4C38-A247-7EDA0508EB97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8382000" y="4000500"/>
            <a:ext cx="2667000" cy="1000125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独立完成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依据可核验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术语与单位正确</a:t>
            </a:r>
          </a:p>
          <a:p xmlns:a="http://schemas.openxmlformats.org/drawingml/2006/main">
            <a:pPr algn="l">
              <a:lnSpc>
                <a:spcPct val="135000"/>
              </a:lnSpc>
              <a:buNone/>
              <a:def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200" b="0">
                <a:solidFill>
                  <a:srgbClr val="E2E4E8"/>
                </a:solidFill>
                <a:latin typeface="Microsoft YaHei"/>
                <a:ea typeface="Microsoft YaHei"/>
                <a:cs typeface="Microsoft YaHei"/>
              </a:rPr>
              <a:t>□ 能说明第一检查点</a:t>
            </a:r>
          </a:p>
        </p:txBody>
      </p:sp>
      <p:sp>
        <p:nvSpPr>
          <p:cNvPr id="13" name="">
            <a:extLst xmlns:a="http://schemas.openxmlformats.org/drawingml/2006/main">
              <a:ext uri="{FF2B5EF4-FFF2-40B4-BE49-F238E27FC236}">
                <a16:creationId xmlns:a16="http://schemas.microsoft.com/office/drawing/2014/main" id="{A1591655-5578-4101-AEC1-3835689CD8E3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628650" y="5676900"/>
            <a:ext cx="10668000" cy="28575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defRPr>
            </a:pPr>
            <a:r>
              <a:rPr sz="1125" b="1">
                <a:solidFill>
                  <a:srgbClr val="F47B55"/>
                </a:solidFill>
                <a:latin typeface="Microsoft YaHei"/>
                <a:ea typeface="Microsoft YaHei"/>
                <a:cs typeface="Microsoft YaHei"/>
              </a:rPr>
              <a:t>本节合计 30 分钟｜达到证据标准后再进入下一课，不以“看懂了”代替“做出来”。</a:t>
            </a:r>
          </a:p>
        </p:txBody>
      </p:sp>
      <p:sp>
        <p:nvSpPr>
          <p:cNvPr id="14" name="">
            <a:extLst xmlns:a="http://schemas.openxmlformats.org/drawingml/2006/main">
              <a:ext uri="{FF2B5EF4-FFF2-40B4-BE49-F238E27FC236}">
                <a16:creationId xmlns:a16="http://schemas.microsoft.com/office/drawing/2014/main" id="{63A925BE-FA9F-4CEC-A40B-8809EA1EA3B8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0" y="6648450"/>
            <a:ext cx="12192000" cy="209550"/>
          </a:xfrm>
          <a:prstGeom xmlns:a="http://schemas.openxmlformats.org/drawingml/2006/main" prst="rect">
            <a:avLst/>
          </a:prstGeom>
          <a:solidFill xmlns:a="http://schemas.openxmlformats.org/drawingml/2006/main">
            <a:srgbClr val="003057"/>
          </a:solidFill>
          <a:ln xmlns:a="http://schemas.openxmlformats.org/drawingml/2006/main" w="0">
            <a:noFill/>
            <a:prstDash val="solid"/>
          </a:ln>
        </p:spPr>
      </p:sp>
      <p:sp>
        <p:nvSpPr>
          <p:cNvPr id="15" name="">
            <a:extLst xmlns:a="http://schemas.openxmlformats.org/drawingml/2006/main">
              <a:ext uri="{FF2B5EF4-FFF2-40B4-BE49-F238E27FC236}">
                <a16:creationId xmlns:a16="http://schemas.microsoft.com/office/drawing/2014/main" id="{9EE26F94-0A05-4F58-AF15-1183385F5BDA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342900" y="6696075"/>
            <a:ext cx="647700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l">
              <a:lnSpc>
                <a:spcPct val="110000"/>
              </a:lnSpc>
              <a:buNone/>
              <a:defRPr sz="675" b="1">
                <a:solidFill>
                  <a:srgbClr val="FFFFFF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FFFFFF"/>
                </a:solidFill>
                <a:latin typeface="Arial"/>
                <a:ea typeface="Arial"/>
                <a:cs typeface="Arial"/>
              </a:rPr>
              <a:t>FIGS · BAFS-A · 银行调节、控制与错误更正</a:t>
            </a:r>
          </a:p>
        </p:txBody>
      </p:sp>
      <p:sp>
        <p:nvSpPr>
          <p:cNvPr id="16" name="">
            <a:extLst xmlns:a="http://schemas.openxmlformats.org/drawingml/2006/main">
              <a:ext uri="{FF2B5EF4-FFF2-40B4-BE49-F238E27FC236}">
                <a16:creationId xmlns:a16="http://schemas.microsoft.com/office/drawing/2014/main" id="{6EABF8BA-777C-41FE-BF1D-34EFDAC1FF9B}"/>
              </a:ext>
            </a:extLst>
          </p:cNvPr>
          <p:cNvSpPr>
            <a:spLocks xmlns:a="http://schemas.openxmlformats.org/drawingml/2006/main" noGrp="1"/>
          </p:cNvSpPr>
          <p:nvPr/>
        </p:nvSpPr>
        <p:spPr>
          <a:xfrm xmlns:a="http://schemas.openxmlformats.org/drawingml/2006/main">
            <a:off x="10715625" y="6696075"/>
            <a:ext cx="1047750" cy="114300"/>
          </a:xfrm>
          <a:prstGeom xmlns:a="http://schemas.openxmlformats.org/drawingml/2006/main" prst="rect">
            <a:avLst/>
          </a:prstGeom>
          <a:noFill xmlns:a="http://schemas.openxmlformats.org/drawingml/2006/main"/>
          <a:ln xmlns:a="http://schemas.openxmlformats.org/drawingml/2006/main" w="0">
            <a:noFill/>
            <a:prstDash val="solid"/>
          </a:ln>
        </p:spPr>
        <p:txBody>
          <a:bodyPr xmlns:a="http://schemas.openxmlformats.org/drawingml/2006/main" lIns="0" tIns="0" rIns="0" bIns="0" anchor="t">
            <a:normAutofit fontScale="100000"/>
          </a:bodyPr>
          <a:lstStyle xmlns:a="http://schemas.openxmlformats.org/drawingml/2006/main"/>
          <a:p xmlns:a="http://schemas.openxmlformats.org/drawingml/2006/main">
            <a:pPr algn="r">
              <a:lnSpc>
                <a:spcPct val="110000"/>
              </a:lnSpc>
              <a:buNone/>
              <a:defRPr sz="675" b="1">
                <a:solidFill>
                  <a:srgbClr val="BFE5D0"/>
                </a:solidFill>
                <a:latin typeface="Arial"/>
                <a:ea typeface="Arial"/>
                <a:cs typeface="Arial"/>
              </a:defRPr>
            </a:pPr>
            <a:r>
              <a:rPr sz="675" b="1">
                <a:solidFill>
                  <a:srgbClr val="BFE5D0"/>
                </a:solidFill>
                <a:latin typeface="Arial"/>
                <a:ea typeface="Arial"/>
                <a:cs typeface="Arial"/>
              </a:rPr>
              <a:t>30 / 30</a:t>
            </a:r>
          </a:p>
        </p:txBody>
      </p:sp>
    </p:spTree>
    <p:extLst>
      <p:ext uri="{BB962C8B-B14F-4D97-AF65-F5344CB8AC3E}">
        <p14:creationId xmlns:p14="http://schemas.microsoft.com/office/powerpoint/2010/main" val="1484069051"/>
      </p:ext>
    </p:extLst>
  </p:cSld>
</p:sld>
</file>

<file path=ppt/theme/theme1.xml><?xml version="1.0" encoding="utf-8"?>
<a:theme xmlns:a="http://schemas.openxmlformats.org/drawingml/2006/main" name="ChatGPT">
  <a:themeElements>
    <a:clrScheme name="ChatGPT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Calibri Light"/>
        <a:ea typeface="Calibri Light"/>
        <a:cs typeface="Calibri Light"/>
      </a:majorFont>
      <a:minorFont>
        <a:latin typeface="Calibri"/>
        <a:ea typeface="Calibri"/>
        <a:cs typeface="Calibri"/>
      </a:minorFont>
    </a:fontScheme>
    <a:fmtScheme name="ChatGPT">
      <a:fillStyleLst>
        <a:solidFill>
          <a:schemeClr val="phClr"/>
        </a:solidFill>
        <a:gradFill>
          <a:gsLst>
            <a:gs pos="0">
              <a:schemeClr val="phClr">
                <a:tint val="67000"/>
                <a:lumMod val="110000"/>
                <a:satMod val="105000"/>
              </a:schemeClr>
            </a:gs>
            <a:gs pos="50000">
              <a:schemeClr val="phClr">
                <a:tint val="73000"/>
                <a:lumMod val="105000"/>
                <a:satMod val="103000"/>
              </a:schemeClr>
            </a:gs>
            <a:gs pos="100000">
              <a:schemeClr val="phClr">
                <a:tint val="81000"/>
                <a:lumMod val="105000"/>
                <a:satMod val="109000"/>
              </a:schemeClr>
            </a:gs>
          </a:gsLst>
          <a:lin ang="5400000" scaled="0"/>
        </a:gradFill>
        <a:gradFill>
          <a:gsLst>
            <a:gs pos="0">
              <a:schemeClr val="phClr">
                <a:tint val="94000"/>
                <a:lumMod val="102000"/>
                <a:satMod val="103000"/>
              </a:schemeClr>
            </a:gs>
            <a:gs pos="50000">
              <a:schemeClr val="phClr">
                <a:shade val="100000"/>
                <a:lumMod val="100000"/>
                <a:satMod val="110000"/>
              </a:schemeClr>
            </a:gs>
            <a:gs pos="100000">
              <a:schemeClr val="phClr">
                <a:shade val="78000"/>
                <a:lumMod val="99000"/>
                <a:satMod val="120000"/>
              </a:schemeClr>
            </a:gs>
          </a:gsLst>
          <a:lin ang="5400000" scaled="0"/>
        </a:gradFill>
      </a:fillStyleLst>
      <a:lnStyleLst>
        <a:ln w="12700">
          <a:solidFill>
            <a:schemeClr val="phClr"/>
          </a:solidFill>
          <a:prstDash val="solid"/>
        </a:ln>
        <a:ln w="19050">
          <a:solidFill>
            <a:schemeClr val="phClr"/>
          </a:solidFill>
          <a:prstDash val="solid"/>
        </a:ln>
        <a:ln w="25400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19050" dist="9525" dir="5400000">
              <a:srgbClr val="000000">
                <a:alpha val="6000"/>
              </a:srgbClr>
            </a:outerShdw>
          </a:effectLst>
        </a:effectStyle>
        <a:effectStyle>
          <a:effectLst>
            <a:outerShdw blurRad="28575" dist="9525" dir="5400000">
              <a:srgbClr val="000000">
                <a:alpha val="8000"/>
              </a:srgbClr>
            </a:outerShdw>
          </a:effectLst>
        </a:effectStyle>
        <a:effectStyle>
          <a:effectLst>
            <a:outerShdw blurRad="57150" dist="19050" dir="5400000">
              <a:srgbClr val="000000">
                <a:alpha val="10000"/>
              </a:srgbClr>
            </a:outerShdw>
          </a:effectLst>
        </a:effectStyle>
        <a:effectStyle>
          <a:effectLst>
            <a:outerShdw blurRad="114300" dist="38100" dir="5400000">
              <a:srgbClr val="000000">
                <a:alpha val="12000"/>
              </a:srgbClr>
            </a:outerShdw>
          </a:effectLst>
        </a:effectStyle>
        <a:effectStyle>
          <a:effectLst>
            <a:outerShdw blurRad="171450" dist="57150" dir="5400000">
              <a:srgbClr val="000000">
                <a:alpha val="16000"/>
              </a:srgbClr>
            </a:outerShdw>
          </a:effectLst>
        </a:effectStyle>
        <a:effectStyle>
          <a:effectLst>
            <a:outerShdw blurRad="266700" dist="95250" dir="5400000">
              <a:srgbClr val="000000">
                <a:alpha val="24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hade val="98000"/>
                <a:lumMod val="102000"/>
                <a:satMod val="150000"/>
              </a:schemeClr>
            </a:gs>
            <a:gs pos="50000">
              <a:schemeClr val="phClr">
                <a:tint val="98000"/>
                <a:shade val="90000"/>
                <a:lumMod val="103000"/>
                <a:satMod val="130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</a:theme>
</file>

<file path=docProps/app.xml><?xml version="1.0" encoding="utf-8"?>
<ap:Properties xmlns:ap="http://schemas.openxmlformats.org/officeDocument/2006/extended-properties">
  <ap:Application>Walnut Exporter</ap:Application>
  <ap:PresentationFormat>Converted Presentation</ap:PresentationFormat>
  <ap:Slides>0</ap:Slides>
  <ap:Notes>0</ap:Notes>
  <ap:HiddenSlides>0</ap:HiddenSlides>
  <ap:SharedDoc>false</ap:SharedDoc>
  <ap:DocSecurity>0</ap:DocSecurity>
</ap:Properties>
</file>

<file path=docProps/core.xml><?xml version="1.0" encoding="utf-8"?>
<coreProperties xmlns:dc="http://purl.org/dc/elements/1.1/" xmlns:dcterms="http://purl.org/dc/terms/" xmlns:xsi="http://www.w3.org/2001/XMLSchema-instance" xmlns="http://schemas.openxmlformats.org/package/2006/metadata/core-properties">
  <dc:creator>Walnut Exporter</dc:creator>
  <lastModifiedBy>Walnut Exporter</lastModifiedBy>
  <dc:title>Presentation</dc:title>
  <dcterms:created xsi:type="dcterms:W3CDTF">2026-08-19T08:50:10.4540000Z</dcterms:created>
  <dcterms:modified xsi:type="dcterms:W3CDTF">2026-08-19T08:50:10.4540000Z</dcterms:modified>
</coreProperties>
</file>