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942749214e49ef" /><Relationship Type="http://schemas.openxmlformats.org/officeDocument/2006/relationships/extended-properties" Target="/docProps/app.xml" Id="Rbbf46271aa39488c" /><Relationship Type="http://schemas.openxmlformats.org/officeDocument/2006/relationships/officeDocument" Target="/ppt/presentation.xml" Id="R7dfc73f847b145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d377a567e144ce"/>
  </p:sldMasterIdLst>
  <p:notesMasterIdLst>
    <p:notesMasterId xmlns:r="http://schemas.openxmlformats.org/officeDocument/2006/relationships" r:id="Rb1007e64b97b45b2"/>
  </p:notesMasterIdLst>
  <p:sldIdLst>
    <p:sldId xmlns:r="http://schemas.openxmlformats.org/officeDocument/2006/relationships" id="256" r:id="R0e6a8d7870154a6b"/>
    <p:sldId xmlns:r="http://schemas.openxmlformats.org/officeDocument/2006/relationships" id="257" r:id="R5925d4914fc94fc1"/>
    <p:sldId xmlns:r="http://schemas.openxmlformats.org/officeDocument/2006/relationships" id="258" r:id="R1f2063b1025844b5"/>
    <p:sldId xmlns:r="http://schemas.openxmlformats.org/officeDocument/2006/relationships" id="259" r:id="Rb4095062215e48e4"/>
    <p:sldId xmlns:r="http://schemas.openxmlformats.org/officeDocument/2006/relationships" id="260" r:id="Rd13c5724e3284165"/>
    <p:sldId xmlns:r="http://schemas.openxmlformats.org/officeDocument/2006/relationships" id="261" r:id="R5cc5b405ddec4a2c"/>
    <p:sldId xmlns:r="http://schemas.openxmlformats.org/officeDocument/2006/relationships" id="262" r:id="Re4b511db70384572"/>
    <p:sldId xmlns:r="http://schemas.openxmlformats.org/officeDocument/2006/relationships" id="263" r:id="R61b702eec63e4bed"/>
    <p:sldId xmlns:r="http://schemas.openxmlformats.org/officeDocument/2006/relationships" id="264" r:id="Rdd328fb8dfe94adc"/>
    <p:sldId xmlns:r="http://schemas.openxmlformats.org/officeDocument/2006/relationships" id="265" r:id="R4a52ce60bfaf440a"/>
    <p:sldId xmlns:r="http://schemas.openxmlformats.org/officeDocument/2006/relationships" id="266" r:id="R74a4606d68d1407f"/>
    <p:sldId xmlns:r="http://schemas.openxmlformats.org/officeDocument/2006/relationships" id="267" r:id="R666dfd6b9da640de"/>
    <p:sldId xmlns:r="http://schemas.openxmlformats.org/officeDocument/2006/relationships" id="268" r:id="R1562d4acfdcf40b9"/>
    <p:sldId xmlns:r="http://schemas.openxmlformats.org/officeDocument/2006/relationships" id="269" r:id="R16fedb2f2bef4f86"/>
    <p:sldId xmlns:r="http://schemas.openxmlformats.org/officeDocument/2006/relationships" id="270" r:id="R78e168ab5b694e1a"/>
    <p:sldId xmlns:r="http://schemas.openxmlformats.org/officeDocument/2006/relationships" id="271" r:id="R8d50f8ee6a23471e"/>
    <p:sldId xmlns:r="http://schemas.openxmlformats.org/officeDocument/2006/relationships" id="272" r:id="Rbee321f196cd4f7f"/>
    <p:sldId xmlns:r="http://schemas.openxmlformats.org/officeDocument/2006/relationships" id="273" r:id="R6725d2149b04427e"/>
    <p:sldId xmlns:r="http://schemas.openxmlformats.org/officeDocument/2006/relationships" id="274" r:id="R207eba36f17d4a0d"/>
    <p:sldId xmlns:r="http://schemas.openxmlformats.org/officeDocument/2006/relationships" id="275" r:id="Rd83ab32fa883427d"/>
    <p:sldId xmlns:r="http://schemas.openxmlformats.org/officeDocument/2006/relationships" id="276" r:id="Rdcbd54cd7d0d45ef"/>
    <p:sldId xmlns:r="http://schemas.openxmlformats.org/officeDocument/2006/relationships" id="277" r:id="R9d8dde3d1d2a440f"/>
    <p:sldId xmlns:r="http://schemas.openxmlformats.org/officeDocument/2006/relationships" id="278" r:id="R16e2e5eaf96442d4"/>
    <p:sldId xmlns:r="http://schemas.openxmlformats.org/officeDocument/2006/relationships" id="279" r:id="R51cab270f5294868"/>
    <p:sldId xmlns:r="http://schemas.openxmlformats.org/officeDocument/2006/relationships" id="280" r:id="Rc3aaa17ea2b8419a"/>
    <p:sldId xmlns:r="http://schemas.openxmlformats.org/officeDocument/2006/relationships" id="281" r:id="R4313144d35bd4071"/>
    <p:sldId xmlns:r="http://schemas.openxmlformats.org/officeDocument/2006/relationships" id="282" r:id="R788c44f3585c4fd5"/>
    <p:sldId xmlns:r="http://schemas.openxmlformats.org/officeDocument/2006/relationships" id="283" r:id="R4fa6bd1bfad347b9"/>
    <p:sldId xmlns:r="http://schemas.openxmlformats.org/officeDocument/2006/relationships" id="284" r:id="Rf78b0c1c0cae4231"/>
    <p:sldId xmlns:r="http://schemas.openxmlformats.org/officeDocument/2006/relationships" id="285" r:id="R073b9b1363a247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02c9dcb089c4304" /><Relationship Type="http://schemas.openxmlformats.org/officeDocument/2006/relationships/slideMaster" Target="/ppt/slideMasters/slideMaster1.xml" Id="Rbcd377a567e144ce" /><Relationship Type="http://schemas.openxmlformats.org/officeDocument/2006/relationships/notesMaster" Target="/ppt/notesMasters/notesMaster1.xml" Id="Rb1007e64b97b45b2" /><Relationship Type="http://schemas.openxmlformats.org/officeDocument/2006/relationships/presProps" Target="/ppt/presProps.xml" Id="Readada307ef84559" /><Relationship Type="http://schemas.openxmlformats.org/officeDocument/2006/relationships/tableStyles" Target="/ppt/tableStyles.xml" Id="R9ad1ef9a05a34f2b" /><Relationship Type="http://schemas.openxmlformats.org/officeDocument/2006/relationships/slide" Target="/ppt/slides/slide1.xml" Id="R0e6a8d7870154a6b" /><Relationship Type="http://schemas.openxmlformats.org/officeDocument/2006/relationships/slide" Target="/ppt/slides/slide2.xml" Id="R5925d4914fc94fc1" /><Relationship Type="http://schemas.openxmlformats.org/officeDocument/2006/relationships/slide" Target="/ppt/slides/slide3.xml" Id="R1f2063b1025844b5" /><Relationship Type="http://schemas.openxmlformats.org/officeDocument/2006/relationships/slide" Target="/ppt/slides/slide4.xml" Id="Rb4095062215e48e4" /><Relationship Type="http://schemas.openxmlformats.org/officeDocument/2006/relationships/slide" Target="/ppt/slides/slide5.xml" Id="Rd13c5724e3284165" /><Relationship Type="http://schemas.openxmlformats.org/officeDocument/2006/relationships/slide" Target="/ppt/slides/slide6.xml" Id="R5cc5b405ddec4a2c" /><Relationship Type="http://schemas.openxmlformats.org/officeDocument/2006/relationships/slide" Target="/ppt/slides/slide7.xml" Id="Re4b511db70384572" /><Relationship Type="http://schemas.openxmlformats.org/officeDocument/2006/relationships/slide" Target="/ppt/slides/slide8.xml" Id="R61b702eec63e4bed" /><Relationship Type="http://schemas.openxmlformats.org/officeDocument/2006/relationships/slide" Target="/ppt/slides/slide9.xml" Id="Rdd328fb8dfe94adc" /><Relationship Type="http://schemas.openxmlformats.org/officeDocument/2006/relationships/slide" Target="/ppt/slides/slide10.xml" Id="R4a52ce60bfaf440a" /><Relationship Type="http://schemas.openxmlformats.org/officeDocument/2006/relationships/slide" Target="/ppt/slides/slide11.xml" Id="R74a4606d68d1407f" /><Relationship Type="http://schemas.openxmlformats.org/officeDocument/2006/relationships/slide" Target="/ppt/slides/slide12.xml" Id="R666dfd6b9da640de" /><Relationship Type="http://schemas.openxmlformats.org/officeDocument/2006/relationships/slide" Target="/ppt/slides/slide13.xml" Id="R1562d4acfdcf40b9" /><Relationship Type="http://schemas.openxmlformats.org/officeDocument/2006/relationships/slide" Target="/ppt/slides/slide14.xml" Id="R16fedb2f2bef4f86" /><Relationship Type="http://schemas.openxmlformats.org/officeDocument/2006/relationships/slide" Target="/ppt/slides/slide15.xml" Id="R78e168ab5b694e1a" /><Relationship Type="http://schemas.openxmlformats.org/officeDocument/2006/relationships/slide" Target="/ppt/slides/slide16.xml" Id="R8d50f8ee6a23471e" /><Relationship Type="http://schemas.openxmlformats.org/officeDocument/2006/relationships/slide" Target="/ppt/slides/slide17.xml" Id="Rbee321f196cd4f7f" /><Relationship Type="http://schemas.openxmlformats.org/officeDocument/2006/relationships/slide" Target="/ppt/slides/slide18.xml" Id="R6725d2149b04427e" /><Relationship Type="http://schemas.openxmlformats.org/officeDocument/2006/relationships/slide" Target="/ppt/slides/slide19.xml" Id="R207eba36f17d4a0d" /><Relationship Type="http://schemas.openxmlformats.org/officeDocument/2006/relationships/slide" Target="/ppt/slides/slide20.xml" Id="Rd83ab32fa883427d" /><Relationship Type="http://schemas.openxmlformats.org/officeDocument/2006/relationships/slide" Target="/ppt/slides/slide21.xml" Id="Rdcbd54cd7d0d45ef" /><Relationship Type="http://schemas.openxmlformats.org/officeDocument/2006/relationships/slide" Target="/ppt/slides/slide22.xml" Id="R9d8dde3d1d2a440f" /><Relationship Type="http://schemas.openxmlformats.org/officeDocument/2006/relationships/slide" Target="/ppt/slides/slide23.xml" Id="R16e2e5eaf96442d4" /><Relationship Type="http://schemas.openxmlformats.org/officeDocument/2006/relationships/slide" Target="/ppt/slides/slide24.xml" Id="R51cab270f5294868" /><Relationship Type="http://schemas.openxmlformats.org/officeDocument/2006/relationships/slide" Target="/ppt/slides/slide25.xml" Id="Rc3aaa17ea2b8419a" /><Relationship Type="http://schemas.openxmlformats.org/officeDocument/2006/relationships/slide" Target="/ppt/slides/slide26.xml" Id="R4313144d35bd4071" /><Relationship Type="http://schemas.openxmlformats.org/officeDocument/2006/relationships/slide" Target="/ppt/slides/slide27.xml" Id="R788c44f3585c4fd5" /><Relationship Type="http://schemas.openxmlformats.org/officeDocument/2006/relationships/slide" Target="/ppt/slides/slide28.xml" Id="R4fa6bd1bfad347b9" /><Relationship Type="http://schemas.openxmlformats.org/officeDocument/2006/relationships/slide" Target="/ppt/slides/slide29.xml" Id="Rf78b0c1c0cae4231" /><Relationship Type="http://schemas.openxmlformats.org/officeDocument/2006/relationships/slide" Target="/ppt/slides/slide30.xml" Id="R073b9b1363a247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20c1e9b91c46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8c337f317847db" /><Relationship Type="http://schemas.openxmlformats.org/officeDocument/2006/relationships/notesMaster" Target="/ppt/notesMasters/notesMaster1.xml" Id="R08565c1580d242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5b5caf790d4315" /><Relationship Type="http://schemas.openxmlformats.org/officeDocument/2006/relationships/notesMaster" Target="/ppt/notesMasters/notesMaster1.xml" Id="R9e673603da2c469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6ab91e826a4b4b" /><Relationship Type="http://schemas.openxmlformats.org/officeDocument/2006/relationships/notesMaster" Target="/ppt/notesMasters/notesMaster1.xml" Id="R546b8ae1875f48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1b5040343c4a8e" /><Relationship Type="http://schemas.openxmlformats.org/officeDocument/2006/relationships/notesMaster" Target="/ppt/notesMasters/notesMaster1.xml" Id="R446a3f30642547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67e8ea64b74747" /><Relationship Type="http://schemas.openxmlformats.org/officeDocument/2006/relationships/notesMaster" Target="/ppt/notesMasters/notesMaster1.xml" Id="R1557376ab0ee4e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e23b6f5bfe4da3" /><Relationship Type="http://schemas.openxmlformats.org/officeDocument/2006/relationships/notesMaster" Target="/ppt/notesMasters/notesMaster1.xml" Id="R5adff93af59d46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ca903d1fac48c1" /><Relationship Type="http://schemas.openxmlformats.org/officeDocument/2006/relationships/notesMaster" Target="/ppt/notesMasters/notesMaster1.xml" Id="R026dbe45e7b04d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9649586bd848e9" /><Relationship Type="http://schemas.openxmlformats.org/officeDocument/2006/relationships/notesMaster" Target="/ppt/notesMasters/notesMaster1.xml" Id="Rd02fbff876d34e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eba64027564781" /><Relationship Type="http://schemas.openxmlformats.org/officeDocument/2006/relationships/notesMaster" Target="/ppt/notesMasters/notesMaster1.xml" Id="R3bdf2da237114b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7dba78a9e14afe" /><Relationship Type="http://schemas.openxmlformats.org/officeDocument/2006/relationships/notesMaster" Target="/ppt/notesMasters/notesMaster1.xml" Id="R2b112c9b22524b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51ed185c3b45e3" /><Relationship Type="http://schemas.openxmlformats.org/officeDocument/2006/relationships/notesMaster" Target="/ppt/notesMasters/notesMaster1.xml" Id="R259afcada3d3479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0bb599aedc3405f" /><Relationship Type="http://schemas.openxmlformats.org/officeDocument/2006/relationships/notesMaster" Target="/ppt/notesMasters/notesMaster1.xml" Id="R3443cf2e5a0c4b1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dd378ad49ef464f" /><Relationship Type="http://schemas.openxmlformats.org/officeDocument/2006/relationships/notesMaster" Target="/ppt/notesMasters/notesMaster1.xml" Id="R069347a7d8504f4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dc32a1dcb324166" /><Relationship Type="http://schemas.openxmlformats.org/officeDocument/2006/relationships/notesMaster" Target="/ppt/notesMasters/notesMaster1.xml" Id="Rfd31db3bafc8461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1283737dbae4020" /><Relationship Type="http://schemas.openxmlformats.org/officeDocument/2006/relationships/notesMaster" Target="/ppt/notesMasters/notesMaster1.xml" Id="R56060bd06de54dc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01aca37ba04f79" /><Relationship Type="http://schemas.openxmlformats.org/officeDocument/2006/relationships/notesMaster" Target="/ppt/notesMasters/notesMaster1.xml" Id="Rd6dfb6ec2bf5420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e831f316cd84b8c" /><Relationship Type="http://schemas.openxmlformats.org/officeDocument/2006/relationships/notesMaster" Target="/ppt/notesMasters/notesMaster1.xml" Id="R42cdaf4ca54749e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18ef6d4660b48ad" /><Relationship Type="http://schemas.openxmlformats.org/officeDocument/2006/relationships/notesMaster" Target="/ppt/notesMasters/notesMaster1.xml" Id="Rd9fe64e892924c1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ae3cc18cc4243a6" /><Relationship Type="http://schemas.openxmlformats.org/officeDocument/2006/relationships/notesMaster" Target="/ppt/notesMasters/notesMaster1.xml" Id="R17f8430c2a7443f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d1a4be25d504175" /><Relationship Type="http://schemas.openxmlformats.org/officeDocument/2006/relationships/notesMaster" Target="/ppt/notesMasters/notesMaster1.xml" Id="Rb0f252006fd9457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e592a6181f34169" /><Relationship Type="http://schemas.openxmlformats.org/officeDocument/2006/relationships/notesMaster" Target="/ppt/notesMasters/notesMaster1.xml" Id="R537f9aca514e415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c6ad4e03eb54997" /><Relationship Type="http://schemas.openxmlformats.org/officeDocument/2006/relationships/notesMaster" Target="/ppt/notesMasters/notesMaster1.xml" Id="R6e65d36db25f4c9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dd370b69fa246c7" /><Relationship Type="http://schemas.openxmlformats.org/officeDocument/2006/relationships/notesMaster" Target="/ppt/notesMasters/notesMaster1.xml" Id="R06c67f7dd9b74a8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5a35043a1574ebe" /><Relationship Type="http://schemas.openxmlformats.org/officeDocument/2006/relationships/notesMaster" Target="/ppt/notesMasters/notesMaster1.xml" Id="Rc7d1e7f9bced48e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a7c67d2f25c40e5" /><Relationship Type="http://schemas.openxmlformats.org/officeDocument/2006/relationships/notesMaster" Target="/ppt/notesMasters/notesMaster1.xml" Id="R76d3f3f819a3488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0543da05b43486d" /><Relationship Type="http://schemas.openxmlformats.org/officeDocument/2006/relationships/notesMaster" Target="/ppt/notesMasters/notesMaster1.xml" Id="Ra3dec991832541c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9421728624a4e82" /><Relationship Type="http://schemas.openxmlformats.org/officeDocument/2006/relationships/notesMaster" Target="/ppt/notesMasters/notesMaster1.xml" Id="Rdb238e74731a429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fab0d65cd044d13" /><Relationship Type="http://schemas.openxmlformats.org/officeDocument/2006/relationships/notesMaster" Target="/ppt/notesMasters/notesMaster1.xml" Id="Rdd366ea2c0fc407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bec65a75a744846" /><Relationship Type="http://schemas.openxmlformats.org/officeDocument/2006/relationships/notesMaster" Target="/ppt/notesMasters/notesMaster1.xml" Id="Rb085a1ff39e64b3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7047ea8bb424e3a" /><Relationship Type="http://schemas.openxmlformats.org/officeDocument/2006/relationships/notesMaster" Target="/ppt/notesMasters/notesMaster1.xml" Id="R56a23a4a95b045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的“财务分析与比率”学习单元。本套课件共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讲稿】明确告诉学生：本单元只训练“财务分析与比率”。先解释知识范围，再用一句话建立核心判断，最后示范标准方法。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【互动提问】请用自己的话复述“比率是诊断信号，须配基准、驱动因素与质性资料”，并举一个会触发“算出比率便直接下因果结论”的错误例子。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Q1：流动资产 HK$130,000，流动负债 HK$60,000。流动比率是： 选项为 A.0.46:1；B.1.17:1；C.HK$70,000:1；D.2.17:1。讲解时强调：比率是诊断信号，须配基准、驱动因素与质性资料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【预期回答】学生能说出“确认公式—计算—比较—解释—限制—建议”中的起始动作，并避开“算出比率便直接下因果结论”。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分步讲评：先重述题目条件，再逐步示范“确认公式—计算—比较—解释—限制—建议”，最后给出正确结论“2.17:1”。完整解析：流动比率=流动资产/流动负债=130000/60000=2.17:1。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2A·流动比率。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【预期回答】学生能把失分归入“算出比率便直接下因果结论”或更精确的个人错因，并写出可执行检查动作。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讲稿】逐项解释“财务分析与比率”中的专有名词、符号、对象和单位。特别强调：算出比率便直接下因果结论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讲稿】用“条件—表示—方法—核验”重建本知识点。示范时逐步引用：确认公式—计算—比较—解释—限制—建议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讲稿】带学生逐句读取任务，不先求答案。要求指出材料中的有效条件，再按“确认公式—计算—比较—解释—限制—建议”作答。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讲稿】先展示错误路径，再用解析链复原第一失分点。禁止只说“粗心”；必须落到“算出比率便直接下因果结论”或更精确的动作。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Q11：比较两家公司第 2 年资产回报时，以下哪项限制最重要？ 选项为 A.比率有百分号所以一定可比；B.只要同年便不需看会计政策；C.比率能完全替代现金流和质性资料；D.会计政策、企业规模/业务组合、一次性项目和资产计价差异会降低可比性。讲解时强调：比率是诊断信号，须配基准、驱动因素与质性资料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【预期回答】学生能说出“确认公式—计算—比较—解释—限制—建议”中的起始动作，并避开“算出比率便直接下因果结论”。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公式—计算—比较—解释—限制—建议”，最后给出正确结论“会计政策、企业规模/业务组合、一次性项目和资产计价差异会降低可比性”。完整解析：比率须在一致口径和相关基准下解释；单一数字不能消除政策与业务差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2A·财务分析限制。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【预期回答】学生能把失分归入“算出比率便直接下因果结论”或更精确的个人错因，并写出可执行检查动作。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讲稿】逐项解释“财务分析与比率”中的专有名词、符号、对象和单位。特别强调：算出比率便直接下因果结论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讲稿】用“条件—表示—方法—核验”重建本知识点。示范时逐步引用：确认公式—计算—比较—解释—限制—建议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讲稿】带学生逐句读取任务，不先求答案。要求指出材料中的有效条件，再按“确认公式—计算—比较—解释—限制—建议”作答。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讲稿】先展示错误路径，再用解析链复原第一失分点。禁止只说“粗心”；必须落到“算出比率便直接下因果结论”或更精确的动作。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Q21：毛利 HK$58,000，销售净额 HK$200,000。毛利率是： 选项为 A.29%；B.344.83%；C.71%；D.40.85%。讲解时强调：比率是诊断信号，须配基准、驱动因素与质性资料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【预期回答】学生能说出“确认公式—计算—比较—解释—限制—建议”中的起始动作，并避开“算出比率便直接下因果结论”。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分步讲评：先重述题目条件，再逐步示范“确认公式—计算—比较—解释—限制—建议”，最后给出正确结论“29%”。完整解析：毛利率=毛利/销售净额×100%=58000/200000×100%=29%。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2A·盈利能力比率。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【预期回答】学生能把失分归入“算出比率便直接下因果结论”或更精确的个人错因，并写出可执行检查动作。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讲稿】逐项解释“财务分析与比率”中的专有名词、符号、对象和单位。特别强调：算出比率便直接下因果结论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讲稿】用“条件—表示—方法—核验”重建本知识点。示范时逐步引用：确认公式—计算—比较—解释—限制—建议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讲稿】带学生逐句读取任务，不先求答案。要求指出材料中的有效条件，再按“确认公式—计算—比较—解释—限制—建议”作答。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讲稿】先展示错误路径，再用解析链复原第一失分点。禁止只说“粗心”；必须落到“算出比率便直接下因果结论”或更精确的动作。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cffd5a3f7045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d8df2e785643de" /><Relationship Type="http://schemas.openxmlformats.org/officeDocument/2006/relationships/slideLayout" Target="/ppt/slideLayouts/slideLayout1.xml" Id="R280b341b64b74d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0b341b64b74d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a8439453043c0" /><Relationship Type="http://schemas.openxmlformats.org/officeDocument/2006/relationships/image" Target="/ppt/media/image.png" Id="Ra8b0cf8a441e45d2" /><Relationship Type="http://schemas.openxmlformats.org/officeDocument/2006/relationships/notesSlide" Target="/ppt/notesSlides/notesSlide1.xml" Id="Raf48cfb49fd54ba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5271f2f46c40a0" /><Relationship Type="http://schemas.openxmlformats.org/officeDocument/2006/relationships/image" Target="/ppt/media/image2.png" Id="R4f615e8ec244456c" /><Relationship Type="http://schemas.openxmlformats.org/officeDocument/2006/relationships/notesSlide" Target="/ppt/notesSlides/notesSlide2.xml" Id="Rb5edc071624a46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8c96b109749e9" /><Relationship Type="http://schemas.openxmlformats.org/officeDocument/2006/relationships/image" Target="/ppt/media/image3.png" Id="Ra7ccbb2b365e4739" /><Relationship Type="http://schemas.openxmlformats.org/officeDocument/2006/relationships/notesSlide" Target="/ppt/notesSlides/notesSlide3.xml" Id="R3cc283ad1b004a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f0b9444b2d4497" /><Relationship Type="http://schemas.openxmlformats.org/officeDocument/2006/relationships/image" Target="/ppt/media/image4.png" Id="Ra710e78159904fa0" /><Relationship Type="http://schemas.openxmlformats.org/officeDocument/2006/relationships/notesSlide" Target="/ppt/notesSlides/notesSlide4.xml" Id="R6a90e9dccfa74c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d8c690348b46f3" /><Relationship Type="http://schemas.openxmlformats.org/officeDocument/2006/relationships/image" Target="/ppt/media/image5.png" Id="Rfb9745c0e1ed4284" /><Relationship Type="http://schemas.openxmlformats.org/officeDocument/2006/relationships/notesSlide" Target="/ppt/notesSlides/notesSlide5.xml" Id="R933de4d5dc8a42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426d1b0ddf4ad5" /><Relationship Type="http://schemas.openxmlformats.org/officeDocument/2006/relationships/image" Target="/ppt/media/image6.png" Id="R2e55aef2030641b6" /><Relationship Type="http://schemas.openxmlformats.org/officeDocument/2006/relationships/notesSlide" Target="/ppt/notesSlides/notesSlide6.xml" Id="R06d432b36efc46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6e528c7334e15" /><Relationship Type="http://schemas.openxmlformats.org/officeDocument/2006/relationships/image" Target="/ppt/media/image7.png" Id="R20a8ccc840a04004" /><Relationship Type="http://schemas.openxmlformats.org/officeDocument/2006/relationships/notesSlide" Target="/ppt/notesSlides/notesSlide7.xml" Id="R0ecccec7e3a447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654b41ff54cc2" /><Relationship Type="http://schemas.openxmlformats.org/officeDocument/2006/relationships/image" Target="/ppt/media/image8.png" Id="R26d73258eddd44b5" /><Relationship Type="http://schemas.openxmlformats.org/officeDocument/2006/relationships/notesSlide" Target="/ppt/notesSlides/notesSlide8.xml" Id="R211205bca28946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67aaa9b3b4b26" /><Relationship Type="http://schemas.openxmlformats.org/officeDocument/2006/relationships/image" Target="/ppt/media/image9.png" Id="R37cf8a4aa29c4fc3" /><Relationship Type="http://schemas.openxmlformats.org/officeDocument/2006/relationships/notesSlide" Target="/ppt/notesSlides/notesSlide9.xml" Id="R2fdcd1dce29b45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7e9e33394c49fa" /><Relationship Type="http://schemas.openxmlformats.org/officeDocument/2006/relationships/image" Target="/ppt/media/image10.png" Id="R7ce57baaa197432a" /><Relationship Type="http://schemas.openxmlformats.org/officeDocument/2006/relationships/notesSlide" Target="/ppt/notesSlides/notesSlide10.xml" Id="Ra7e9891b683d48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db4f728ac44d5" /><Relationship Type="http://schemas.openxmlformats.org/officeDocument/2006/relationships/image" Target="/ppt/media/image11.png" Id="R771241e88a4c4eb0" /><Relationship Type="http://schemas.openxmlformats.org/officeDocument/2006/relationships/notesSlide" Target="/ppt/notesSlides/notesSlide11.xml" Id="Rbae1921a7acd493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713bb7e1e4419" /><Relationship Type="http://schemas.openxmlformats.org/officeDocument/2006/relationships/image" Target="/ppt/media/image12.png" Id="R43e9e0b5e5e9496f" /><Relationship Type="http://schemas.openxmlformats.org/officeDocument/2006/relationships/notesSlide" Target="/ppt/notesSlides/notesSlide12.xml" Id="R5d1c9c10e0cd4c1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6794c9797473a" /><Relationship Type="http://schemas.openxmlformats.org/officeDocument/2006/relationships/image" Target="/ppt/media/image13.png" Id="Rbd3b7bc5c3bf4c37" /><Relationship Type="http://schemas.openxmlformats.org/officeDocument/2006/relationships/notesSlide" Target="/ppt/notesSlides/notesSlide13.xml" Id="Rdc84e64e37794a6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219a2b09cc4e5e" /><Relationship Type="http://schemas.openxmlformats.org/officeDocument/2006/relationships/image" Target="/ppt/media/image14.png" Id="R93d92303f24c4869" /><Relationship Type="http://schemas.openxmlformats.org/officeDocument/2006/relationships/notesSlide" Target="/ppt/notesSlides/notesSlide14.xml" Id="R6f9f9afa20404da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74cb4f60f429b" /><Relationship Type="http://schemas.openxmlformats.org/officeDocument/2006/relationships/image" Target="/ppt/media/image15.png" Id="R29840e31cd5c4b83" /><Relationship Type="http://schemas.openxmlformats.org/officeDocument/2006/relationships/notesSlide" Target="/ppt/notesSlides/notesSlide15.xml" Id="Ra2a6230b2f68476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a6291d97614d6a" /><Relationship Type="http://schemas.openxmlformats.org/officeDocument/2006/relationships/image" Target="/ppt/media/image16.png" Id="R7e10301866e34d30" /><Relationship Type="http://schemas.openxmlformats.org/officeDocument/2006/relationships/notesSlide" Target="/ppt/notesSlides/notesSlide16.xml" Id="R018f27924ea54d2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3fabbe5f24d36" /><Relationship Type="http://schemas.openxmlformats.org/officeDocument/2006/relationships/image" Target="/ppt/media/image17.png" Id="R2bb91d3d90e14c2d" /><Relationship Type="http://schemas.openxmlformats.org/officeDocument/2006/relationships/notesSlide" Target="/ppt/notesSlides/notesSlide17.xml" Id="Rae2a761e47fb4da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a9707409f045fe" /><Relationship Type="http://schemas.openxmlformats.org/officeDocument/2006/relationships/image" Target="/ppt/media/image18.png" Id="Ra77b945738cc41a4" /><Relationship Type="http://schemas.openxmlformats.org/officeDocument/2006/relationships/notesSlide" Target="/ppt/notesSlides/notesSlide18.xml" Id="Ra2bac976c8bc44f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b135f61e2047e7" /><Relationship Type="http://schemas.openxmlformats.org/officeDocument/2006/relationships/image" Target="/ppt/media/image19.png" Id="Rb0bd90094cda4570" /><Relationship Type="http://schemas.openxmlformats.org/officeDocument/2006/relationships/notesSlide" Target="/ppt/notesSlides/notesSlide19.xml" Id="R4b713ab134714b7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5fe2fab574d90" /><Relationship Type="http://schemas.openxmlformats.org/officeDocument/2006/relationships/image" Target="/ppt/media/image20.png" Id="Raeee87907d534526" /><Relationship Type="http://schemas.openxmlformats.org/officeDocument/2006/relationships/notesSlide" Target="/ppt/notesSlides/notesSlide20.xml" Id="R68dba3b8534c40a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4395e830d4855" /><Relationship Type="http://schemas.openxmlformats.org/officeDocument/2006/relationships/image" Target="/ppt/media/image21.png" Id="R4e118a6d5e724de2" /><Relationship Type="http://schemas.openxmlformats.org/officeDocument/2006/relationships/notesSlide" Target="/ppt/notesSlides/notesSlide21.xml" Id="R9472d3b4786a492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de9cb8008498a" /><Relationship Type="http://schemas.openxmlformats.org/officeDocument/2006/relationships/image" Target="/ppt/media/image22.png" Id="Ree3c2e0eaae3447c" /><Relationship Type="http://schemas.openxmlformats.org/officeDocument/2006/relationships/notesSlide" Target="/ppt/notesSlides/notesSlide22.xml" Id="R45f81a8499a24fe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1af1af7f846f3" /><Relationship Type="http://schemas.openxmlformats.org/officeDocument/2006/relationships/image" Target="/ppt/media/image23.png" Id="Ra67fb30189304106" /><Relationship Type="http://schemas.openxmlformats.org/officeDocument/2006/relationships/notesSlide" Target="/ppt/notesSlides/notesSlide23.xml" Id="R8101bae9f7c54fb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89d9581094a03" /><Relationship Type="http://schemas.openxmlformats.org/officeDocument/2006/relationships/image" Target="/ppt/media/image24.png" Id="R9f5722f36ee742ba" /><Relationship Type="http://schemas.openxmlformats.org/officeDocument/2006/relationships/notesSlide" Target="/ppt/notesSlides/notesSlide24.xml" Id="R0ffad81d30b8415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481afee6c4013" /><Relationship Type="http://schemas.openxmlformats.org/officeDocument/2006/relationships/image" Target="/ppt/media/image25.png" Id="R410b937bf00c4956" /><Relationship Type="http://schemas.openxmlformats.org/officeDocument/2006/relationships/notesSlide" Target="/ppt/notesSlides/notesSlide25.xml" Id="R3e46a7699feb43b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ceb6e1a0e4160" /><Relationship Type="http://schemas.openxmlformats.org/officeDocument/2006/relationships/image" Target="/ppt/media/image26.png" Id="R9bc50242592a43a6" /><Relationship Type="http://schemas.openxmlformats.org/officeDocument/2006/relationships/notesSlide" Target="/ppt/notesSlides/notesSlide26.xml" Id="R2a7e61f569064cb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bc73a9f114153" /><Relationship Type="http://schemas.openxmlformats.org/officeDocument/2006/relationships/image" Target="/ppt/media/image27.png" Id="R3ef9826745954b11" /><Relationship Type="http://schemas.openxmlformats.org/officeDocument/2006/relationships/notesSlide" Target="/ppt/notesSlides/notesSlide27.xml" Id="R7aa4e6006bb34ea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55cc56abb3416f" /><Relationship Type="http://schemas.openxmlformats.org/officeDocument/2006/relationships/image" Target="/ppt/media/image28.png" Id="R867f2031bc864c5a" /><Relationship Type="http://schemas.openxmlformats.org/officeDocument/2006/relationships/notesSlide" Target="/ppt/notesSlides/notesSlide28.xml" Id="R3dd24024c7f54ee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5831a79a954e0d" /><Relationship Type="http://schemas.openxmlformats.org/officeDocument/2006/relationships/image" Target="/ppt/media/image29.png" Id="Rcdbf19f66ef34d86" /><Relationship Type="http://schemas.openxmlformats.org/officeDocument/2006/relationships/notesSlide" Target="/ppt/notesSlides/notesSlide29.xml" Id="R20d5ac6c1b28478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94c47942514a61" /><Relationship Type="http://schemas.openxmlformats.org/officeDocument/2006/relationships/image" Target="/ppt/media/image30.png" Id="Rbf1498c63bd24ba0" /><Relationship Type="http://schemas.openxmlformats.org/officeDocument/2006/relationships/notesSlide" Target="/ppt/notesSlides/notesSlide30.xml" Id="Rb9b1de5e012348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A676E7-F143-4CE5-9034-86AE49C4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27756E-427C-4083-8B3E-FCF7BA2F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13052-3BF8-47FE-9A9B-210F1F8F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41405-CC8B-41D2-9FC4-CB288208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FBB5A-3625-47BC-B3C1-C258FD74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流动性、盈利能力、效率、资本结构、解释与限制。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E0C949-B71A-4103-AA90-D2A58881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903EFB-7FB0-49E3-809E-C05E35C2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A1FD9-6630-4252-BB73-C91449F0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0FEFBE-01BF-4B94-BDBD-C231CA41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0cf8a441e45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748661-7CFA-4048-BFEB-BEADDEE4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DE3135-98FD-4F91-96BB-4104ABE3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35C900-460D-4DF2-9A2A-4BFEEB70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555CB-601F-4AA9-AB30-625198B3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97008E-2894-4D5C-AB0A-26884E2E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5D81E-5053-4FAD-8714-58799F8A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A0AA60-097A-41BC-B720-70951BE0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EEC14-BFA5-4A28-A74A-16052EF5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71EB39-A286-4D36-974F-CF11ADB6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958767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9ABF5B-A4C2-4C1F-ACD3-C28842AA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B86129-13C0-4CEB-AD56-47293BDF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15e8ec24445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061EC-DA48-4FA7-A6CD-BC2A692F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3A7987-4A24-4038-B606-F4870D1C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4649F8-A77C-437C-A700-BE2F64F5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316A5-D189-42DB-9B93-7831BA1B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D1053C-D930-4E8A-8088-248C6FAC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388C6A-6FAE-49F0-ADEC-43F19FA7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A2F17C-C206-4A19-A7FD-07480529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D9B283-3B4E-4A87-996E-09EC1326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15F45-C530-4D0C-894C-318D0187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E7C3F5-1F3D-46FD-9937-492C7F471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6DBD72-6CD7-4983-8EBA-351E57E6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57043-CBAF-4794-A149-A57A28B9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48C4B8-91D9-48D6-BABF-E873526A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08128E-1CF0-4F19-BF85-297C4858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19A7D7-92C8-4D40-9CC1-9DB25EC46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A47191-0A77-40F8-BDD3-07E0960A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0E2BF4-C24B-4827-A023-C0E7AE4D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成功标准｜比率是诊断信号，须配基准、驱动因素与质性资料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CE93A2-9875-4406-A634-ADB4B58F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C91B81-8DBD-4B3D-B792-4597DEAA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384F6E-D1F5-4DDB-B448-5761A32E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085874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07540C-C5F5-46EA-A737-17EFA855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A8DDB2-B93E-4764-A202-140F2F44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cbb2b365e47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E2E958-83F5-4074-926B-7ABCFDE5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06C52F-D522-4356-ABDD-1421E257F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9857EE-491B-4A67-A867-8E478E38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7150B-3704-4DF8-893B-0D95DAF1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5C435-4F46-4747-B2ED-F1F5B4A8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2532FD-2D34-4E82-A2D8-ECF660A3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边界提醒｜算出比率便直接下因果结论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467440-3024-454C-8581-F336F438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98917C-6C62-4E87-957C-9AA0B09ED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B5AE5-E0FD-4961-907B-A5CF8215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流动性、盈利能力、效率、资本结构、解释与限制。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C7DB9B-C3AF-4374-9CAC-7BDF56B2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99E055-FC56-44E9-9167-562187C4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253B82-8D22-48AE-8B19-7FC28C09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10641A-C885-45C9-8894-6C3E8BE7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2A·流动比率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7ABBB1-B7BD-47A5-9BB7-6E2ECC3E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7EB800-1FDB-48F8-9BF2-B2D8B8D5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3A2F8-4CBE-4452-8316-6B3D24AF3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F29F5-712C-42AA-ABA2-A112F670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938632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8FEE0B-3E63-457D-9447-91C23A9B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40D53-55B0-4808-AA4F-85032AEE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10e78159904f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885644-EB75-49EB-BC0F-06C9F77F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07392-C4C1-4DD8-9A4C-9436C20E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4E46D5-A291-40CC-B995-3FA0D901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能解释“比率是诊断信号，须配基准、驱动因素与质性资料”，并识别一个反例或边界。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34510-8579-4EB4-AF92-DE7CB108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D7D6C-F6EE-40E2-921A-F88AEB92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CDE5A-C60B-42E8-8F25-2B0E014A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BABC75-55CA-452F-B687-93E07D4E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高频错因：算出比率便直接下因果结论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D9EFB-0DDF-42D7-AD4C-C7914B88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F17333-1CD3-435E-B09B-E5F79FCA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BBF462-262F-4E5A-BCC3-D5D95D83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35B90-B928-4B29-8323-0D08DF5BC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C5D37B-12CD-4246-BF3C-82799455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05A84-7319-40D6-B827-B09401C2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5EE977-CB64-4A2C-89BC-6B7B291D1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02399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8E48C7-2764-4BA9-8576-0B90A29D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48503-74EA-4F57-8E39-83756D62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745c0e1ed42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538482-6185-46A3-B46B-39421F3E3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7F034-BF37-4240-9C10-02399804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47286-97DA-4597-8D70-6E5E0D10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D18C6-9381-4FB9-9454-8C09C85B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4C0866-96EB-4D16-B4A8-9A7E85B5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56BD44-5715-4BEB-B270-9C269F377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5346E-DC48-4E3F-A485-A4D3F343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767873-D3D4-4709-B931-AE87FF30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5FE01B-E98D-497E-831D-DBF4B61F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F6C3FF-43C9-42EA-A4D7-54006BE3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F3741-8E77-4DBA-9F7F-7C96D497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EC6BC2-75BA-4EA4-8F77-A0E31658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D304A5-F94E-4373-B2B0-88B5DBF5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9BA81B-BE8E-4062-99A5-2042B80C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ED8E3F-5097-457B-8CD2-BF345466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13A60A-24BB-448C-9915-A12CEFB1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F0CF1B-C010-4FF5-B2F9-57F5A31D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正确结论：2.17:1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解析：流动比率=流动资产/流动负债=130000/60000=2.17:1。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592821-096D-4D1E-81D3-FAA441CE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526EA9-0C68-40E2-AFFE-E1467080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5DEA0-12FB-42D4-8806-484975F3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57350D-579B-4C47-B176-D9280F50C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190105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E0BB25-95BC-4B34-8E63-E5D0F3E5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7DE5B-FDD0-4ADB-9A74-E21C6EB6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55aef2030641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E7A8D5-B745-4032-8350-0422A2D2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81C819-03ED-4798-B502-60254C42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280D4C-A7AD-49D5-81C5-C7C267B3B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2F16BE-2680-4BAE-92BF-F553AA82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56641-ECC1-4549-96CB-AEE83010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851DB-C60B-4A84-95EE-2D055F4C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45131A-D6AD-4431-A1FF-4F58F579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3EF150-713C-45D5-98A0-20982879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710701-51BA-4CE0-B7EE-C881CA6E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C5EB2C-BF26-4ACD-B952-C6AECEDBC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29651C-FF14-449E-95B9-43D4CB88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154CAB-D72F-41BF-B29F-D4DB422C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421BE2-FA37-4844-822E-BE1D009A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A1B72F-3BB6-4738-BF45-856D6699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B53D6-C1D1-493D-840E-2A6F87A0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44B436-819E-4AB0-98C7-96D046C7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0CC614-0A4A-44CF-9345-3F25AE5D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9CA13D-B73D-4E3E-8DF5-C765C08E6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B5F96E-2304-4A48-8572-7A7220B1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396501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EE20B3-DA77-44D0-B875-0EBBA672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20DD5-31AC-4E01-B4C4-E0CD4D2B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a8ccc840a040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D2C83-FF19-4546-8F32-F4B96C1B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63E76D-58B4-4DBE-9542-F7ED27F3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E57B18-F2C6-4E19-8691-C67B3C0D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0D5ACA-BAB0-4EC4-B139-CFB55D91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B17A59-F38A-4910-B380-CA156868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31DA03-88ED-4BDD-A204-1A069845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47994F-313E-4B72-839D-60457C452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B98801-FB4C-493E-B379-13EA9FB69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962462-572B-4654-80B0-7A07A8F4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AC6010-1A32-47B9-B7F2-58B46EF9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8DBE27-A5AF-4D19-A4B4-2D7C54ED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B54A29-CCE1-47FB-BF12-8CBC4ECA7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8FB4D9-0B5D-4A4C-95D3-093C4CE2F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B5BE57-B3E4-4554-B656-4C961B0AA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7456B2-843A-41F1-94B6-ECD68DB4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45B9B-A39D-47DF-914B-BC8F17FF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CD7CEE-4625-42A1-9F64-F4C911C1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735880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5563EE-DED8-45A8-BCE0-2E235830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A3DB2B-3124-4CB1-9097-1A9931EE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d73258eddd44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397CDC-8B92-43B6-983B-9E405BC3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D6EAA-1802-4DA5-B0E6-7558F450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ED548-8143-471B-A50F-BC819C2B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D08FFB-B861-497F-B820-E266B1AB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C30260-AFCC-4FDC-A7E3-2F4CFE30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95ADBC-635C-4289-A1B4-2E6F172D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2E046D-3EC3-444C-A54E-D6F05523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79A748-88BE-4AAF-841E-4206BBF7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702576-9CF0-4786-8E34-90FBE867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3BB4A7-0A12-4324-A363-73FF593A6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8D261F-A89D-4408-B709-5E23F91A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605230-A9D9-4EFC-8EEF-F18900E6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6BCFA6-4BE4-44F7-8BE2-882476AC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AF7B5F-77E7-4931-9814-EDE834379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A5E870-4C7B-4D5B-A4B3-9CB3CE48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C55002-8449-462F-9E51-44477267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899497-5D0D-48B8-A6E4-FDDA3FF15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031237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A253B8-4E67-4F5C-80C4-E0FE772F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BA336-167A-4260-846E-91F2305D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cf8a4aa29c4f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6BEA0-FB11-4158-8578-C33316E0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08A121-639F-45B4-A3ED-F82452B2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60406-9CE5-406C-AE9A-109BA442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8E3410-AAD1-4B0A-87F0-6344B307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年应收账款收款期由40日增至70日。单凭此变化，较谨慎的解释是：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FECC52-059C-4822-BD7B-0A6B1E38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43FDAB-3494-4A5B-9C2E-716C1CDD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C50910-13AD-4705-84D8-C1F6A98D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ECB96-DF93-4ABF-8E2D-7D65565A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B05635-4DE0-49CF-9AF8-1A8B8D9B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826BB-EB51-4B93-BE66-7BA4C5D8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9C94F9-B0C8-4707-A752-A81BE929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89E77-2B53-49D6-8E86-69CE40D7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6213A-07B8-4DB0-A27C-3682BA77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7DD848-51FE-4583-B20F-C7C0BE7AB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D95F75-8120-43A2-9681-81E4EB22C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42472A-B621-42A8-940A-E5BB4DFF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4ABE62-3AEB-421E-A4AB-B0C9AB48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9C53E2-88CB-43CF-BA07-7400407E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E6C5AE-DC4E-4526-B6C5-923D43F3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37857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C2BA27-878C-4172-AB88-65F79573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CF8D65-1F44-4C5E-A66F-9675AD2D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e57baaa19743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96080-A71B-4CE3-AE28-EA0285A48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6484B4-9CA6-4E42-8F16-AF8F3F5A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E2200-7C51-47A7-9A1D-6B6CE3A43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07F5E8-EB7F-46CC-B3E6-BBD46A05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E9C43C-BE32-49DE-A165-AB24A87A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297F3F-F877-4BBD-8BFA-025075AF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200440-24F1-4B15-906D-BB5ACC33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F94A9E-1CB2-4591-80BA-CA00539C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2263DC-E939-4195-8BDC-FA9BC306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1 年应收账款收款期由40日增至70日。单凭此变化，较谨慎的解释是：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17458-5E10-493F-844C-88139AE7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232EC-6D56-4E3F-BE5C-7BBC9CA7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931012-A10B-4917-A338-521F8F35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ACB0F-6CFA-4374-A4CD-6D057078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流动资产 HK$120,000，其中存货 HK$30,000；流动负债 HK$50,000。速动比率是：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D9BBAC-2EA5-4B91-ACEF-7FC3A71B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6FD92B-6FB0-439E-9A1E-9E98A963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34B674-797F-4535-9BDA-0E2A20D9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D3D8A4-DC4A-4E6C-B109-85C98295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94786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DD7691-7F51-4837-96CA-15A5C3D7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B38050-23EE-4F38-84C2-CE7CF1DD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1241e88a4c4e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381B2-0CEC-4D97-BE79-1613CB97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F74106-53C3-4A39-A6AC-73FF56CC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98F318-CC9B-40E1-8FED-6DFDFF04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8C1AE-6383-45DA-8488-20155EFA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74F59-BA81-41C2-BA69-13EFCD4E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1E5741-A8F9-4E9C-96F6-81584A85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53A0DF-BFD7-4ECA-B5F0-0C2FE517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89017F-8175-4E81-B8C1-5B8759D9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正确结论：收款速度可能变慢并增加信用风险，但还应比较信贷政策、销售结构和行业基准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解析链：比率变化是诊断信号，不自动证明原因；应结合政策、构成、趋势和基准。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762800-77A8-409A-AA28-FF5F6DBE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85CD2C-1DE7-42C2-BFAC-C95BCF55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E6E972-2D45-45E0-9494-03441AAB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609FFD-253B-44D9-8EE7-52FB4724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720591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441BD2-7410-41DC-BCA8-1DBB6885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76459-BE10-4F08-97EF-A42D294F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e9e0b5e5e949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6AEDB-E49A-496C-A849-8CC739B5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D8E91-768B-44E8-91C4-5C2CAF349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84004E-AF1F-48EE-A30B-DCDF0282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D46299-6C56-49C1-84CC-FBC68B6D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流动资产 HK$120,000，其中存货 HK$30,000；流动负债 HK$50,000。速动比率是：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E78F52-0F5A-4164-93AF-9A588608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90BDFC-52E8-4485-B686-69F940FFA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5ACC67-3170-4751-95B3-5AD4DF91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5FAE08-3E14-4F4E-A382-AD002E36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EBBBD4-90D8-4A50-BC49-46194B44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13BB4-56E9-4086-91A6-90638AB6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714F5D-BDC7-484A-A252-824C91B2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A69173-4ABE-4601-A01E-B6F3DA93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33E1D3-E4D0-44A9-BA81-704852CF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71563630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DD24AD-ABDB-469E-8497-63976098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7BB1A-9689-4A67-91D1-57CD4B73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b7bc5c3bf4c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D489B-EF98-4AFD-A72C-895C03D2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61338-1B2C-456F-B508-C07EEADE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743F1-2725-48A6-849C-F80FC9A3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能独立执行“确认公式—计算—比较—解释—限制—建议”，并说明每一步理由。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59D3B3-EAF3-403D-A225-CCA7495D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92FD9C-D79D-4D58-B5DB-BD5E7ABE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B71C11-F0E0-46EF-88F7-9CEE84F7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F800D-BADF-495F-ADE6-C7A65629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高频错因：算出比率便直接下因果结论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57368B-04A4-4882-BFBB-0AAA79E7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FB77C-DEF2-4B1C-97BC-E15B4405E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5D399B-0B5A-445D-BC60-31AFA13B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F2E2BA-E4EE-4E4B-A604-F3AC64F4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E68003-3512-4CF6-BAB6-9E7347D7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41A5F5-7E5E-4A16-BF22-8EB8083C4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218BF-6E5C-4613-854F-6E5FFA16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7312990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5A64CE-DF27-461E-A35A-D49598E8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D392B9-C4DB-4766-8C95-24E71CBA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d92303f24c48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12650D-2B7E-47EE-BA35-D4F03270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241029-4DB6-4B81-B38D-425977A3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A04A11-1C9F-4D1D-931E-F20A9415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DE637F-2FA6-4386-8C9C-41FC12B3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DEC7C0-7FB9-4F0E-BB32-7772A1A8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7A164-43D8-49EB-91ED-E77D7D25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AD43B-E648-4636-AFBA-950BE4625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9871B4-85E1-46FB-B08B-BAE64740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55604-AB81-4795-9D65-CA3CDFE3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7D8E64-083A-4DFD-A04D-8F176906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0F9093-A248-4DF5-9425-C7B5D37F5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A4B7B5-CD37-4FB1-833E-4CBEAC70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98319-212C-4235-B894-47E2FC49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860D68-D2EE-4E01-9476-87774597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F86BC9-3157-407A-A8DE-EBD7B68B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AF8409-0E02-465F-A678-52D08A52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5D6073-E8F6-428B-A4D3-7DD612154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正确结论：会计政策、企业规模/业务组合、一次性项目和资产计价差异会降低可比性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解析：比率须在一致口径和相关基准下解释；单一数字不能消除政策与业务差异。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2D727A-B9BE-4B84-8EA2-B389CB0A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D17964-CC61-4FFC-9A4E-B909B8AE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EB680D-7DB6-40BB-97AC-E9FA3F3B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9067F1-AE2E-4FF1-B620-03FDFCE3F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8353499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86EA33-E56D-4E6C-B73F-31839CC9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0F018D-C536-448F-9927-FBBD32D1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840e31cd5c4b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EFC39-AAAE-4905-A3B4-6FDA4A9C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62371-2726-44F5-B89D-EA1E610A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CCDD0-F9B6-487C-80B9-4DA74B39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4155E3-7EA9-419E-A77D-84D77184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F4B89B-683B-4EEC-B8A1-AAEAD152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CA3A49-203D-4101-9388-0113E59D8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90B807-FC6C-4A21-A44F-499CA966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60068D-1A46-4925-A428-300FC9E5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0B0A1A-02C0-4A2D-BF80-9C675425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63039-05AC-484D-82CF-6A57E054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3B271B-F8FE-431A-B336-3C46B34AE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2D63B-3EEF-47BA-AE33-C1C1F3FD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C8A2C-CC9C-46AE-85B3-D9757BE3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A9AE16-7223-4C3A-AAF5-8B6642DD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6D5588-717E-4B07-8F04-E3791FE00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EAC154-54BA-4619-BA7B-440DEC27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9F4924-1700-4EAC-9A2A-C361A9A5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049D54-0954-4A0F-B0FC-C999E080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7E4A7A-30D7-4C7C-AE82-D6043907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6881011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69735-5D61-48E6-A95D-997F7BE4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D2343-69A1-4891-B731-787EFD25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0301866e34d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B08B5-B450-4D24-B7F5-177B3D0E9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92C52-50D6-4ED3-9C3B-B75AF26E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7B8CC9-129F-4C6A-AF1F-7BBA5390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195CC2-A52A-4AF6-B03F-FF9CAA30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4391D1-8AED-46A0-881D-24D6D5BFE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2C604-1D6B-4616-AC26-6E1E50FE2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F366E2-8684-46DF-BC92-0BF8D426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65BEFD-E2A5-460D-9575-4C53BA959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A6C97D-BFC5-4547-91B9-D7C40B7E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4FE571-DEC2-48DC-A312-04382AA8C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B4DE5E-CEE0-4CE0-8005-7B86C5855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E3B47D-9355-4262-8394-334DAB43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797295-01C8-4F13-8B30-1A01EDF9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F21960-4168-4A0C-A821-C9052877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61743E-7972-453E-BB6E-80BFC3AB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C5EAED-DEA7-430A-9C30-B3DC5B7A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5A0A1D-E69F-4837-A85F-95CF1682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553921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109BDF-A0A1-400B-BC93-651A5D9A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9E528-930A-4CDE-BE9C-813F3E93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b91d3d90e14c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BE735-EBC8-4B8D-A0A7-A05A4A2FF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FF10E-EE2E-4CCE-B970-768B1874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F316C-D08E-497F-8909-9FF5FE39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308868-0ABE-445D-A48F-C18686BC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748A8-8ADF-4182-A1A5-7A915744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E1A8AE-051B-477D-8A02-AAFB51C8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FCC096-4173-4FAF-B769-7E6D0E14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EA0CA7-1E51-4C5E-8B58-1B8F6131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F0440-19F3-4F91-AE48-A05155C3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7AA0A-7470-4BEB-9CF6-0E6C2146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4275C-7056-46D7-93E6-8325301F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75E738-B5B0-416D-8AA2-6EAD2C28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BE1A95-FE9E-4709-A9A4-66B3AEE7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D1E10D-2F96-4EE7-AFB0-346B0D6B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98AC3C-5A96-4672-8226-926C8907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2E2C4A-855C-46B8-B2F3-F766F677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EEA13D-4205-4EA0-8C6E-79094DBD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2972764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21863E-CAF9-41CA-8652-FFA9B103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FB228-E4A8-4492-B398-770A9838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b945738cc41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A4144C-FDA3-4BA1-BD1B-A3541144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B6E5F3-509D-4DB0-97E5-D6C9CAAE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416045-ECD2-40BE-9AE3-76A5847E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B7692-9412-4FA1-83CD-4DEB6153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流动资产 HK$130,000，其中存货 HK$30,000；流动负债 HK$50,000。速动比率是：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0D483-0B10-43B4-A0CC-28811B4C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003262-0BF6-4B8C-B913-0522EC6F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754418-2478-424C-8C5A-ADC7F1A1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1F09F8-97DC-49FE-8F89-665422BB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C4A70-08C3-4EF7-873B-5813582B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9C785F-874F-44EB-9937-081863B8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4FAEA-AD58-4E40-A1D0-A255F60D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C19699-BA8C-419F-84B4-313194CB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BA08C8-AD29-4ACC-AE57-0B7671F2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698029-912A-4475-ACAF-11939E89D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964859-0CB1-4D23-8FAD-04EDFCC91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AC34E1-8678-476E-9267-287CB41E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6D8F81-AF0D-4366-AB29-AF3E248CB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19CCEE-9F0D-4D4A-910A-2159FAC1A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493176-990D-4F64-A881-155890A1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0528521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31A2F8-76F0-491F-8ECA-653F74B8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3C821-B58A-4034-B46F-6BA620ED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d90094cda45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D9F39-C3FE-4B46-B65E-716482DAB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721BC9-DFB9-43C1-B399-2F90B40C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A95B5-43BC-4DD8-81C0-05C66066C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911AE-159C-4CD0-842C-A859A365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1E265-3F58-480E-B582-DF13A05E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C1EAF3-FAC8-4605-8DC9-1ED0E26F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AB10F4-7139-41EA-9EAD-3EFCB7E3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577EA7-6809-421A-BD18-FD1D414F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87583-1A47-48D2-9F58-5A9D5F67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流动资产 HK$130,000，其中存货 HK$30,000；流动负债 HK$50,000。速动比率是：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1D0FD-4488-4CEF-B9F6-1628DB22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3F71B9-D3AC-460A-8AB3-6F5C221FF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564A1-B99D-4359-A55A-E25C39A0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83E9A-2A4C-4D4D-AB37-303169BB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企业销售成本 HK$276,000，期初及期末存货分别为 HK$41,000 和 HK$45,000。按平均存货计算，存货周转率是：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11111-1328-46F0-9427-11D16421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A87493-0E2D-4AD8-8521-1D8A3F0F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5C5AEE-9864-462E-AB09-53A6D0F3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55FA80-D057-489B-897D-394D40B65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0374577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A9A61B-52F6-497B-BA22-1E57E93F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0BB35-9E1B-41E3-A21F-6BBB5310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ee87907d5345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9DE6DD-EC62-446B-A099-C1AB79D2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5F29CF-A713-4F36-AC80-86A156BA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C221C3-E743-4671-B75B-B5C22CC9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C00E0F-2B1C-47AA-909F-C9008FA8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0079C0-8FF7-4330-977E-94755FA9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C5CDA-DA8E-4739-902B-9A81175C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071D2D-022B-4053-96C1-65A93FF59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B89FC8-745B-4C99-9EB8-4A9FA6AE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正确结论：2:1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解析链：速动比率=(流动资产−存货)/流动负债=(130000−30000)/50000=2:1。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211C7D-FB53-4E5C-852E-E820075E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E0B3C7-293F-419F-B2FF-6393E1FD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A3877F-4956-4176-B3D2-8F9A3032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C73B85-3B1A-40CC-B35E-05447D02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233829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11B3DF-7BC3-4052-A139-44EC7915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EDCC6-E46B-49A7-9EFD-86ECC7AB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118a6d5e724d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40830B-50EF-407B-BEA6-3BFB8C672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5B2606-0A2E-4012-A705-4A37A92F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458CD6-4547-4E00-A04B-F1EDAF9C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CE84E5-98A4-4B2F-9E47-60EDB1A4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企业销售成本 HK$276,000，期初及期末存货分别为 HK$41,000 和 HK$45,000。按平均存货计算，存货周转率是：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2CEAFE-4C69-43B3-AF91-DA70B7A5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C9B667-2B4C-4E13-A3AC-0B7718A4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76920-A919-4458-9121-04B98210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1D8B39-8A1E-4CC3-BDE9-E5F76C10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C96B4C-5C52-44C9-B3E7-D31E56C1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E1B9D0-D8B7-49C0-A388-67B23AD2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70D7F6-3265-4123-898D-D870F1C4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D650F1-2A58-43F7-8D20-630F8829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35235F-9587-4879-A99C-030720A9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8463580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D97D2E-BC57-4FA7-9736-FAF8B4F3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B4374-00AF-431B-96F2-E69FB5C6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c2e0eaae344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5859C6-94E1-4F0F-A255-97948226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6F58A5-D9A2-41DA-9AEC-F43D7AA6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5378B-397F-47ED-A617-41F64A1E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92B04F-6D55-4947-BAA2-2CED79E4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47F162-13AD-48EB-91D3-8BB0DA54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1BC2DD-38C8-4A6A-A133-F9BE7ED9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05A083-43A8-466F-8812-D4EE4455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高频错因：算出比率便直接下因果结论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3125F4-F8A3-4126-ADCB-FAECBD4C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64760E-816D-4F85-AC7F-98C21887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95FED2-255B-47FA-98A4-34F4E398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1E0EE-612F-456D-A390-49337308E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EC001-5247-4E66-B445-093395BC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F7A9A2-616D-477F-8D6C-47DC7D8E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0C1B1A-B83C-47A8-9DA2-A6CA1804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7853138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70AA02-03A0-4FD5-BDA6-9AD1FAEE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3157A-864C-440A-B397-316CB441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fb301893041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0C45E4-C1B8-48B1-9514-C40A1538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36031A-2519-4A66-B836-3152BF1AC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FEEBDF-203F-4E39-B9FF-D226BCC1E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DD9AB-E004-4BB8-87AE-5C9B967B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3335D1-F42F-4BEA-A1A5-06568DC01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2E774-ED43-4EFB-818A-21A8CC30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2E4207-50DC-4AAB-B167-E4B40D8D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B27310-300C-433A-BBD4-C72D4D6D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2ADB9B-1D53-4C5B-89B3-DC9B2777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FAAF64-C29D-4BB4-93F2-46C6C5DB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854116-0087-4F6B-98F3-6DD6B4FD9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D2E31A-EDDD-4274-91F0-6FDEB41B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5430D9-6487-4D02-81DC-6633C493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D51C4B-0B50-4330-B6F0-5A39563D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B03E3B-A099-4DE2-B30B-40FA6A91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41B69F-CE08-4D02-BDFA-A1879284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5B6CF9-EB74-44E0-B3C6-F11A785DE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正确结论：29%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解析：毛利率=毛利/销售净额×100%=58000/200000×100%=29%。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7B824B-A901-47BA-9E7E-E91DEF26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F6634A-709D-4100-A768-3D0841B7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F24E0B-68D2-441E-B3BA-1DF88082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F3990F-D598-4E06-BA75-C7E85E3B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2401330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F183E6-94DE-433C-9E64-9E09A1CE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96EF04-74D5-4814-A130-A6F1CECA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5722f36ee742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FB06F-1F4A-4E31-AADE-4A1CE320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A0ABCE-0D6A-45A7-A04B-05E0B957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29B926-02D6-4C72-BC87-311FE5B6A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BAACC4-6A34-48B6-AA49-EE1EC44B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3C1A0-E807-4FB2-B7E0-6A4E1CD5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71DCE7-093B-454B-999F-DAF08129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890F84-1C85-4752-93D6-B520B85E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1496D9-DA76-4256-B9B2-B7530DCD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A344DC-1066-4B8C-9B6E-C55BFF13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BBBEA-A5FD-415D-863B-F7C4DCC11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941969-D84E-44C9-892F-17AA0E38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D4251C-C665-4BE7-87E1-AED2AAE66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4637B2-9F8C-444B-9494-303A4D0D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8DCE6B-304F-4167-931C-8F768636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75AAB6-3E7E-41F7-8D1F-A3488AEA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82677-32E0-40F5-A9BE-2715FE06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BF8E9B-A665-44B8-8BC5-671265A3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4B5C56-6852-4894-9441-62BC55AC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774E98-FC24-4D0D-9E85-A373DC0A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4987065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930ADC-0F16-4573-B62F-3C6D7A27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5E6B6D-C783-4C9F-B772-598ABD74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0b937bf00c49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6C8356-5C69-45DD-B0AB-4D782933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97AFA-0A1E-44B3-AFB3-BD9865FC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4FA39-1562-4F92-91EC-D6194B24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AA73BB-A050-4587-A628-CC7E64CB6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2143FC-7A08-4512-8215-1E28C60C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F44C27-5711-4430-B82F-D48A35C9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2CC37-FBA8-497A-BD81-97E6B730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38A97D-B62E-482E-BB67-199FE6A8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15233-A06A-4071-A739-497B39A29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3B8C54-943C-4E15-98FE-538EDC20F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B54AB-8A3A-4F68-9B8E-83F3A7F6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96FE46-9C06-4BF2-B99D-C7357348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4383BF-8694-4806-B619-BEE5BA79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8CB87F-0585-4CEC-821C-061D9A36C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0E1DB2-C369-4334-A536-CB888516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1A7142-A603-4F13-A773-49EDB587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2FE2DA-2AB5-48AF-AB87-CDF65374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7336340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C73D85-8E0B-4E86-91FC-4E0C9486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29CDB-B563-47A0-A59A-6F045557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c50242592a43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E0D547-86F2-45CC-8378-82AEC8EE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79111A-D563-4E4B-BC1D-66FD6C3B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990A5B-6E09-4C5E-8C0A-505F56A2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09B2E1-102C-4FB8-A66F-E0C8D226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90C22-633F-424F-8E8A-EBE9A097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A601EE-8C06-48F8-BAB2-ECA001D5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C1EAB8-E6E1-4CB5-AC0C-CB36DAC3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537163-0FB7-4937-853B-9446C3C37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A09B36-2CF5-4099-85EA-B705312D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4EC73-0723-4040-BC7A-F78739304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3E5E79-2A2B-4A8C-840F-B65C9D21D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A91ED6-563A-404C-87D0-EB7AF6F2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86DDAF-F421-4DB8-8562-E7ED5023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88F337-D7E5-4637-90AD-78B99B2F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368573-29C6-4FA6-8F11-4931BEBA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0BA2FC-E95A-48FD-BCF1-99C2FF0E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B48F20-B152-40DB-8BEC-31C7B8A7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8764230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121F8C-FCEC-4C6D-9E32-086ED10A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5EEE8-4407-449B-9B3B-C290B3EC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f9826745954b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D9BC5-DB8D-4160-9BFE-8C53A347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D6340C-9783-4CC5-9DED-DA58EE43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14A6A-435F-4E6A-8D8C-ED3487EA5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15553-7FC1-4709-8AAB-1588DF86A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企业销售成本 HK$288,000，期初及期末存货分别为 HK$42,000 和 HK$46,000。按平均存货计算，存货周转率是：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1B166-E4D7-4E89-BB63-53C7FEB4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7281D-99FF-45F1-AE0B-9FDC1AB7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B39467-6B4F-4DFF-B486-2579A9B3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FBF317-0600-4CB4-B4DD-A72AF9C9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D4D7CE-26F7-4B5A-A691-AA60B31B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A3A2E7-5179-480A-81D6-02AFB1FF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97BE11-6CCA-4523-A5FF-02F5CB8C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8D7838-8988-4D23-90F9-1197BE61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EC9ABA-8E52-43C8-B5A2-325948A7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C30AF5-9573-48FB-B223-7CD77E007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82A2FE-E44A-457A-8548-7E90628A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0DD755-6D02-4F94-8FF7-2B10E4C5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8E6E47-3712-430F-83E2-B66D42DD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A787A0-51ED-49AF-8A81-59B826617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B758FC-5973-4C53-83FD-3D997EE5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3973882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394915-0C25-4FED-821B-0A37F201C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AB71B-CB65-45AF-B54D-C2C3C042E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f2031bc864c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65FB0-E7CE-4561-8D33-E7B53BA55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293053-55C6-440A-B1BE-EB1778F2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89A83-3B95-4E1E-ABA2-1CE705AA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32609C-499C-4ED4-ADDC-F4549D374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1585E-9D93-437F-B538-ED8C6EB18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6A73D5-7765-4982-A634-D32B5FD3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DAA63B-3ED8-4258-8E5A-3D5A41F8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BA7160-87B7-456A-934D-50A06B89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22EA0D-253F-429A-8BC0-6D5D73DC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企业销售成本 HK$288,000，期初及期末存货分别为 HK$42,000 和 HK$46,000。按平均存货计算，存货周转率是：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DBB65-EF67-40A2-9B2D-01E0948C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6A304-2D52-47F9-8E6D-9A46FC8E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CDE9A3-1313-467B-93C6-BC57EFD9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1EDD9F-18CE-428D-B7F2-126263F4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第 5 年应收账款收款期由40日增至70日。单凭此变化，较谨慎的解释是：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3093D5-6723-41B0-8F12-73543F90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02DE67-ECB0-43B9-8FFF-BD9D6784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AD8DFE-EF19-47E7-8E20-26AEAF34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47B024-D42D-4D10-B5DB-2962EBF4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362445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A7D6E-A7C3-4919-B588-87E028F2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22A0D-8281-4AE8-9618-90BC5DB3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bf19f66ef34d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19A371-BF1D-4E5C-A607-9EFEA9E2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1E7995-4AFF-4B02-88CB-DCEFF09F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47572-9AA9-4914-963E-625F647F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68BC98-8524-4537-A175-B544EFC2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5AB82-46EF-4888-8F5A-3BE16213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2C1C53-AE79-475C-8990-EA3192C44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732FFC-AA35-4EA3-9AC3-D5DC26D9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F622F0-9DBE-447C-A3AB-164E5100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正确结论：6.55 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解析链：平均存货=(HK$42,000+HK$46,000)/2=HK$44,000；周转率=销售成本/平均存货=HK$288,000/HK$44,000=6.55 次。以期末存货代替平均数或漏除2均会失真。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7542FF-2F3D-488C-86FA-FB4B0D57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C5AA1D-DFC4-42B8-8288-A61D8AD7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F4FDEE-1675-4829-B018-954ABF81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F6EA1-BEEC-4E2A-87C6-B82C37B1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5668571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189DDE-1CE7-4009-B087-97608970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370B73-7BE4-4673-9133-3758DF78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1498c63bd24b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CD37B-6CA7-4136-9C1C-BBE5B086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58154E-918F-4819-B42B-D5F66AB7B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43A5C-F407-49C8-A95F-F3799CB9E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DE4635-E1E5-4C61-98FA-3C651E8C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5 年应收账款收款期由40日增至70日。单凭此变化，较谨慎的解释是：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EAAF7-5284-4AEA-A000-8058DB54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D25BE5-44CF-4BB9-8A8E-352706DC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1A29D-1902-467B-98D9-CC2F58DCC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12CFEC-2A60-4693-8A70-120545E7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E7B29-9527-4687-AEC6-4639C9A6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5612F-7205-4AEA-9D82-A4548BD2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AD97C4-2F7D-4EEB-BD45-F6A17D1C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D32D8E-42A4-40CB-B009-5DD2B5B5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财务分析与比率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5B0C0B-D224-4F65-94E6-3568812B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1366747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2026-08-19T08:50:06.5970000Z</dcterms:created>
  <dcterms:modified xsi:type="dcterms:W3CDTF">2026-08-19T08:50:06.5970000Z</dcterms:modified>
</coreProperties>
</file>