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94fd9e46b34ad6" /><Relationship Type="http://schemas.openxmlformats.org/officeDocument/2006/relationships/extended-properties" Target="/docProps/app.xml" Id="R94e6fc348db4490d" /><Relationship Type="http://schemas.openxmlformats.org/officeDocument/2006/relationships/officeDocument" Target="/ppt/presentation.xml" Id="R7530350a14ea4b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da0b00530444a9"/>
  </p:sldMasterIdLst>
  <p:notesMasterIdLst>
    <p:notesMasterId xmlns:r="http://schemas.openxmlformats.org/officeDocument/2006/relationships" r:id="R103f9e1f923340fc"/>
  </p:notesMasterIdLst>
  <p:sldIdLst>
    <p:sldId xmlns:r="http://schemas.openxmlformats.org/officeDocument/2006/relationships" id="256" r:id="Rd9acf30f8e0643ab"/>
    <p:sldId xmlns:r="http://schemas.openxmlformats.org/officeDocument/2006/relationships" id="257" r:id="R51c786ada0e541da"/>
    <p:sldId xmlns:r="http://schemas.openxmlformats.org/officeDocument/2006/relationships" id="258" r:id="Rb3fc4bc57bd54a01"/>
    <p:sldId xmlns:r="http://schemas.openxmlformats.org/officeDocument/2006/relationships" id="259" r:id="Rdc89b4ceb7af431f"/>
    <p:sldId xmlns:r="http://schemas.openxmlformats.org/officeDocument/2006/relationships" id="260" r:id="Rf80894ae32f64ec7"/>
    <p:sldId xmlns:r="http://schemas.openxmlformats.org/officeDocument/2006/relationships" id="261" r:id="R000a7e160e864cb9"/>
    <p:sldId xmlns:r="http://schemas.openxmlformats.org/officeDocument/2006/relationships" id="262" r:id="R02c603d336714976"/>
    <p:sldId xmlns:r="http://schemas.openxmlformats.org/officeDocument/2006/relationships" id="263" r:id="R9861d04a71474347"/>
    <p:sldId xmlns:r="http://schemas.openxmlformats.org/officeDocument/2006/relationships" id="264" r:id="R74451f05caf2419d"/>
    <p:sldId xmlns:r="http://schemas.openxmlformats.org/officeDocument/2006/relationships" id="265" r:id="Ra21d02c22a8544a8"/>
    <p:sldId xmlns:r="http://schemas.openxmlformats.org/officeDocument/2006/relationships" id="266" r:id="Rf7c23e9fa33f47e1"/>
    <p:sldId xmlns:r="http://schemas.openxmlformats.org/officeDocument/2006/relationships" id="267" r:id="R774f21f622874263"/>
    <p:sldId xmlns:r="http://schemas.openxmlformats.org/officeDocument/2006/relationships" id="268" r:id="Rea85521037e74dd1"/>
    <p:sldId xmlns:r="http://schemas.openxmlformats.org/officeDocument/2006/relationships" id="269" r:id="R5a663f95739d4c22"/>
    <p:sldId xmlns:r="http://schemas.openxmlformats.org/officeDocument/2006/relationships" id="270" r:id="R744918990031416c"/>
    <p:sldId xmlns:r="http://schemas.openxmlformats.org/officeDocument/2006/relationships" id="271" r:id="Ra3029fa7a3ff4650"/>
    <p:sldId xmlns:r="http://schemas.openxmlformats.org/officeDocument/2006/relationships" id="272" r:id="R62cb2e2199ca4cb2"/>
    <p:sldId xmlns:r="http://schemas.openxmlformats.org/officeDocument/2006/relationships" id="273" r:id="R984e31896853482f"/>
    <p:sldId xmlns:r="http://schemas.openxmlformats.org/officeDocument/2006/relationships" id="274" r:id="R19969ea3fc6342dd"/>
    <p:sldId xmlns:r="http://schemas.openxmlformats.org/officeDocument/2006/relationships" id="275" r:id="R96721001acf04f02"/>
    <p:sldId xmlns:r="http://schemas.openxmlformats.org/officeDocument/2006/relationships" id="276" r:id="R9c01a9a9573342ae"/>
    <p:sldId xmlns:r="http://schemas.openxmlformats.org/officeDocument/2006/relationships" id="277" r:id="Rfae32a3f790d4617"/>
    <p:sldId xmlns:r="http://schemas.openxmlformats.org/officeDocument/2006/relationships" id="278" r:id="Re58b1f98468e4872"/>
    <p:sldId xmlns:r="http://schemas.openxmlformats.org/officeDocument/2006/relationships" id="279" r:id="R84c308da103646e0"/>
    <p:sldId xmlns:r="http://schemas.openxmlformats.org/officeDocument/2006/relationships" id="280" r:id="R4add6b107f4c44b8"/>
    <p:sldId xmlns:r="http://schemas.openxmlformats.org/officeDocument/2006/relationships" id="281" r:id="R804e57cf15824840"/>
    <p:sldId xmlns:r="http://schemas.openxmlformats.org/officeDocument/2006/relationships" id="282" r:id="Rab9eaf10895e45a7"/>
    <p:sldId xmlns:r="http://schemas.openxmlformats.org/officeDocument/2006/relationships" id="283" r:id="R8bdcb4de0a6848cb"/>
    <p:sldId xmlns:r="http://schemas.openxmlformats.org/officeDocument/2006/relationships" id="284" r:id="Re94502add4814a44"/>
    <p:sldId xmlns:r="http://schemas.openxmlformats.org/officeDocument/2006/relationships" id="285" r:id="Rbd76624b548141e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57754897c0408c" /><Relationship Type="http://schemas.openxmlformats.org/officeDocument/2006/relationships/slideMaster" Target="/ppt/slideMasters/slideMaster1.xml" Id="Rabda0b00530444a9" /><Relationship Type="http://schemas.openxmlformats.org/officeDocument/2006/relationships/notesMaster" Target="/ppt/notesMasters/notesMaster1.xml" Id="R103f9e1f923340fc" /><Relationship Type="http://schemas.openxmlformats.org/officeDocument/2006/relationships/presProps" Target="/ppt/presProps.xml" Id="R3768814babe14c05" /><Relationship Type="http://schemas.openxmlformats.org/officeDocument/2006/relationships/tableStyles" Target="/ppt/tableStyles.xml" Id="Rdaafbffd527f4fbe" /><Relationship Type="http://schemas.openxmlformats.org/officeDocument/2006/relationships/slide" Target="/ppt/slides/slide1.xml" Id="Rd9acf30f8e0643ab" /><Relationship Type="http://schemas.openxmlformats.org/officeDocument/2006/relationships/slide" Target="/ppt/slides/slide2.xml" Id="R51c786ada0e541da" /><Relationship Type="http://schemas.openxmlformats.org/officeDocument/2006/relationships/slide" Target="/ppt/slides/slide3.xml" Id="Rb3fc4bc57bd54a01" /><Relationship Type="http://schemas.openxmlformats.org/officeDocument/2006/relationships/slide" Target="/ppt/slides/slide4.xml" Id="Rdc89b4ceb7af431f" /><Relationship Type="http://schemas.openxmlformats.org/officeDocument/2006/relationships/slide" Target="/ppt/slides/slide5.xml" Id="Rf80894ae32f64ec7" /><Relationship Type="http://schemas.openxmlformats.org/officeDocument/2006/relationships/slide" Target="/ppt/slides/slide6.xml" Id="R000a7e160e864cb9" /><Relationship Type="http://schemas.openxmlformats.org/officeDocument/2006/relationships/slide" Target="/ppt/slides/slide7.xml" Id="R02c603d336714976" /><Relationship Type="http://schemas.openxmlformats.org/officeDocument/2006/relationships/slide" Target="/ppt/slides/slide8.xml" Id="R9861d04a71474347" /><Relationship Type="http://schemas.openxmlformats.org/officeDocument/2006/relationships/slide" Target="/ppt/slides/slide9.xml" Id="R74451f05caf2419d" /><Relationship Type="http://schemas.openxmlformats.org/officeDocument/2006/relationships/slide" Target="/ppt/slides/slide10.xml" Id="Ra21d02c22a8544a8" /><Relationship Type="http://schemas.openxmlformats.org/officeDocument/2006/relationships/slide" Target="/ppt/slides/slide11.xml" Id="Rf7c23e9fa33f47e1" /><Relationship Type="http://schemas.openxmlformats.org/officeDocument/2006/relationships/slide" Target="/ppt/slides/slide12.xml" Id="R774f21f622874263" /><Relationship Type="http://schemas.openxmlformats.org/officeDocument/2006/relationships/slide" Target="/ppt/slides/slide13.xml" Id="Rea85521037e74dd1" /><Relationship Type="http://schemas.openxmlformats.org/officeDocument/2006/relationships/slide" Target="/ppt/slides/slide14.xml" Id="R5a663f95739d4c22" /><Relationship Type="http://schemas.openxmlformats.org/officeDocument/2006/relationships/slide" Target="/ppt/slides/slide15.xml" Id="R744918990031416c" /><Relationship Type="http://schemas.openxmlformats.org/officeDocument/2006/relationships/slide" Target="/ppt/slides/slide16.xml" Id="Ra3029fa7a3ff4650" /><Relationship Type="http://schemas.openxmlformats.org/officeDocument/2006/relationships/slide" Target="/ppt/slides/slide17.xml" Id="R62cb2e2199ca4cb2" /><Relationship Type="http://schemas.openxmlformats.org/officeDocument/2006/relationships/slide" Target="/ppt/slides/slide18.xml" Id="R984e31896853482f" /><Relationship Type="http://schemas.openxmlformats.org/officeDocument/2006/relationships/slide" Target="/ppt/slides/slide19.xml" Id="R19969ea3fc6342dd" /><Relationship Type="http://schemas.openxmlformats.org/officeDocument/2006/relationships/slide" Target="/ppt/slides/slide20.xml" Id="R96721001acf04f02" /><Relationship Type="http://schemas.openxmlformats.org/officeDocument/2006/relationships/slide" Target="/ppt/slides/slide21.xml" Id="R9c01a9a9573342ae" /><Relationship Type="http://schemas.openxmlformats.org/officeDocument/2006/relationships/slide" Target="/ppt/slides/slide22.xml" Id="Rfae32a3f790d4617" /><Relationship Type="http://schemas.openxmlformats.org/officeDocument/2006/relationships/slide" Target="/ppt/slides/slide23.xml" Id="Re58b1f98468e4872" /><Relationship Type="http://schemas.openxmlformats.org/officeDocument/2006/relationships/slide" Target="/ppt/slides/slide24.xml" Id="R84c308da103646e0" /><Relationship Type="http://schemas.openxmlformats.org/officeDocument/2006/relationships/slide" Target="/ppt/slides/slide25.xml" Id="R4add6b107f4c44b8" /><Relationship Type="http://schemas.openxmlformats.org/officeDocument/2006/relationships/slide" Target="/ppt/slides/slide26.xml" Id="R804e57cf15824840" /><Relationship Type="http://schemas.openxmlformats.org/officeDocument/2006/relationships/slide" Target="/ppt/slides/slide27.xml" Id="Rab9eaf10895e45a7" /><Relationship Type="http://schemas.openxmlformats.org/officeDocument/2006/relationships/slide" Target="/ppt/slides/slide28.xml" Id="R8bdcb4de0a6848cb" /><Relationship Type="http://schemas.openxmlformats.org/officeDocument/2006/relationships/slide" Target="/ppt/slides/slide29.xml" Id="Re94502add4814a44" /><Relationship Type="http://schemas.openxmlformats.org/officeDocument/2006/relationships/slide" Target="/ppt/slides/slide30.xml" Id="Rbd76624b548141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3684d2a486742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b4401181ed43a6" /><Relationship Type="http://schemas.openxmlformats.org/officeDocument/2006/relationships/notesMaster" Target="/ppt/notesMasters/notesMaster1.xml" Id="R0d795420717d42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706896fcab4124" /><Relationship Type="http://schemas.openxmlformats.org/officeDocument/2006/relationships/notesMaster" Target="/ppt/notesMasters/notesMaster1.xml" Id="Rfba8fe6d78064c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b78827854a34c0a" /><Relationship Type="http://schemas.openxmlformats.org/officeDocument/2006/relationships/notesMaster" Target="/ppt/notesMasters/notesMaster1.xml" Id="R8bbb1e5b0e514f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396b94c15e459d" /><Relationship Type="http://schemas.openxmlformats.org/officeDocument/2006/relationships/notesMaster" Target="/ppt/notesMasters/notesMaster1.xml" Id="Re5cc41ca396b45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6fa88de561479b" /><Relationship Type="http://schemas.openxmlformats.org/officeDocument/2006/relationships/notesMaster" Target="/ppt/notesMasters/notesMaster1.xml" Id="R1a4ea045330a4f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28fe42670743e1" /><Relationship Type="http://schemas.openxmlformats.org/officeDocument/2006/relationships/notesMaster" Target="/ppt/notesMasters/notesMaster1.xml" Id="Rba559c0481b24f9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da10b4bfe44d41" /><Relationship Type="http://schemas.openxmlformats.org/officeDocument/2006/relationships/notesMaster" Target="/ppt/notesMasters/notesMaster1.xml" Id="Rc53e8c30470746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51d4cc7adc47d4" /><Relationship Type="http://schemas.openxmlformats.org/officeDocument/2006/relationships/notesMaster" Target="/ppt/notesMasters/notesMaster1.xml" Id="Rb21c68d845ec48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59ff6bec044429" /><Relationship Type="http://schemas.openxmlformats.org/officeDocument/2006/relationships/notesMaster" Target="/ppt/notesMasters/notesMaster1.xml" Id="R287c14ebfb654cf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0b49eadf18d402d" /><Relationship Type="http://schemas.openxmlformats.org/officeDocument/2006/relationships/notesMaster" Target="/ppt/notesMasters/notesMaster1.xml" Id="R7bdee384f0be4e9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e48adef9a24bb7" /><Relationship Type="http://schemas.openxmlformats.org/officeDocument/2006/relationships/notesMaster" Target="/ppt/notesMasters/notesMaster1.xml" Id="Ref811167d8234e7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a7c09155f27429e" /><Relationship Type="http://schemas.openxmlformats.org/officeDocument/2006/relationships/notesMaster" Target="/ppt/notesMasters/notesMaster1.xml" Id="Ra9584fcfcd394d4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c67d672fb7b47a0" /><Relationship Type="http://schemas.openxmlformats.org/officeDocument/2006/relationships/notesMaster" Target="/ppt/notesMasters/notesMaster1.xml" Id="R9dc42d4ed7e8436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d4b90b5fa3346e3" /><Relationship Type="http://schemas.openxmlformats.org/officeDocument/2006/relationships/notesMaster" Target="/ppt/notesMasters/notesMaster1.xml" Id="R536dbe84de88490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1bbb7b868b44be7" /><Relationship Type="http://schemas.openxmlformats.org/officeDocument/2006/relationships/notesMaster" Target="/ppt/notesMasters/notesMaster1.xml" Id="Rc4f548a9a24b49c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a5dcea854cf40d9" /><Relationship Type="http://schemas.openxmlformats.org/officeDocument/2006/relationships/notesMaster" Target="/ppt/notesMasters/notesMaster1.xml" Id="R5f21f3200f46425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04c84cd9bf4408c" /><Relationship Type="http://schemas.openxmlformats.org/officeDocument/2006/relationships/notesMaster" Target="/ppt/notesMasters/notesMaster1.xml" Id="Rb6738a8e6d5d416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bce5592695e431b" /><Relationship Type="http://schemas.openxmlformats.org/officeDocument/2006/relationships/notesMaster" Target="/ppt/notesMasters/notesMaster1.xml" Id="R2906e3325d16431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cc01055874b470c" /><Relationship Type="http://schemas.openxmlformats.org/officeDocument/2006/relationships/notesMaster" Target="/ppt/notesMasters/notesMaster1.xml" Id="Rc1f7ce6eb47849b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08aa71963534486" /><Relationship Type="http://schemas.openxmlformats.org/officeDocument/2006/relationships/notesMaster" Target="/ppt/notesMasters/notesMaster1.xml" Id="Re032076ae99c491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ed0eb7bca714d6b" /><Relationship Type="http://schemas.openxmlformats.org/officeDocument/2006/relationships/notesMaster" Target="/ppt/notesMasters/notesMaster1.xml" Id="R80ea306962954b5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8dda35d665e426d" /><Relationship Type="http://schemas.openxmlformats.org/officeDocument/2006/relationships/notesMaster" Target="/ppt/notesMasters/notesMaster1.xml" Id="Rd94a713229ec477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b3435e43cb1442c" /><Relationship Type="http://schemas.openxmlformats.org/officeDocument/2006/relationships/notesMaster" Target="/ppt/notesMasters/notesMaster1.xml" Id="Rcda8c15054ad4e3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6bedfed035e4d22" /><Relationship Type="http://schemas.openxmlformats.org/officeDocument/2006/relationships/notesMaster" Target="/ppt/notesMasters/notesMaster1.xml" Id="Rd7eb879e7593436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93542df78af4a29" /><Relationship Type="http://schemas.openxmlformats.org/officeDocument/2006/relationships/notesMaster" Target="/ppt/notesMasters/notesMaster1.xml" Id="R2b54f4b3fce64b5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c7dd20a2eb248c2" /><Relationship Type="http://schemas.openxmlformats.org/officeDocument/2006/relationships/notesMaster" Target="/ppt/notesMasters/notesMaster1.xml" Id="R178600c9a593406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7aeb65ec22a4ba8" /><Relationship Type="http://schemas.openxmlformats.org/officeDocument/2006/relationships/notesMaster" Target="/ppt/notesMasters/notesMaster1.xml" Id="R36e0e498c37e430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fa300ea88d94cfd" /><Relationship Type="http://schemas.openxmlformats.org/officeDocument/2006/relationships/notesMaster" Target="/ppt/notesMasters/notesMaster1.xml" Id="R1399c007b8d2426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7bac55419de41e3" /><Relationship Type="http://schemas.openxmlformats.org/officeDocument/2006/relationships/notesMaster" Target="/ppt/notesMasters/notesMaster1.xml" Id="R3b4eaea48b3d4b2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773ae96554d467d" /><Relationship Type="http://schemas.openxmlformats.org/officeDocument/2006/relationships/notesMaster" Target="/ppt/notesMasters/notesMaster1.xml" Id="R05d878dd16d348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的“边际与吸收成本法”学习单元。本套课件共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讲稿】明确告诉学生：本单元只训练“边际与吸收成本法”。先解释知识范围，再用一句话建立核心判断，最后示范标准方法。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【互动提问】请用自己的话复述“两法利润差来自固定生产间接成本在存货中的递延或释放”，并举一个会触发“只背产量销量口诀而不追固定成本”的错误例子。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Q1：单位售价 HK$51，单位变动成本 HK$30。单位贡献是： 选项为 A.HK$81；B.HK$40；C.HK$21；D.HK$51。讲解时强调：两法利润差来自固定生产间接成本在存货中的递延或释放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【预期回答】学生能说出“算单位成本—列贡献/毛利—追存货变化—调节利润”中的起始动作，并避开“只背产量销量口诀而不追固定成本”。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分步讲评：先重述题目条件，再逐步示范“算单位成本—列贡献/毛利—追存货变化—调节利润”，最后给出正确结论“HK$21”。完整解析：单位贡献=单位售价−单位变动成本=HK$21。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2A·边际成本法贡献。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【预期回答】学生能把失分归入“只背产量销量口诀而不追固定成本”或更精确的个人错因，并写出可执行检查动作。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讲稿】逐项解释“边际与吸收成本法”中的专有名词、符号、对象和单位。特别强调：只背产量销量口诀而不追固定成本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讲稿】用“条件—表示—方法—核验”重建本知识点。示范时逐步引用：算单位成本—列贡献/毛利—追存货变化—调节利润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讲稿】带学生逐句读取任务，不先求答案。要求指出材料中的有效条件，再按“算单位成本—列贡献/毛利—追存货变化—调节利润”作答。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讲稿】先展示错误路径，再用解析链复原第一失分点。禁止只说“粗心”；必须落到“只背产量销量口诀而不追固定成本”或更精确的动作。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Q11：第 2 期制成品存货减少 100 单位，单位固定生产间接成本吸收率为 HK$7。其他条件相同，吸收成本法利润与边际成本法利润相比： 选项为 A.高 HK$700，因为存货减少会递延更多固定成本；B.两者相同，因为固定成本永远不影响存货；C.低 HK$700，因为以前递延在存货中的固定生产间接成本在本期释放；D.低 HK$100，因为只比较存货单位数。讲解时强调：两法利润差来自固定生产间接成本在存货中的递延或释放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【预期回答】学生能说出“算单位成本—列贡献/毛利—追存货变化—调节利润”中的起始动作，并避开“只背产量销量口诀而不追固定成本”。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分步讲评：先重述题目条件，再逐步示范“算单位成本—列贡献/毛利—追存货变化—调节利润”，最后给出正确结论“低 HK$700，因为以前递延在存货中的固定生产间接成本在本期释放”。完整解析：存货减少时，吸收成本法释放以前计入存货的固定生产间接成本；利润差=100×HK$7=HK$700，故吸收成本法利润较低。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2A·两种成本法利润调节计算。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【预期回答】学生能把失分归入“只背产量销量口诀而不追固定成本”或更精确的个人错因，并写出可执行检查动作。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讲稿】逐项解释“边际与吸收成本法”中的专有名词、符号、对象和单位。特别强调：只背产量销量口诀而不追固定成本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讲稿】用“条件—表示—方法—核验”重建本知识点。示范时逐步引用：算单位成本—列贡献/毛利—追存货变化—调节利润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讲稿】带学生逐句读取任务，不先求答案。要求指出材料中的有效条件，再按“算单位成本—列贡献/毛利—追存货变化—调节利润”作答。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2A·产销差与两种成本法利润调节；用于知识范围与设问结构校准，题目身份为DSE原创模考题，不冒充历届真题（访问日期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讲稿】先展示错误路径，再用解析链复原第一失分点。禁止只说“粗心”；必须落到“只背产量销量口诀而不追固定成本”或更精确的动作。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2A·产销差与两种成本法利润调节；用于知识范围与设问结构校准，题目身份为DSE原创模考题，不冒充历届真题（访问日期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Q21：预算固定生产间接成本 HK$84,000，正常产量 10000 单位。吸收成本法的单位固定生产间接成本吸收率为： 选项为 A.HK$84,000 每单位；B.HK$8.4 每单位；C.HK$0.119 每单位；D.HK$60 每单位。讲解时强调：两法利润差来自固定生产间接成本在存货中的递延或释放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【预期回答】学生能说出“算单位成本—列贡献/毛利—追存货变化—调节利润”中的起始动作，并避开“只背产量销量口诀而不追固定成本”。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分步讲评：先重述题目条件，再逐步示范“算单位成本—列贡献/毛利—追存货变化—调节利润”，最后给出正确结论“HK$8.4 每单位”。完整解析：吸收率=预算固定生产间接成本/正常产量=84000/10000=HK$8.4。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2A·吸收成本率。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【预期回答】学生能把失分归入“只背产量销量口诀而不追固定成本”或更精确的个人错因，并写出可执行检查动作。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讲稿】逐项解释“边际与吸收成本法”中的专有名词、符号、对象和单位。特别强调：只背产量销量口诀而不追固定成本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讲稿】用“条件—表示—方法—核验”重建本知识点。示范时逐步引用：算单位成本—列贡献/毛利—追存货变化—调节利润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讲稿】带学生逐句读取任务，不先求答案。要求指出材料中的有效条件，再按“算单位成本—列贡献/毛利—追存货变化—调节利润”作答。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2A·产销差与两种成本法利润调节；用于知识范围与设问结构校准，题目身份为DSE原创模考题，不冒充历届真题（访问日期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讲稿】先展示错误路径，再用解析链复原第一失分点。禁止只说“粗心”；必须落到“只背产量销量口诀而不追固定成本”或更精确的动作。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2A·产销差与两种成本法利润调节；用于知识范围与设问结构校准，题目身份为DSE原创模考题，不冒充历届真题（访问日期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7febfd90504d7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e66f4a492140cf" /><Relationship Type="http://schemas.openxmlformats.org/officeDocument/2006/relationships/slideLayout" Target="/ppt/slideLayouts/slideLayout1.xml" Id="R63f8bd1162a445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f8bd1162a445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34038d30794188" /><Relationship Type="http://schemas.openxmlformats.org/officeDocument/2006/relationships/image" Target="/ppt/media/image.png" Id="R55511236b4334ec4" /><Relationship Type="http://schemas.openxmlformats.org/officeDocument/2006/relationships/notesSlide" Target="/ppt/notesSlides/notesSlide1.xml" Id="Rfeff4e7e99d244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dd6e2a4b6e427b" /><Relationship Type="http://schemas.openxmlformats.org/officeDocument/2006/relationships/image" Target="/ppt/media/image2.png" Id="Ra6f9259e847c4fd6" /><Relationship Type="http://schemas.openxmlformats.org/officeDocument/2006/relationships/notesSlide" Target="/ppt/notesSlides/notesSlide2.xml" Id="Rcd6bf016f6954ff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d3589f934646a1" /><Relationship Type="http://schemas.openxmlformats.org/officeDocument/2006/relationships/image" Target="/ppt/media/image3.png" Id="Ra383239914c148f6" /><Relationship Type="http://schemas.openxmlformats.org/officeDocument/2006/relationships/notesSlide" Target="/ppt/notesSlides/notesSlide3.xml" Id="Re5191f262d2245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5dce9dc2ec48b1" /><Relationship Type="http://schemas.openxmlformats.org/officeDocument/2006/relationships/image" Target="/ppt/media/image4.png" Id="Rb16e6975ebc54668" /><Relationship Type="http://schemas.openxmlformats.org/officeDocument/2006/relationships/notesSlide" Target="/ppt/notesSlides/notesSlide4.xml" Id="R0052087dbade42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5664cbb5654d3a" /><Relationship Type="http://schemas.openxmlformats.org/officeDocument/2006/relationships/image" Target="/ppt/media/image5.png" Id="R0fb51433320241f6" /><Relationship Type="http://schemas.openxmlformats.org/officeDocument/2006/relationships/notesSlide" Target="/ppt/notesSlides/notesSlide5.xml" Id="Rc65f075320c447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b379c2b1ae466a" /><Relationship Type="http://schemas.openxmlformats.org/officeDocument/2006/relationships/image" Target="/ppt/media/image6.png" Id="R26222ab5a36f4175" /><Relationship Type="http://schemas.openxmlformats.org/officeDocument/2006/relationships/notesSlide" Target="/ppt/notesSlides/notesSlide6.xml" Id="Re80e603397ed42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6c89d6cb640dc" /><Relationship Type="http://schemas.openxmlformats.org/officeDocument/2006/relationships/image" Target="/ppt/media/image7.png" Id="R8e634937cee34980" /><Relationship Type="http://schemas.openxmlformats.org/officeDocument/2006/relationships/notesSlide" Target="/ppt/notesSlides/notesSlide7.xml" Id="R4a245d64c37b4da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4c64a0c754283" /><Relationship Type="http://schemas.openxmlformats.org/officeDocument/2006/relationships/image" Target="/ppt/media/image8.png" Id="R665acfa03b904d78" /><Relationship Type="http://schemas.openxmlformats.org/officeDocument/2006/relationships/notesSlide" Target="/ppt/notesSlides/notesSlide8.xml" Id="Rba43f19d45314de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89550af5444a56" /><Relationship Type="http://schemas.openxmlformats.org/officeDocument/2006/relationships/image" Target="/ppt/media/image9.png" Id="R9b839bc0c080444f" /><Relationship Type="http://schemas.openxmlformats.org/officeDocument/2006/relationships/notesSlide" Target="/ppt/notesSlides/notesSlide9.xml" Id="Rb187cebd51fc4b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3c921f58cd4c0f" /><Relationship Type="http://schemas.openxmlformats.org/officeDocument/2006/relationships/image" Target="/ppt/media/image10.png" Id="R406c0b1025284459" /><Relationship Type="http://schemas.openxmlformats.org/officeDocument/2006/relationships/notesSlide" Target="/ppt/notesSlides/notesSlide10.xml" Id="Rb1018a8a3a6046d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09647674b4f22" /><Relationship Type="http://schemas.openxmlformats.org/officeDocument/2006/relationships/image" Target="/ppt/media/image11.png" Id="R4e23535e1c434f16" /><Relationship Type="http://schemas.openxmlformats.org/officeDocument/2006/relationships/notesSlide" Target="/ppt/notesSlides/notesSlide11.xml" Id="Rb8a4cf149d59472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77b839f9834f11" /><Relationship Type="http://schemas.openxmlformats.org/officeDocument/2006/relationships/image" Target="/ppt/media/image12.png" Id="R03d0d47d8014487a" /><Relationship Type="http://schemas.openxmlformats.org/officeDocument/2006/relationships/notesSlide" Target="/ppt/notesSlides/notesSlide12.xml" Id="R4fe256cde08e45a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9379a1e5e445e9" /><Relationship Type="http://schemas.openxmlformats.org/officeDocument/2006/relationships/image" Target="/ppt/media/image13.png" Id="Rc83c24609820480e" /><Relationship Type="http://schemas.openxmlformats.org/officeDocument/2006/relationships/notesSlide" Target="/ppt/notesSlides/notesSlide13.xml" Id="R614ccd68b52c4e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e87e5dc524465" /><Relationship Type="http://schemas.openxmlformats.org/officeDocument/2006/relationships/image" Target="/ppt/media/image14.png" Id="R28a7da8c5a50414f" /><Relationship Type="http://schemas.openxmlformats.org/officeDocument/2006/relationships/notesSlide" Target="/ppt/notesSlides/notesSlide14.xml" Id="Rb223a0cd398a41c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1a0341c334dcc" /><Relationship Type="http://schemas.openxmlformats.org/officeDocument/2006/relationships/image" Target="/ppt/media/image15.png" Id="Rf41902f63fb44387" /><Relationship Type="http://schemas.openxmlformats.org/officeDocument/2006/relationships/notesSlide" Target="/ppt/notesSlides/notesSlide15.xml" Id="Reb7a40137b2c4ab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b75d9fbcc84732" /><Relationship Type="http://schemas.openxmlformats.org/officeDocument/2006/relationships/image" Target="/ppt/media/image16.png" Id="Rced8123077b04c82" /><Relationship Type="http://schemas.openxmlformats.org/officeDocument/2006/relationships/notesSlide" Target="/ppt/notesSlides/notesSlide16.xml" Id="R854b3c353d0e499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d8fdc5bd2d4841" /><Relationship Type="http://schemas.openxmlformats.org/officeDocument/2006/relationships/image" Target="/ppt/media/image17.png" Id="R95db10bef8884a68" /><Relationship Type="http://schemas.openxmlformats.org/officeDocument/2006/relationships/notesSlide" Target="/ppt/notesSlides/notesSlide17.xml" Id="R4afe26ac6a234ba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ccf5805880402a" /><Relationship Type="http://schemas.openxmlformats.org/officeDocument/2006/relationships/image" Target="/ppt/media/image18.png" Id="R746150a459124d53" /><Relationship Type="http://schemas.openxmlformats.org/officeDocument/2006/relationships/notesSlide" Target="/ppt/notesSlides/notesSlide18.xml" Id="R9e66d6f31ee3405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3eee8739a14ba0" /><Relationship Type="http://schemas.openxmlformats.org/officeDocument/2006/relationships/image" Target="/ppt/media/image19.png" Id="R050ae8b8127d4e51" /><Relationship Type="http://schemas.openxmlformats.org/officeDocument/2006/relationships/notesSlide" Target="/ppt/notesSlides/notesSlide19.xml" Id="R70b45bd9faf743d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3145ace75f417c" /><Relationship Type="http://schemas.openxmlformats.org/officeDocument/2006/relationships/image" Target="/ppt/media/image20.png" Id="Rb26df3549f354566" /><Relationship Type="http://schemas.openxmlformats.org/officeDocument/2006/relationships/notesSlide" Target="/ppt/notesSlides/notesSlide20.xml" Id="R7f0f7b32000949f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88d45ebfa94992" /><Relationship Type="http://schemas.openxmlformats.org/officeDocument/2006/relationships/image" Target="/ppt/media/image21.png" Id="Rab83079e2a6c4e17" /><Relationship Type="http://schemas.openxmlformats.org/officeDocument/2006/relationships/notesSlide" Target="/ppt/notesSlides/notesSlide21.xml" Id="Rdcf08d7bbd6e4a7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c81e905b34754" /><Relationship Type="http://schemas.openxmlformats.org/officeDocument/2006/relationships/image" Target="/ppt/media/image22.png" Id="Re52b9d3b4d0741b8" /><Relationship Type="http://schemas.openxmlformats.org/officeDocument/2006/relationships/notesSlide" Target="/ppt/notesSlides/notesSlide22.xml" Id="R1e28083a2f01432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a99725257d4a5c" /><Relationship Type="http://schemas.openxmlformats.org/officeDocument/2006/relationships/image" Target="/ppt/media/image23.png" Id="R52aa259edeb442f4" /><Relationship Type="http://schemas.openxmlformats.org/officeDocument/2006/relationships/notesSlide" Target="/ppt/notesSlides/notesSlide23.xml" Id="Rf89413827c5448f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b37c609084289" /><Relationship Type="http://schemas.openxmlformats.org/officeDocument/2006/relationships/image" Target="/ppt/media/image24.png" Id="R77818ea5b2a64579" /><Relationship Type="http://schemas.openxmlformats.org/officeDocument/2006/relationships/notesSlide" Target="/ppt/notesSlides/notesSlide24.xml" Id="R0ebfd129418e458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a50ccc4b67408f" /><Relationship Type="http://schemas.openxmlformats.org/officeDocument/2006/relationships/image" Target="/ppt/media/image25.png" Id="R5d4b5efdfa454f03" /><Relationship Type="http://schemas.openxmlformats.org/officeDocument/2006/relationships/notesSlide" Target="/ppt/notesSlides/notesSlide25.xml" Id="Rfd12476a97dc4ab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466bdfff54177" /><Relationship Type="http://schemas.openxmlformats.org/officeDocument/2006/relationships/image" Target="/ppt/media/image26.png" Id="R18d039a925e1489c" /><Relationship Type="http://schemas.openxmlformats.org/officeDocument/2006/relationships/notesSlide" Target="/ppt/notesSlides/notesSlide26.xml" Id="R5d0297d997d742f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fd3c1e9604c53" /><Relationship Type="http://schemas.openxmlformats.org/officeDocument/2006/relationships/image" Target="/ppt/media/image27.png" Id="Rb42d6aac074a4a2f" /><Relationship Type="http://schemas.openxmlformats.org/officeDocument/2006/relationships/notesSlide" Target="/ppt/notesSlides/notesSlide27.xml" Id="R1aafe9e3feaa44f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5293501bec48ce" /><Relationship Type="http://schemas.openxmlformats.org/officeDocument/2006/relationships/image" Target="/ppt/media/image28.png" Id="R1f60fadef7a54d6e" /><Relationship Type="http://schemas.openxmlformats.org/officeDocument/2006/relationships/notesSlide" Target="/ppt/notesSlides/notesSlide28.xml" Id="R923f3f14d9914a1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4f73ae7028435b" /><Relationship Type="http://schemas.openxmlformats.org/officeDocument/2006/relationships/image" Target="/ppt/media/image29.png" Id="R44ae6573748948f0" /><Relationship Type="http://schemas.openxmlformats.org/officeDocument/2006/relationships/notesSlide" Target="/ppt/notesSlides/notesSlide29.xml" Id="Raef9990ee38043a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21a71b68c041ca" /><Relationship Type="http://schemas.openxmlformats.org/officeDocument/2006/relationships/image" Target="/ppt/media/image30.png" Id="Rd0615749c7ac4a8e" /><Relationship Type="http://schemas.openxmlformats.org/officeDocument/2006/relationships/notesSlide" Target="/ppt/notesSlides/notesSlide30.xml" Id="Rdf49326ab2c742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B60A32-55D1-4012-B6A0-7CA5A1691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7E7AE2-8288-4121-A190-63CEE2D0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5A7699-6D3F-4382-9772-355C6584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9F86DC-9D87-4319-9D9D-7AEA3BE0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8DA7E1-6956-4190-B398-45FAC3236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贡献、固定生产间接成本、存货计价与利润调节。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051C8E-59C9-4140-B990-3CDF7C8C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013155-97C1-4CE9-AAB0-9F34ECC4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9EA707-667E-4A3D-906F-2AFC44B9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E31F87-73B9-40C9-81E4-EAA76B6DE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11236b4334e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CC06CA-BF34-462B-A176-B35E32A1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B4A824-E14C-4CAE-8D49-4D1AA084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6F03FC-9DFF-4D08-B85E-9921A218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9BB9E-5012-456E-B477-43FA61CFF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A35C09-D549-446A-B184-2310EE6D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623016-A16A-433A-86F5-C2CC2700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C7F33B-1D6D-49EB-AE0E-95D6FCCFB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2FC7AC-5A2F-4935-807C-920D5FA9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CEAB19-55A1-43E3-AF4B-93558FE6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883170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303C83-324F-4141-B8CE-42521863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185945-094E-4240-8933-4082A5FE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f9259e847c4f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DD3047-B637-41A1-A5C4-2ECF2D86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F33EA9-528A-40A3-89DD-A5821F2E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80DEF6-6475-4FBC-834D-EBF689F5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8AC26B-A2D3-4224-9078-5E4FE349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6605B7-93E5-4249-B385-DFC58DF5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2F941B-4D8F-4170-B6C8-00E8A02B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8DC1C3-27FC-40A3-BAD6-B3C2B8F8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D9E5C8-2BC0-4445-9E63-75432E728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16308B-381F-442C-9D56-A5D1980A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C3F5C-9D1B-4698-A9C8-CE8F285F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7164D9-78D4-4DD7-B5E8-39320EB9D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F52E98-BE7E-438D-9A39-BE6C43FA4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228CD2-95D4-413C-9665-C6C68B35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BFF7D9-B78A-4FBF-8689-91FE9212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45BC2C-3D2C-47EF-AD79-BEBA5C881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F40693-5FC0-4359-894F-B8FF1B7CC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6A91DF-CB7C-455F-9F4A-83D16E9D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成功标准｜两法利润差来自固定生产间接成本在存货中的递延或释放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F32C2E-4283-4F2C-870E-015865E85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7BF7C3-F6F1-4AA6-A475-2A12D9347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32576C-F8CF-42AB-9871-781F40BE8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696707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C891C3-21D7-4DDB-92E6-0E1F0D53E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8E6C7C-1A51-4599-A41E-6DCDAD26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83239914c148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7B316-A65A-432E-8CB3-B6A2618F5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EF5B1-4790-45EE-838E-DECB3AB6D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70E31F-71AE-40D5-9F80-BC038CCAD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F2EF35-34B0-43E1-9886-6E14B52D1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9763D5-A0A2-4FFC-89DC-F474DA5C6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6A3695-8A56-4DB7-A3BB-3E0EAFD5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边界提醒｜只背产量销量口诀而不追固定成本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D71E12-31BD-4E32-8BCF-A5639FDE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17805-8B96-4711-861B-4FDEC365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B1D769-2B1E-473B-9CE4-0AAA0873E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贡献、固定生产间接成本、存货计价与利润调节。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DFCFE2-1DF5-478F-8365-F705EF08A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C17708-6506-43F6-B54B-0A39C8B5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8664DD-5535-4CA4-A51E-370F623E1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364300-DF07-4D47-8E01-A5E3A395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2A·边际成本法贡献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B8F495-6373-4CC4-8B32-75CFC40D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09CF92-7DB5-466D-9EC7-63CC51DD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E9D344-E720-4B3E-AF40-16C589D4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5492D1-8C55-4251-8706-FFE762F2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969437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7D686-8DAE-4732-B843-813AFFE26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82BBBA-734E-4E5C-A203-4B2D5370E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6e6975ebc546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629D2C-EAD5-4324-B58A-5A73398C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3D447E-D665-4BD4-884A-5DF2EC9F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4D57EE-1F4B-43E1-91B6-5D7AA034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能解释“两法利润差来自固定生产间接成本在存货中的递延或释放”，并识别一个反例或边界。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56049C-47D6-40BD-A5D9-57C61ECC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79134C-D4D7-41CD-BC28-0A02D91D1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69991E-D2BF-40D9-9C5D-1B7D46D5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单位售价 HK$51，单位变动成本 HK$30。单位贡献是：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A10B2-6547-4369-BE6B-BAA2065A4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高频错因：只背产量销量口诀而不追固定成本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0B67E-6612-4FBC-8BCA-2819E316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73A203-BA94-4105-9C61-2AC8EC80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EBEE22-3C4D-4318-9F12-C55DBFC9F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18A5D-DC99-4713-B6C8-8257C9E3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3819A1-E6FF-490C-8499-79BBADCF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15FA41-7757-4D43-B549-EEF1DEE7C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2AA692-80A0-430A-BF86-E94C2C392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901825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B3B26E-6A2D-4ABB-9EB3-EE627A8A9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371EB-7430-4B1B-B301-8C2583BC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b51433320241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1E5AE-2F81-417C-B195-4C84911EA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EE801D-AB0B-4CC5-98EC-B90B8E13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D291F5-2DBF-40D2-868A-30776F16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118D1E-F89D-4780-8E9F-FAAF5304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FFFBC-902A-432B-98E6-71A68E37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3D389D-052D-4DD3-9A19-39502C40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F94C88-A48F-4454-BE20-F313007D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列贡献/毛利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88F241-7CA9-48DF-9E9A-DA261FBAF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330DBC-0C04-45C7-88C2-33EDE841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追存货变化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854CD5-CDBB-453F-B8A9-C2DE869E8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468E65-E396-4C99-8506-3D0BCE59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调节利润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A87A7D-246C-41CB-87DB-BA522D6D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6027D-FF87-48EC-BD64-E3AB53F5F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92E5FB-AB22-4E4D-949A-67F45038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单位售价 HK$51，单位变动成本 HK$30。单位贡献是：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FD4829-3A0C-4BB1-A5A7-E6D6CEC9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2E5DEA-37DE-4F85-B95A-94448503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97F1D6-4C1C-4660-9255-5677916B3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正确结论：HK$21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解析：单位贡献=单位售价−单位变动成本=HK$21。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D0F5B3-70D4-49EF-8E60-68A44BDD9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FF9B13-DABB-4641-A713-5C27EAD4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3E436A-375B-422B-A60B-06ACC2CC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21F289-6519-4CD2-9E3A-D47F402F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686845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D8C83D-3A32-4F59-B9E3-D61436B94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86EA9F-4BB2-4B92-80E6-7764B0EB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222ab5a36f41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AE01A-C86C-49CF-8412-CF70606F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0E2221-D143-4D0F-B94A-10DE26DF1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E1E5D-A9A9-45C7-AA15-284BF9F31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1E4EF0-ED37-4E46-A5E0-D49B240FB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D51702-1F82-48F9-93E7-2F3450EC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E46520-7FD1-4012-B29E-C9FE74E65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706474-B851-40D9-9AF3-B2B6D4083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1B9CA7-127C-4C8D-9033-1D21417F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D4FC21-BFC4-4073-AAAE-301D17AA5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FC80D5-E971-456E-B8F0-D883DD37B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965A2B-75C6-4CB9-B1A8-0CCDFEED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68A01-8FF1-45F4-8F57-35BA1A44A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6258F7-B2CD-4895-A116-A1A08A83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185807-9AD4-4851-B2B1-277246C47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C79E0E-5EFA-4166-9879-F1261068B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B761D5-E30B-439B-94FB-5DEBFFA5E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F36DCC-2513-41B6-A007-8CF2BC857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5A2301-7391-4BA3-82D7-F5B7A4A5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8B2673-E3FC-46D6-A3A9-C4F29DDEC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945183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AA71D5-16E0-497B-B775-94A62BC1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4C6D0E-34F5-4080-85B0-AB5F2507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634937cee349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A7486-2197-4DA8-881B-4DF429FA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11644-DA7D-44BD-94EC-5C625BE6E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9200C1-7974-44D8-A564-3F4F8D93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8813EF-41B5-4818-AA1F-032373B6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78C7D0-71DE-4F4E-8B5C-69A1F8432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4B801-9CFE-436F-BEDA-0BB66C0A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BDD973-F822-48E0-BBC0-4F82A41BD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DCB866-95D7-4335-B2A5-0ED371F4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468AB2-A33D-4A7E-AC14-681AC35E6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F3472F-5A13-4985-870B-4A469D297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2302C2-500E-4B20-A94D-7F4654E9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1816E6-006A-4D9D-8A56-8CDB7587B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2E398-D907-4E82-B4CE-E0C51BD0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45119B-3018-4DAA-BF15-D71399542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2CBD9E-9D39-42F7-89F9-DEFD86C43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00822D-02AA-4D0D-805A-C5B1D9DF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D3DB59-33D1-4A21-A7E4-8BF37FE69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933164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94669C-E32A-4C62-867A-82EA3B73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A3B35-AAF5-458A-80B4-D0738980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5acfa03b904d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A6665F-197F-49BB-AA69-38D027AF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C03D5B-AEFC-4067-B797-149D343C2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674B49-B34C-4FEE-B464-D8B7C8C9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21F5C2-BFA9-4EC2-9BC1-66BB0425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单位售价 HK$51，单位变动成本 HK$30。单位贡献是：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7FD260-3A79-4108-8A62-A903F0F9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0ECE78-5BDB-4500-87DE-B07FC291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A8CEEA-B4E6-460B-92C5-DD07E88C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42FCFE-AC4E-4EB3-94DD-7497E9E4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BD48CB-DA24-4E04-9736-3D1CE0D3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35FB3D-7DCE-4B04-8B66-0948C0E92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9114F3-6716-4699-928F-54E18E2D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37CE9B-5702-4A2B-BB5A-8D0A0D067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AC2F65-171A-4B73-BF7C-395521CFB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07933F-61C1-4848-9705-6E735F7E5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FB37EB-28A9-4CC5-928B-FCEA4545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A65622-9CE3-4B5F-8FD1-03E1D41E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F0F1B5-FBCD-4C11-9B0D-829B8EEC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699797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48FE92-50D0-4223-8AD8-C51943B2D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D16F4-E939-41CB-9A20-549AB736D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839bc0c08044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41AACA-7008-43A1-88DB-DEF117512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C4540D-B104-4B7C-9B5B-08AE9389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288598-D3F6-436D-B6C3-DB21C9A50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FD925B-77DC-4CC9-BB35-A255A7C1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期产量大于销量，期末制成品存货增加。其他条件相同，吸收成本法利润通常比边际成本法：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5D4563-D279-4A9D-BEFC-7431F538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194251-ED9F-4A74-9EAD-72577D3E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FE8E30-9D0F-4578-8DE5-2CA97504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49EC86-76CA-4EED-AAA2-6D4861CA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B30418-D221-465C-B4F8-C75D9BBA5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7F7013-990C-4273-88FE-8AF377EF8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764F5-A966-4789-8A20-D64A7829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08E8C6-B301-4C79-8AF5-3B068F13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EBCAA1-3A3F-4110-AECF-AD9B5E78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86A8CC-765F-40C2-A874-43B5D149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79D627-3B9B-4FA4-885A-2FDD78A7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69732B-19A5-4BD8-B041-8CB95A85E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6B154F-FF01-4631-AB00-F0BBC6F6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7E4525-AEBF-4069-90A3-AA5EA971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9FF966-6094-427C-AC50-B22DE9BD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7528679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830FB5-98E2-4E5C-ACAE-6FADC6A2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0B0355-7536-4349-A48B-EE1AE216C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6c0b10252844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5B801A-870E-4BFA-B896-38D0C80E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824C0F-765B-4E21-B858-6785C9C9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9554CC-CFCF-48F2-B12F-2B146B33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542693-3C3C-4326-B7FE-C4E65B1F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B2EF37-D1A9-4E50-99CC-26DA46E2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单位售价 HK$51，单位变动成本 HK$30。单位贡献是：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CEA668-3828-4480-B008-DC3C3FE29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FA2847-12F1-4E37-A214-70998CA99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1FFE05-15BB-4455-AC99-DC6EFABD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0385E7-7738-4DF9-A964-B192C368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第 1 期产量大于销量，期末制成品存货增加。其他条件相同，吸收成本法利润通常比边际成本法：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6B4F6C-911A-4B19-824B-98FCD977E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BD2576-6CFA-415C-BCE2-97384C28D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DE9E9C-6482-4D42-9807-27316293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A5D9BF-0C9B-4C5D-99C3-2B5A546D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销售 1200 单位，单位贡献 HK$22，期间固定成本 HK$14,000。边际成本法利润为：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A2882D-5286-4B69-915C-2394F9FF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143E21-90E8-42FA-A278-AE14C8D65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EB58C8-BDF7-4AE0-925C-DEA7025E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BE2DD2-D332-4342-9544-4FB8C6697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168564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AF883-F210-4299-9F61-776FE304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DE258-FF56-47A0-A4CE-F7D88FB9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23535e1c434f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00E9BF-4F28-4AA7-B469-68A3FAB3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69E38-D0DA-4BCE-BF1F-1210638B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F9AD07-2253-4399-9393-EBBF3316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1445D-5C6E-4887-9659-DDBFAE95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CB25F1-B6B6-4126-99A9-CA29D78C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D27BE4-8E66-4245-ABFF-1D108E7B8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3DBE8E-F287-4E29-9906-C0ACCFFC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DDAA95-05A2-4B3C-8C51-0260AB8E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正确结论：较高，因为部分固定生产间接成本递延在期末存货中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解析链：吸收成本法把固定生产间接成本计入产品成本；存货增加时部分成本留在资产，较少进入本期损益。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9599D1-8CB0-4393-A086-45B3518C1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3394E8-7C05-4806-BDE3-46833BDE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B5292-E01A-4B18-8E1D-8B515684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33C0C9-143C-4734-B6C3-8081CBB8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166854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EFE6B9-B13C-457B-8050-36315964F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AC6D42-6572-4B0D-9631-47146E58F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d0d47d801448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4CC6A2-D200-4AF2-A69D-03814B5FD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A7DC60-ECBB-4E59-B308-56C72B02E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870674-B5D7-45B4-A684-910CEDF30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B65935-1595-45BE-AB4B-8141ACFA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销售 1200 单位，单位贡献 HK$22，期间固定成本 HK$14,000。边际成本法利润为：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3FCAF2-8A95-4812-A018-25068408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51B207-FDCE-4109-A80B-4E4C1F34B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2F1906-CAB1-437A-B555-1D07F6DF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7BFCE0-0A1A-47C1-884E-58F2019F4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573331-9852-4BB9-B517-22E3B5004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E641A3-F442-41B3-B5DC-5B531F92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007A0F-B94E-4635-8426-27FBC8D7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4F3CC6-ADB4-4584-8E92-AEAF0F2B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CD4E86-AB48-49F3-99DD-5371E84A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349446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B08E5E-01C1-47D2-97C7-ECF2AAEC8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74B596-22BD-437D-938E-3B8E504E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c2460982048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0A7D3C-C63D-4D11-A857-FCA31E56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BAB563-45D2-45A5-99A2-6EA37BAC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7868A0-10CA-41F8-8A99-1BAA5C214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能独立执行“算单位成本—列贡献/毛利—追存货变化—调节利润”，并说明每一步理由。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92B3DF-792A-4045-838F-450DC05B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1FB14B-B28B-4375-8058-3087F706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367D01-185E-4A70-B4C4-86068414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2 期制成品存货减少 100 单位，单位固定生产间接成本吸收率为 HK$7。其他条件相同，吸收成本法利润与边际成本法利润相比：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570739-BB09-401B-B96D-0239591B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高频错因：只背产量销量口诀而不追固定成本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61F7AE-4DE3-4CAE-9B5B-1AC4AEBCF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F643F2-F6E0-4635-99EA-D7B91487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483D15-8B1A-4A88-B690-ABFE3D2C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7C25E-2D18-48C6-B758-571E20A2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DAEAD5-3739-4D2B-9FB2-C57F677EB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C8B137-3AFA-4E82-AAB3-954A9F1D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BDE13C-8576-494C-B73E-684A4D60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6288321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E4C64F-6BDD-4F74-81F2-5E5EFC95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5E2DCD-2326-45D1-AD06-813E5C42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a7da8c5a5041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45A1BA-7912-4BAB-8834-EE71C5DBB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F44E58-2543-4F93-ACFC-7D4CD4D3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A186BA-0A84-494B-976C-A48049D2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04C6D-62FC-4ADA-9980-CF4D570C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B62F01-5AA5-4B12-8411-5D051AFA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0EA4E4-7382-4A2E-81B1-177209E1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3D660C-C4D8-4A74-9294-4C4AE0F2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列贡献/毛利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9FAC04-84E2-4F5B-BF74-7CA89E36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FB1E6A-7571-405F-88FB-D0376D54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追存货变化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C8CA78-DA9F-4D37-AA33-CF390824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7F6844-07CB-4460-91B6-99E6102AA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调节利润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4E0641-1CC0-401C-A7AB-13E0A9D6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8600F6-75AD-43FC-9F3B-D6D6A7D2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F0B277-8A25-4F58-B200-5B4A9C2B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2 期制成品存货减少 100 单位，单位固定生产间接成本吸收率为 HK$7。其他条件相同，吸收成本法利润与边际成本法利润相比：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A2548C-1974-442C-8415-94F8BF67A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BCCF71-9051-4275-9FE4-40DF97B8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536D13-4666-42BB-96D7-067AADDC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正确结论：低 HK$700，因为以前递延在存货中的固定生产间接成本在本期释放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解析：存货减少时，吸收成本法释放以前计入存货的固定生产间接成本；利润差=100×HK$7=HK$700，故吸收成本法利润较低。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46E8ED-C41B-4C6C-87DB-014CE8B4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5E2FF4-AB2E-4169-857D-1134DFB0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36217F-3661-4A68-B18A-B5195EF6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AFEE67-90C2-4D72-94E7-06C16AEB2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60452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4AB197-2641-4590-9960-4634C8B9D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B74851-3D59-4E06-AC8F-81C68F1C9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902f63fb443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3F53E-8D51-42EE-AD4C-A1688CF2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49E69A-B12D-4CB7-9A8B-2B57DA4D5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EEEB6C-0834-4C60-BDA1-56C21B4D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153D80-624A-4435-90BA-A2442EE4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B8C60A-8B48-41E5-89D1-41E08390B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84E3F7-958B-498E-B4CF-7CF780A2E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DE03E6-F0F6-4BB3-B8E6-71570913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8B5BFF-617E-405D-91D6-61D72AD5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BE13C0-AD13-4A82-ADE9-DEDDF226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13A1C1-D9AA-43A0-80FD-5BC55AFE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9CAE4E-F05C-43B0-9025-437546C6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D23763-8EEE-459D-8C7C-FD518B18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5B53F7-2DC3-4D52-AF2D-DD563654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F339DC-CE3B-4071-8D5C-D6C1EBD8F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26CFB5-CF84-4069-8BFD-9AFF82853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AB2149-2856-4EDD-9332-BA462C80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6CE811-A668-40B8-92DB-0780DD5A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1AF2A0-80F2-4D99-9D1F-81935B09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F83484-CE07-407D-8679-CF319149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0169940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1503BB-2D02-4541-AF2C-C17759A9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E02D00-8356-4348-B963-EAD139DB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d8123077b04c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404110-BB87-4568-94AC-C5E26FBE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2C74D-3D9C-447F-B1EB-CB63FFEC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0749D3-8817-4A6B-A7EE-C42A0881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FF3E3A-13EA-433F-A249-999AF472A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8DBD7-EA10-4FA8-9D17-6C138B1B5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395005-F049-46A9-A426-661559BAF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F9A7EB-D22F-4FEF-932E-1113590B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53CD06-F787-46E9-B3A3-6E15A4D7E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D4378E-A0C7-48CF-BB70-655B5B2F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20874B-44ED-417C-9CA1-70288DE39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D92A6D-F89D-426A-BDC8-8FD752F66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85403B-2BF4-4F32-835C-B017DE2F9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FCFF49-4707-4398-936C-FAD3F6CA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FE291A-A830-4356-B88D-AE45E62FF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9E28DB-56D1-43C8-9C12-0B78F00C1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8589ED-119D-4FD1-857D-D9A205CC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2DD52D-E603-4E77-BE57-3DAA0500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8269952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BBCEFC-1B4F-4EF8-8D9A-716ACADF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E06E1B-8163-468B-A7BA-A6399E83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db10bef8884a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2A826-7532-427B-823E-6310ACD7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310DE7-EEFE-49DB-AF72-B8E81CF7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079F8D-458C-46D5-832C-DE0EC38C8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8D7CDE-E68D-435E-B85C-2D91DAC1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9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2 期制成品存货减少 100 单位，单位固定生产间接成本吸收率为 HK$7。其他条件相同，吸收成本法利润与边际成本法利润相比：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D318B9-F22E-4AAA-8522-611A34C07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96E5E5-9E82-4DB6-884F-5C6B8C652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33C95-2FF7-45C2-9AE4-EEE981E6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EC1B92-3CB1-4F58-9DFA-2E2B791C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D99A71-1AB4-4AAE-97BA-FD8E6A03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295637-21E4-4C04-AB54-581078BA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29D1D0-A186-4575-AAA8-9D996BEE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44B271-9429-44B0-A8A1-7B0228FD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A21190-7805-4425-AC8B-F140BB8D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4373B4-C264-4DAB-AAB4-ADFBC266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8B31A4-3819-4BA5-AC92-3C03A72F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D673A6-E2A7-41AD-B693-1559E7F39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109ABE-440A-476A-B0D1-8BE9FEF3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84132669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142FD5-BFB5-44E0-AB8C-F4244A09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5D5199-FB34-498E-A435-8EE3F512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6150a459124d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3E5805-2D86-4425-B6C4-B92E406D5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6A8092-723C-4A19-A641-665807BD4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5CDAE3-B4CD-42B4-9032-35119636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329EBA-3A15-4334-807E-95DECBE0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销售 1300 单位，单位贡献 HK$23，期间固定成本 HK$15,000。边际成本法利润为：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75CC32-1234-46B9-AC32-9BA87A357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294021-5CCB-41A1-90FF-A27C06570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BF2AE1-A920-4E16-B98F-C0D0C629F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55D48C-0EC4-4E74-A1FF-C63C795F9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FD1B5-6D98-45F3-8CF8-5AA7DD3B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8785B3-BB8D-4430-BC74-B25C9F7FE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42398C-1C00-4C6D-9D2C-2A5C4921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3058D9-49F2-4B41-9610-7D6EB35D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2E2808-867F-4600-A85C-33549C0F1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2687B5-5CE8-4CB0-B031-82C32F2A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D2B885-E476-4479-A571-EF9333F2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2B83EA-C165-4446-9A3E-5BF97750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D65E41-A334-4857-B57E-78943A67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5E326E-741B-46FC-BAC9-FC684E34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3EF7E5-A8D9-4E61-8ABB-8D46EC413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1835779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AA01E1-4292-4AAE-AD34-905BB15E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18BCD2-F7BB-4C7D-BD0B-9F321B82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0ae8b8127d4e5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9E447-383F-4EF6-B4FA-5E3C63BD5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3989F8-86FD-42DD-8143-6F15D510F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537589-381E-45DD-990A-FB11E97C1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4C5EC8-3A53-460B-9EDE-3E6FDDEFE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024171-F575-4621-B436-A9330980A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第 2 期制成品存货减少 100 单位，单位固定生产间接成本吸收率为 HK$7。其他条件相同，吸收成本法利润与边际成本法利润相比：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1880B0-E926-42BD-8898-F23FF2042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D40F0A-AECE-49B3-890D-80262C48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36A943-1B81-40F8-B162-E5D747FC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1AA2C0-C5CD-456B-92D6-C57A77E6A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销售 1300 单位，单位贡献 HK$23，期间固定成本 HK$15,000。边际成本法利润为：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908B12-7D82-4054-8202-47723F9B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0C9844-6407-4E19-B20D-FF25D76E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C3B7D0-9413-4E34-8C82-FE1697046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593723-C29D-4C87-B0B0-216E02DE9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本期生产 1260 单位、销售 1110 单位，期初无存货；单位固定生产间接成本吸收率为 HK$11。其他条件相同，吸收成本法利润与边际成本法利润的差额是：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ECA79A-8F01-4EC3-A1DB-B1607BFCE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DA5064-C39A-467F-B678-3D2093A1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19D4C5-A53D-40F8-AFAE-B6B297E92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0D16A1-D13F-403F-A1A9-DF861052F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7757453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C7ACFA-8C4E-440E-9EB0-6C3D2542F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826D0-FD36-47FB-A491-62CD5774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df3549f3545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5BE34B-1C36-4238-8742-C4D8F2A93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EE094D-90B6-488A-8EC3-B360AE48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C5C301-1E05-4810-9487-4F7A8A309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F324AF-56B1-4D90-B898-0183A3CB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9C4CC0-409E-42F0-88B9-C32976C2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B1DAFB-024D-4D6C-A562-AF2E5FF2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4F573F-5869-4ECB-BE21-BFECC7DF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8F7433-F545-453B-AD15-69527EEBD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正确结论：HK$14,900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解析链：利润=总贡献−固定成本=23×1300−15000=HK$14,900。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285E04-84B7-4754-8861-AA844190E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5FC8D-2BB1-4941-8B66-06AA84982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B11713-EA44-4F6E-B5CC-AD713C0D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5ACCCB-6462-4865-9F77-F2D736F51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164683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7AD0D7-B870-4338-8627-7AA3D9464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2D78B5-0B7C-4BC1-834A-B5CB5976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83079e2a6c4e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19A923-FE4B-4A0E-8198-0DC65223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DAC882-167D-46C3-A792-FAD40DAD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D807E-184C-4638-A61D-3C9BC880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832E62-7732-4C88-A6CF-ABF8D5D0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本期生产 1260 单位、销售 1110 单位，期初无存货；单位固定生产间接成本吸收率为 HK$11。其他条件相同，吸收成本法利润与边际成本法利润的差额是：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78BCCD-1E9E-42F0-92CA-46924E4F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4973DD-1A91-4552-8168-634CC9FCA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AB3E7F-D623-4575-B015-193B3DAE8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398E67-E880-4DBA-B5D7-62EC0EE8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A2C7D5-1319-41C9-A4A2-98D8E178C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BC7389-0F09-4196-9D68-957BCB590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38D7AA-EE64-40B8-8C4F-A6E88166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177F86-ECC8-427D-A308-3D0D4D2F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400FDB-3C8A-4EB8-BA19-73417F30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5962502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EE90A6-F4B2-4FC0-960D-A62F21114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B1454-111F-47CB-B089-357325C9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2b9d3b4d0741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C676C1-DF4E-40F2-86D3-D27F0398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F1CCE-840D-4FF4-8A84-3A7832AB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606A0E-F93A-4A0B-946E-C898A6C32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EB5F0-0C24-4E11-8BF1-6A328CCE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5A40DA-2849-43B5-B1FD-99C162CC6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C74721-1DC9-4907-89E6-A7FEFCBB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预算固定生产间接成本 HK$84,000，正常产量 10000 单位。吸收成本法的单位固定生产间接成本吸收率为：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5544D1-FD3A-41CC-AFB8-80631827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高频错因：只背产量销量口诀而不追固定成本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0D35F5-7214-4496-B188-A8BA7FD8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1D63B9-65FE-49ED-AAF8-ED8D79E7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07A38E-8D41-4BA5-B548-E9866AD2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635343-0B4B-40E7-A91B-0EFA22E23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3FD1C5-3672-493B-A311-9F25BA63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623A49-8D36-4DD2-B142-DF2B59A4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F830B2-85AC-45D3-8B20-BEC318CE6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6398689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887A48-92D3-47B0-8AFB-265F60C5F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CB520B-80CD-41DA-8F18-012FD50C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aa259edeb442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84836-A61F-4574-AC9A-C12D3D598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CBF04E-A415-43C4-BFD9-7A08AB474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226C7D-05BE-4911-BD81-735E6EBE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AC9B7E-3170-4BA1-90B5-9AB9B100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FB4334-D43C-4A80-A909-F7C03529F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60B84C-44D1-406B-A836-FCD68912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58187D-2AE0-46A3-8D52-20DA0CFA3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列贡献/毛利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45C09D-68F5-4996-B61A-138C26D8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161910-D5C5-467A-B5B6-482440EA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追存货变化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668407-A436-4B39-BF59-5C55C2C2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529EED-07CF-478E-8838-83466863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调节利润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D7085D-0365-4DA7-945C-DC3E61B6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A2E41-C5CA-4C07-8513-F959F85C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465666-0BB8-428C-8DCC-6A0BD42E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预算固定生产间接成本 HK$84,000，正常产量 10000 单位。吸收成本法的单位固定生产间接成本吸收率为：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16AF06-7554-4C90-B5B1-F8503BC5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4851E9-77FA-4892-B3D8-E48472B56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8C0E65-F3E7-447D-9A50-573A1A3A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正确结论：HK$8.4 每单位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解析：吸收率=预算固定生产间接成本/正常产量=84000/10000=HK$8.4。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43FF71-F569-48EF-B44B-7FB73553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4730E3-8167-4E6C-97B9-78A8A812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400858-8ED5-47B6-9717-3C732000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953324-2F5A-4278-BC5D-D7F7E3C0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7968190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97001E-9E9F-4668-8D27-733545BA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42FB2-D2C5-470F-9F0A-117A2591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818ea5b2a645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1707CA-7972-40A2-801D-42E46864C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EA1141-13A4-4C28-9EFD-A3A1A43C8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D57E62-6A60-495E-8124-11E446ED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C0D7E8-2DE1-484E-B9CF-61B79350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1877B2-CAA8-480F-9DA2-5CEB43B6F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488C0F-93DB-4C67-9711-0197D7D4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9B52A-33BB-4150-B880-C30958DA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4D5365-F5B4-43D5-BD24-DC9809025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2E3EAB-4BEE-49C2-AEB2-2473411B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EA1737-37FE-49EF-9368-932C5CE61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43D035-F92D-4AA7-A969-56878A9E7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45CBF0-8D2A-449B-A64A-A23F169C1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A526C4-DBC5-4ECB-BB08-14C914F0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13BD85-F409-4C59-B6EA-334073700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AF1C8B-E0EE-4137-9A89-8BB43703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7379A0-8E13-405B-A8D6-840640146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F632EB-4363-4C4C-AB0A-48900CE7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28E203-DFE5-4370-88B1-19188D016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F05A41-0ADB-4E58-B411-CDC9EA7FF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01285646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B839BF-3183-4788-8BCF-286984534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0E246-77F8-4FF1-AA04-190C1F9D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b5efdfa454f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436E5B-B3C0-4A71-BCF3-52090034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E7C44D-4650-4757-A23D-4966A48AC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113301-845B-4AD8-8C0F-746474826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A45899-0B61-4C7D-8257-A1A8F963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C322BB-BB06-4E73-B587-C26A1239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6BE470-9E13-4DDB-BA46-CFBF93478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4C3BC5-BDDA-4244-8A83-FF2928AA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0D793-3C77-444A-8329-C955609E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25C4F6-94DA-4884-A32C-8BD4E527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41C360-658E-4BC2-8F91-D3F7428F2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9340AC-A727-4297-814D-3CDC0E72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FBBEFA-8602-469F-BA24-D2689B6CB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A8BF22-D654-4207-802C-F98F8936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1A31CE-4DDA-4D3B-A774-DC586DFF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89DC23-C833-4E8A-B638-5EAA789D0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94432B-0007-4FEE-91DF-992F313C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703312-24ED-4151-9021-ED5C91C9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549844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65BE13-A674-4247-8AF4-501F2E7AA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D46517-558C-4491-AA44-338559FD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039a925e148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029AA-222E-483B-A191-99B12B79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FEBECF-5C76-48D8-ADB2-1DB75967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C8673F-B0AD-4CE5-8B50-615DB668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642F6-82B4-4D64-AD78-E539F18D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预算固定生产间接成本 HK$84,000，正常产量 10000 单位。吸收成本法的单位固定生产间接成本吸收率为：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F8DDB1-30CD-40A9-BE75-24CD01193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DC06E-6242-4347-B188-F0275484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ADE87C-1AF9-4CA4-B88C-F2761503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51EC4A-4931-47A8-A524-0F5FD11BB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872194-C2E2-4CF2-A5B1-CAAD6E8D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ACBA86-A937-4EAB-8EBE-6C2DCF151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F14075-754C-424A-9CFC-BEE47D68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8A6194-A059-4495-BD3B-3B40ADCFA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4EC440-E305-447B-9C2F-134803E75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ACFBE2-BFB7-403D-9D8F-833E8CF61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CBF11D-7E7D-431D-975E-0F44CC53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EB62E8-7538-4569-8E13-A1E3F18C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0A4E94-CD21-4629-9972-F53EC17E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8699687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98381F-9CB5-4B5F-A8D4-26D91781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53BA50-3FC2-4BD4-8379-0B9B7BE47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2d6aac074a4a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A5627A-52BB-4A0B-B94E-32B05CD4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2A2A6-E3F3-4E82-B956-236E2284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95D6A-5D94-4DB6-88EF-85415461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E6C97F-BA58-4310-BC07-EA99554EA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本期生产 1280 单位、销售 1130 单位，期初无存货；单位固定生产间接成本吸收率为 HK$12。其他条件相同，吸收成本法利润与边际成本法利润的差额是：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702032-B2D8-41C3-8FDA-2D2775E6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162199-5DBA-47FA-AD02-395A28AA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961625-FF92-4A0C-87CE-CB1CEACC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5B8DD9-99FD-48B8-8CAB-AD4ACD41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8C2D6F-91AE-471D-898E-B108A6B26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780D35-8130-4DB6-9A77-ED727FF8E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1A39B4-1018-4DA7-8B57-497C8E9E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FC0D5F-45E1-4CD9-9855-7E8198F60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32A65-C8FF-435F-94DB-5A624C44B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D56D50-86DB-43C0-9216-11D207DE2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7DA61D-5F00-4F52-B58D-7F9232FF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043BEA-0254-476A-BC49-B04CFD04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88207D-6F3E-460E-B07B-007B84927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82807F-3C3F-4D38-A844-2EC32A6F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3FF229-9804-4694-BA19-A3DA889A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750853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6FF759-A018-41EE-9EC0-4E69B8C88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514DF-AC3C-4AC7-B182-6935EAEA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60fadef7a54d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61B47F-3646-4ECB-B5DB-2872E9AE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164703-C089-440D-8C84-6013C9BD4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3BBBA5-F516-4C2D-B710-5CF4BD684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C18676-B7FD-4552-A2A6-3545DA30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CFA03C-0400-44DF-9909-B0EEC980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预算固定生产间接成本 HK$84,000，正常产量 10000 单位。吸收成本法的单位固定生产间接成本吸收率为：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FA9C9-4BF1-4909-A4D5-6CDF92E84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EBA5BF-4A1F-428B-9991-23F3B5BE8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3D1935-2DE3-47FD-B8CB-73E6D437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C5275D-085D-4086-9C93-5704B3EC7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本期生产 1280 单位、销售 1130 单位，期初无存货；单位固定生产间接成本吸收率为 HK$12。其他条件相同，吸收成本法利润与边际成本法利润的差额是：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816FE2-5B90-41F3-9FCB-219D8CDB2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3E2218-564C-4F7C-82B3-41C75B4B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3E7199-A54B-41BB-A740-04096829D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51D21E-2B2C-4C67-914F-50F00AD7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第 5 期产量大于销量，期末制成品存货增加。其他条件相同，吸收成本法利润通常比边际成本法：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89B6E8-1B66-46F1-BB63-5AB6F9C2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AE24B2-4239-463B-8463-039C62333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25A7F2-4861-47B2-9377-2E92C32B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6394A1-65BA-412F-92D3-3F41E9485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1337128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0D32B8-484D-4263-AFE4-E97121DDF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327C46-B500-4B23-B6D4-3D4225E2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ae6573748948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BE7CFD-36B7-45E8-BE15-DD0B9BB64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87270A-029A-4AF0-91F2-2912B105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2215F9-F460-4BF9-AD3E-37F623DBC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99DFF0-889A-449C-B852-8603CB16F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E218EE-7CC1-4979-8DB3-038AEE03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82B7BB-9315-415B-88A0-7789BF069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F1C32E-7579-4951-ADB8-92C6B633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D6B62F-7B77-4CA4-A9EC-BFEC008C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正确结论：吸收成本法高 HK$1,800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解析链：期末存货增加=1280−1130=150 单位；吸收成本法把 150×HK$12=HK$1,800 固定生产间接成本递延入存货，所以本期利润较高。由“产量&gt;销量”方向复核亦得同一结论。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E46353-B9CD-4302-B465-D2771C45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4ADE0C-E3A6-4E2B-B33E-860F83699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4AF5D2-E562-45C0-AA41-4C891A468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940A87-BF8C-45B6-9431-B402BF1A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11261186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758773-EA87-4FEB-9904-B9AE169C8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A4DAE2-7F6E-468D-9076-25DB4045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615749c7ac4a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A8CCBC-25CF-43E1-B2C6-24F0D1D5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2E2CE6-4AB7-4C64-B0B4-DB34FFFD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8FB0C5-BC61-4DC1-9581-98956C38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CD6F1A-9D38-450E-A987-670290554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5 期产量大于销量，期末制成品存货增加。其他条件相同，吸收成本法利润通常比边际成本法：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E9F85-ADF0-480E-BBD2-77F5E292C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637F48-2341-4715-91A5-F0C1E17DC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1401F3-9E3A-47FF-A4CF-09EDE668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5B967B-97F2-476E-9B04-FC2F5C059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6E55E8-5FFF-47AC-AD87-F27D41D8A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D30CDF-7D64-4D2F-9C5E-FE115ADB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8B079E-A735-4BC4-9329-24A9C2FF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720AC2-B4D5-4533-BDEE-1E854DFD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边际与吸收成本法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7911EC-64F2-4FAE-A373-5DAF57EB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308288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2026-08-19T08:50:25.5430000Z</dcterms:created>
  <dcterms:modified xsi:type="dcterms:W3CDTF">2026-08-19T08:50:25.5430000Z</dcterms:modified>
</coreProperties>
</file>