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1b0d03b60ebc4a4a" /><Relationship Type="http://schemas.openxmlformats.org/officeDocument/2006/relationships/extended-properties" Target="/docProps/app.xml" Id="R1838802cb13d4228" /><Relationship Type="http://schemas.openxmlformats.org/officeDocument/2006/relationships/officeDocument" Target="/ppt/presentation.xml" Id="Re6a5c2b4066847a6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3af3eb048d29490f"/>
  </p:sldMasterIdLst>
  <p:notesMasterIdLst>
    <p:notesMasterId xmlns:r="http://schemas.openxmlformats.org/officeDocument/2006/relationships" r:id="Rafde10142f6e48c5"/>
  </p:notesMasterIdLst>
  <p:sldIdLst>
    <p:sldId xmlns:r="http://schemas.openxmlformats.org/officeDocument/2006/relationships" id="256" r:id="R42508024a9744d3e"/>
    <p:sldId xmlns:r="http://schemas.openxmlformats.org/officeDocument/2006/relationships" id="257" r:id="R4b808493c24547da"/>
    <p:sldId xmlns:r="http://schemas.openxmlformats.org/officeDocument/2006/relationships" id="258" r:id="R37e17ada26f74996"/>
    <p:sldId xmlns:r="http://schemas.openxmlformats.org/officeDocument/2006/relationships" id="259" r:id="Rf4113183e52c49e1"/>
    <p:sldId xmlns:r="http://schemas.openxmlformats.org/officeDocument/2006/relationships" id="260" r:id="R3f3d4fde8bc84973"/>
    <p:sldId xmlns:r="http://schemas.openxmlformats.org/officeDocument/2006/relationships" id="261" r:id="Ra489c7bda01a4a99"/>
    <p:sldId xmlns:r="http://schemas.openxmlformats.org/officeDocument/2006/relationships" id="262" r:id="R8d145e40e7d6486c"/>
    <p:sldId xmlns:r="http://schemas.openxmlformats.org/officeDocument/2006/relationships" id="263" r:id="R9c8fa12fe738486b"/>
    <p:sldId xmlns:r="http://schemas.openxmlformats.org/officeDocument/2006/relationships" id="264" r:id="Rc1787f0d68ce4e6b"/>
    <p:sldId xmlns:r="http://schemas.openxmlformats.org/officeDocument/2006/relationships" id="265" r:id="Rf65e79d48f84416a"/>
    <p:sldId xmlns:r="http://schemas.openxmlformats.org/officeDocument/2006/relationships" id="266" r:id="R2354ee9f7edf4817"/>
    <p:sldId xmlns:r="http://schemas.openxmlformats.org/officeDocument/2006/relationships" id="267" r:id="R83179029cab54470"/>
    <p:sldId xmlns:r="http://schemas.openxmlformats.org/officeDocument/2006/relationships" id="268" r:id="R60ba06d46c3643e0"/>
    <p:sldId xmlns:r="http://schemas.openxmlformats.org/officeDocument/2006/relationships" id="269" r:id="R82778ac93f52473a"/>
    <p:sldId xmlns:r="http://schemas.openxmlformats.org/officeDocument/2006/relationships" id="270" r:id="R19910fa9bac94a0e"/>
    <p:sldId xmlns:r="http://schemas.openxmlformats.org/officeDocument/2006/relationships" id="271" r:id="Rf020de2d69964e29"/>
    <p:sldId xmlns:r="http://schemas.openxmlformats.org/officeDocument/2006/relationships" id="272" r:id="Rff63432952c44d2d"/>
    <p:sldId xmlns:r="http://schemas.openxmlformats.org/officeDocument/2006/relationships" id="273" r:id="R890e8cfe28594034"/>
    <p:sldId xmlns:r="http://schemas.openxmlformats.org/officeDocument/2006/relationships" id="274" r:id="R29060e88be714f51"/>
    <p:sldId xmlns:r="http://schemas.openxmlformats.org/officeDocument/2006/relationships" id="275" r:id="Raac565f87dc649fd"/>
    <p:sldId xmlns:r="http://schemas.openxmlformats.org/officeDocument/2006/relationships" id="276" r:id="R28fd5cd86a2e4d17"/>
    <p:sldId xmlns:r="http://schemas.openxmlformats.org/officeDocument/2006/relationships" id="277" r:id="Rced20610564e4824"/>
    <p:sldId xmlns:r="http://schemas.openxmlformats.org/officeDocument/2006/relationships" id="278" r:id="R3bbcf4e134494bb8"/>
    <p:sldId xmlns:r="http://schemas.openxmlformats.org/officeDocument/2006/relationships" id="279" r:id="R00ab44413a814f2c"/>
    <p:sldId xmlns:r="http://schemas.openxmlformats.org/officeDocument/2006/relationships" id="280" r:id="Rcb92ece807a84151"/>
    <p:sldId xmlns:r="http://schemas.openxmlformats.org/officeDocument/2006/relationships" id="281" r:id="R9c025458c1064d2a"/>
    <p:sldId xmlns:r="http://schemas.openxmlformats.org/officeDocument/2006/relationships" id="282" r:id="R6d7b26227d6d410e"/>
    <p:sldId xmlns:r="http://schemas.openxmlformats.org/officeDocument/2006/relationships" id="283" r:id="R2d505d23f0524a77"/>
    <p:sldId xmlns:r="http://schemas.openxmlformats.org/officeDocument/2006/relationships" id="284" r:id="R10b3d968351747a0"/>
    <p:sldId xmlns:r="http://schemas.openxmlformats.org/officeDocument/2006/relationships" id="285" r:id="R4bfe5cdad6d74392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d416352363e04faa" /><Relationship Type="http://schemas.openxmlformats.org/officeDocument/2006/relationships/slideMaster" Target="/ppt/slideMasters/slideMaster1.xml" Id="R3af3eb048d29490f" /><Relationship Type="http://schemas.openxmlformats.org/officeDocument/2006/relationships/notesMaster" Target="/ppt/notesMasters/notesMaster1.xml" Id="Rafde10142f6e48c5" /><Relationship Type="http://schemas.openxmlformats.org/officeDocument/2006/relationships/presProps" Target="/ppt/presProps.xml" Id="Rd84bb75bdde04204" /><Relationship Type="http://schemas.openxmlformats.org/officeDocument/2006/relationships/tableStyles" Target="/ppt/tableStyles.xml" Id="Rb979ddf6dfc74cc3" /><Relationship Type="http://schemas.openxmlformats.org/officeDocument/2006/relationships/slide" Target="/ppt/slides/slide1.xml" Id="R42508024a9744d3e" /><Relationship Type="http://schemas.openxmlformats.org/officeDocument/2006/relationships/slide" Target="/ppt/slides/slide2.xml" Id="R4b808493c24547da" /><Relationship Type="http://schemas.openxmlformats.org/officeDocument/2006/relationships/slide" Target="/ppt/slides/slide3.xml" Id="R37e17ada26f74996" /><Relationship Type="http://schemas.openxmlformats.org/officeDocument/2006/relationships/slide" Target="/ppt/slides/slide4.xml" Id="Rf4113183e52c49e1" /><Relationship Type="http://schemas.openxmlformats.org/officeDocument/2006/relationships/slide" Target="/ppt/slides/slide5.xml" Id="R3f3d4fde8bc84973" /><Relationship Type="http://schemas.openxmlformats.org/officeDocument/2006/relationships/slide" Target="/ppt/slides/slide6.xml" Id="Ra489c7bda01a4a99" /><Relationship Type="http://schemas.openxmlformats.org/officeDocument/2006/relationships/slide" Target="/ppt/slides/slide7.xml" Id="R8d145e40e7d6486c" /><Relationship Type="http://schemas.openxmlformats.org/officeDocument/2006/relationships/slide" Target="/ppt/slides/slide8.xml" Id="R9c8fa12fe738486b" /><Relationship Type="http://schemas.openxmlformats.org/officeDocument/2006/relationships/slide" Target="/ppt/slides/slide9.xml" Id="Rc1787f0d68ce4e6b" /><Relationship Type="http://schemas.openxmlformats.org/officeDocument/2006/relationships/slide" Target="/ppt/slides/slide10.xml" Id="Rf65e79d48f84416a" /><Relationship Type="http://schemas.openxmlformats.org/officeDocument/2006/relationships/slide" Target="/ppt/slides/slide11.xml" Id="R2354ee9f7edf4817" /><Relationship Type="http://schemas.openxmlformats.org/officeDocument/2006/relationships/slide" Target="/ppt/slides/slide12.xml" Id="R83179029cab54470" /><Relationship Type="http://schemas.openxmlformats.org/officeDocument/2006/relationships/slide" Target="/ppt/slides/slide13.xml" Id="R60ba06d46c3643e0" /><Relationship Type="http://schemas.openxmlformats.org/officeDocument/2006/relationships/slide" Target="/ppt/slides/slide14.xml" Id="R82778ac93f52473a" /><Relationship Type="http://schemas.openxmlformats.org/officeDocument/2006/relationships/slide" Target="/ppt/slides/slide15.xml" Id="R19910fa9bac94a0e" /><Relationship Type="http://schemas.openxmlformats.org/officeDocument/2006/relationships/slide" Target="/ppt/slides/slide16.xml" Id="Rf020de2d69964e29" /><Relationship Type="http://schemas.openxmlformats.org/officeDocument/2006/relationships/slide" Target="/ppt/slides/slide17.xml" Id="Rff63432952c44d2d" /><Relationship Type="http://schemas.openxmlformats.org/officeDocument/2006/relationships/slide" Target="/ppt/slides/slide18.xml" Id="R890e8cfe28594034" /><Relationship Type="http://schemas.openxmlformats.org/officeDocument/2006/relationships/slide" Target="/ppt/slides/slide19.xml" Id="R29060e88be714f51" /><Relationship Type="http://schemas.openxmlformats.org/officeDocument/2006/relationships/slide" Target="/ppt/slides/slide20.xml" Id="Raac565f87dc649fd" /><Relationship Type="http://schemas.openxmlformats.org/officeDocument/2006/relationships/slide" Target="/ppt/slides/slide21.xml" Id="R28fd5cd86a2e4d17" /><Relationship Type="http://schemas.openxmlformats.org/officeDocument/2006/relationships/slide" Target="/ppt/slides/slide22.xml" Id="Rced20610564e4824" /><Relationship Type="http://schemas.openxmlformats.org/officeDocument/2006/relationships/slide" Target="/ppt/slides/slide23.xml" Id="R3bbcf4e134494bb8" /><Relationship Type="http://schemas.openxmlformats.org/officeDocument/2006/relationships/slide" Target="/ppt/slides/slide24.xml" Id="R00ab44413a814f2c" /><Relationship Type="http://schemas.openxmlformats.org/officeDocument/2006/relationships/slide" Target="/ppt/slides/slide25.xml" Id="Rcb92ece807a84151" /><Relationship Type="http://schemas.openxmlformats.org/officeDocument/2006/relationships/slide" Target="/ppt/slides/slide26.xml" Id="R9c025458c1064d2a" /><Relationship Type="http://schemas.openxmlformats.org/officeDocument/2006/relationships/slide" Target="/ppt/slides/slide27.xml" Id="R6d7b26227d6d410e" /><Relationship Type="http://schemas.openxmlformats.org/officeDocument/2006/relationships/slide" Target="/ppt/slides/slide28.xml" Id="R2d505d23f0524a77" /><Relationship Type="http://schemas.openxmlformats.org/officeDocument/2006/relationships/slide" Target="/ppt/slides/slide29.xml" Id="R10b3d968351747a0" /><Relationship Type="http://schemas.openxmlformats.org/officeDocument/2006/relationships/slide" Target="/ppt/slides/slide30.xml" Id="R4bfe5cdad6d74392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b20209cbfdc1419b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948995098be24d9b" /><Relationship Type="http://schemas.openxmlformats.org/officeDocument/2006/relationships/notesMaster" Target="/ppt/notesMasters/notesMaster1.xml" Id="Rbbfb15d6529f4e53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f1afade8ca914667" /><Relationship Type="http://schemas.openxmlformats.org/officeDocument/2006/relationships/notesMaster" Target="/ppt/notesMasters/notesMaster1.xml" Id="R3f8adb04230c4d83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8591ffd1626b49b4" /><Relationship Type="http://schemas.openxmlformats.org/officeDocument/2006/relationships/notesMaster" Target="/ppt/notesMasters/notesMaster1.xml" Id="R87c115e49dc14f07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4a347eb133304374" /><Relationship Type="http://schemas.openxmlformats.org/officeDocument/2006/relationships/notesMaster" Target="/ppt/notesMasters/notesMaster1.xml" Id="R74c93998abc848c5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1ce9a9b16923484e" /><Relationship Type="http://schemas.openxmlformats.org/officeDocument/2006/relationships/notesMaster" Target="/ppt/notesMasters/notesMaster1.xml" Id="Rdef6bf0d7aea4578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90a51dd1f0944703" /><Relationship Type="http://schemas.openxmlformats.org/officeDocument/2006/relationships/notesMaster" Target="/ppt/notesMasters/notesMaster1.xml" Id="R7f2a567e66ee4bc5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eb160db9df044a31" /><Relationship Type="http://schemas.openxmlformats.org/officeDocument/2006/relationships/notesMaster" Target="/ppt/notesMasters/notesMaster1.xml" Id="R5d21aa397cc84bc6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934c5112eead4106" /><Relationship Type="http://schemas.openxmlformats.org/officeDocument/2006/relationships/notesMaster" Target="/ppt/notesMasters/notesMaster1.xml" Id="Rda7aaea6bd934b7b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ff417f2cc21443af" /><Relationship Type="http://schemas.openxmlformats.org/officeDocument/2006/relationships/notesMaster" Target="/ppt/notesMasters/notesMaster1.xml" Id="Rfb10ae604df442a6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0da23b4de4e54b70" /><Relationship Type="http://schemas.openxmlformats.org/officeDocument/2006/relationships/notesMaster" Target="/ppt/notesMasters/notesMaster1.xml" Id="R7e6966a2b3ca4126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b4079a6b7a7c423e" /><Relationship Type="http://schemas.openxmlformats.org/officeDocument/2006/relationships/notesMaster" Target="/ppt/notesMasters/notesMaster1.xml" Id="Rccceca005c304e62" /></Relationships>
</file>

<file path=ppt/notesSlides/_rels/notesSlide12.xml.rels>&#65279;<?xml version="1.0" encoding="utf-8"?><Relationships xmlns="http://schemas.openxmlformats.org/package/2006/relationships"><Relationship Type="http://schemas.openxmlformats.org/officeDocument/2006/relationships/slide" Target="/ppt/slides/slide12.xml" Id="Ra738f2f4e4054d68" /><Relationship Type="http://schemas.openxmlformats.org/officeDocument/2006/relationships/notesMaster" Target="/ppt/notesMasters/notesMaster1.xml" Id="R99ce9d8aa6f94c37" /></Relationships>
</file>

<file path=ppt/notesSlides/_rels/notesSlide13.xml.rels>&#65279;<?xml version="1.0" encoding="utf-8"?><Relationships xmlns="http://schemas.openxmlformats.org/package/2006/relationships"><Relationship Type="http://schemas.openxmlformats.org/officeDocument/2006/relationships/slide" Target="/ppt/slides/slide13.xml" Id="R244097ef4e364348" /><Relationship Type="http://schemas.openxmlformats.org/officeDocument/2006/relationships/notesMaster" Target="/ppt/notesMasters/notesMaster1.xml" Id="R72126281f41d4e41" /></Relationships>
</file>

<file path=ppt/notesSlides/_rels/notesSlide14.xml.rels>&#65279;<?xml version="1.0" encoding="utf-8"?><Relationships xmlns="http://schemas.openxmlformats.org/package/2006/relationships"><Relationship Type="http://schemas.openxmlformats.org/officeDocument/2006/relationships/slide" Target="/ppt/slides/slide14.xml" Id="R5b31ec80e7484151" /><Relationship Type="http://schemas.openxmlformats.org/officeDocument/2006/relationships/notesMaster" Target="/ppt/notesMasters/notesMaster1.xml" Id="Rc6150abb0c614bcc" /></Relationships>
</file>

<file path=ppt/notesSlides/_rels/notesSlide15.xml.rels>&#65279;<?xml version="1.0" encoding="utf-8"?><Relationships xmlns="http://schemas.openxmlformats.org/package/2006/relationships"><Relationship Type="http://schemas.openxmlformats.org/officeDocument/2006/relationships/slide" Target="/ppt/slides/slide15.xml" Id="R556e4767220d444f" /><Relationship Type="http://schemas.openxmlformats.org/officeDocument/2006/relationships/notesMaster" Target="/ppt/notesMasters/notesMaster1.xml" Id="R9e34b3711c5944ec" /></Relationships>
</file>

<file path=ppt/notesSlides/_rels/notesSlide16.xml.rels>&#65279;<?xml version="1.0" encoding="utf-8"?><Relationships xmlns="http://schemas.openxmlformats.org/package/2006/relationships"><Relationship Type="http://schemas.openxmlformats.org/officeDocument/2006/relationships/slide" Target="/ppt/slides/slide16.xml" Id="R33ce4359beb1410b" /><Relationship Type="http://schemas.openxmlformats.org/officeDocument/2006/relationships/notesMaster" Target="/ppt/notesMasters/notesMaster1.xml" Id="Rd97fb91dc3a647db" /></Relationships>
</file>

<file path=ppt/notesSlides/_rels/notesSlide17.xml.rels>&#65279;<?xml version="1.0" encoding="utf-8"?><Relationships xmlns="http://schemas.openxmlformats.org/package/2006/relationships"><Relationship Type="http://schemas.openxmlformats.org/officeDocument/2006/relationships/slide" Target="/ppt/slides/slide17.xml" Id="Rf589bab79a1b4cee" /><Relationship Type="http://schemas.openxmlformats.org/officeDocument/2006/relationships/notesMaster" Target="/ppt/notesMasters/notesMaster1.xml" Id="R2580635aa35c4a3e" /></Relationships>
</file>

<file path=ppt/notesSlides/_rels/notesSlide18.xml.rels>&#65279;<?xml version="1.0" encoding="utf-8"?><Relationships xmlns="http://schemas.openxmlformats.org/package/2006/relationships"><Relationship Type="http://schemas.openxmlformats.org/officeDocument/2006/relationships/slide" Target="/ppt/slides/slide18.xml" Id="R79ac0bbfa3ff402c" /><Relationship Type="http://schemas.openxmlformats.org/officeDocument/2006/relationships/notesMaster" Target="/ppt/notesMasters/notesMaster1.xml" Id="R50ad79a4807f4735" /></Relationships>
</file>

<file path=ppt/notesSlides/_rels/notesSlide19.xml.rels>&#65279;<?xml version="1.0" encoding="utf-8"?><Relationships xmlns="http://schemas.openxmlformats.org/package/2006/relationships"><Relationship Type="http://schemas.openxmlformats.org/officeDocument/2006/relationships/slide" Target="/ppt/slides/slide19.xml" Id="Racb6acb4cb624957" /><Relationship Type="http://schemas.openxmlformats.org/officeDocument/2006/relationships/notesMaster" Target="/ppt/notesMasters/notesMaster1.xml" Id="R2837d173b15344cb" /></Relationships>
</file>

<file path=ppt/notesSlides/_rels/notesSlide20.xml.rels>&#65279;<?xml version="1.0" encoding="utf-8"?><Relationships xmlns="http://schemas.openxmlformats.org/package/2006/relationships"><Relationship Type="http://schemas.openxmlformats.org/officeDocument/2006/relationships/slide" Target="/ppt/slides/slide20.xml" Id="R89f6175012284101" /><Relationship Type="http://schemas.openxmlformats.org/officeDocument/2006/relationships/notesMaster" Target="/ppt/notesMasters/notesMaster1.xml" Id="Rca4f01028e094941" /></Relationships>
</file>

<file path=ppt/notesSlides/_rels/notesSlide21.xml.rels>&#65279;<?xml version="1.0" encoding="utf-8"?><Relationships xmlns="http://schemas.openxmlformats.org/package/2006/relationships"><Relationship Type="http://schemas.openxmlformats.org/officeDocument/2006/relationships/slide" Target="/ppt/slides/slide21.xml" Id="R7b4a51866b7d41c3" /><Relationship Type="http://schemas.openxmlformats.org/officeDocument/2006/relationships/notesMaster" Target="/ppt/notesMasters/notesMaster1.xml" Id="R385a3d5e4c1648c6" /></Relationships>
</file>

<file path=ppt/notesSlides/_rels/notesSlide22.xml.rels>&#65279;<?xml version="1.0" encoding="utf-8"?><Relationships xmlns="http://schemas.openxmlformats.org/package/2006/relationships"><Relationship Type="http://schemas.openxmlformats.org/officeDocument/2006/relationships/slide" Target="/ppt/slides/slide22.xml" Id="Rb8b692fda4c04227" /><Relationship Type="http://schemas.openxmlformats.org/officeDocument/2006/relationships/notesMaster" Target="/ppt/notesMasters/notesMaster1.xml" Id="R5fde7ec5530b460c" /></Relationships>
</file>

<file path=ppt/notesSlides/_rels/notesSlide23.xml.rels>&#65279;<?xml version="1.0" encoding="utf-8"?><Relationships xmlns="http://schemas.openxmlformats.org/package/2006/relationships"><Relationship Type="http://schemas.openxmlformats.org/officeDocument/2006/relationships/slide" Target="/ppt/slides/slide23.xml" Id="R47d327c9d6e147bd" /><Relationship Type="http://schemas.openxmlformats.org/officeDocument/2006/relationships/notesMaster" Target="/ppt/notesMasters/notesMaster1.xml" Id="R75140e1f22fc4224" /></Relationships>
</file>

<file path=ppt/notesSlides/_rels/notesSlide24.xml.rels>&#65279;<?xml version="1.0" encoding="utf-8"?><Relationships xmlns="http://schemas.openxmlformats.org/package/2006/relationships"><Relationship Type="http://schemas.openxmlformats.org/officeDocument/2006/relationships/slide" Target="/ppt/slides/slide24.xml" Id="R4990db3b77dd4f23" /><Relationship Type="http://schemas.openxmlformats.org/officeDocument/2006/relationships/notesMaster" Target="/ppt/notesMasters/notesMaster1.xml" Id="Rf570383b0c224df9" /></Relationships>
</file>

<file path=ppt/notesSlides/_rels/notesSlide25.xml.rels>&#65279;<?xml version="1.0" encoding="utf-8"?><Relationships xmlns="http://schemas.openxmlformats.org/package/2006/relationships"><Relationship Type="http://schemas.openxmlformats.org/officeDocument/2006/relationships/slide" Target="/ppt/slides/slide25.xml" Id="R5f8e728f2710492f" /><Relationship Type="http://schemas.openxmlformats.org/officeDocument/2006/relationships/notesMaster" Target="/ppt/notesMasters/notesMaster1.xml" Id="Rb23a906182ca4e5a" /></Relationships>
</file>

<file path=ppt/notesSlides/_rels/notesSlide26.xml.rels>&#65279;<?xml version="1.0" encoding="utf-8"?><Relationships xmlns="http://schemas.openxmlformats.org/package/2006/relationships"><Relationship Type="http://schemas.openxmlformats.org/officeDocument/2006/relationships/slide" Target="/ppt/slides/slide26.xml" Id="R312450e20fee4ba0" /><Relationship Type="http://schemas.openxmlformats.org/officeDocument/2006/relationships/notesMaster" Target="/ppt/notesMasters/notesMaster1.xml" Id="R565af14bda8941b3" /></Relationships>
</file>

<file path=ppt/notesSlides/_rels/notesSlide27.xml.rels>&#65279;<?xml version="1.0" encoding="utf-8"?><Relationships xmlns="http://schemas.openxmlformats.org/package/2006/relationships"><Relationship Type="http://schemas.openxmlformats.org/officeDocument/2006/relationships/slide" Target="/ppt/slides/slide27.xml" Id="R2588928312904bda" /><Relationship Type="http://schemas.openxmlformats.org/officeDocument/2006/relationships/notesMaster" Target="/ppt/notesMasters/notesMaster1.xml" Id="Rfff64573b78c40ba" /></Relationships>
</file>

<file path=ppt/notesSlides/_rels/notesSlide28.xml.rels>&#65279;<?xml version="1.0" encoding="utf-8"?><Relationships xmlns="http://schemas.openxmlformats.org/package/2006/relationships"><Relationship Type="http://schemas.openxmlformats.org/officeDocument/2006/relationships/slide" Target="/ppt/slides/slide28.xml" Id="R0fcc7a3c4d064bd6" /><Relationship Type="http://schemas.openxmlformats.org/officeDocument/2006/relationships/notesMaster" Target="/ppt/notesMasters/notesMaster1.xml" Id="R15e5f72fa9774fe8" /></Relationships>
</file>

<file path=ppt/notesSlides/_rels/notesSlide29.xml.rels>&#65279;<?xml version="1.0" encoding="utf-8"?><Relationships xmlns="http://schemas.openxmlformats.org/package/2006/relationships"><Relationship Type="http://schemas.openxmlformats.org/officeDocument/2006/relationships/slide" Target="/ppt/slides/slide29.xml" Id="R8a348fc02c0a42f3" /><Relationship Type="http://schemas.openxmlformats.org/officeDocument/2006/relationships/notesMaster" Target="/ppt/notesMasters/notesMaster1.xml" Id="R28e41699a1cf4b70" /></Relationships>
</file>

<file path=ppt/notesSlides/_rels/notesSlide30.xml.rels>&#65279;<?xml version="1.0" encoding="utf-8"?><Relationships xmlns="http://schemas.openxmlformats.org/package/2006/relationships"><Relationship Type="http://schemas.openxmlformats.org/officeDocument/2006/relationships/slide" Target="/ppt/slides/slide30.xml" Id="R45f48a06d9ca4b6a" /><Relationship Type="http://schemas.openxmlformats.org/officeDocument/2006/relationships/notesMaster" Target="/ppt/notesMasters/notesMaster1.xml" Id="R3a01daafc05441ce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【建议时间】课前 1 分钟</a:t>
            </a:r>
          </a:p>
          <a:p xmlns:a="http://schemas.openxmlformats.org/drawingml/2006/main">
            <a:r>
              <a:t>【AI 讲稿】欢迎进入 中国语文 的“文学作品阅读”学习单元。本套课件共 3 节，每节约 30 分钟。</a:t>
            </a:r>
          </a:p>
          <a:p xmlns:a="http://schemas.openxmlformats.org/drawingml/2006/main">
            <a:r>
              <a:t>【互动提问】你目前最担心的是概念、方法、速度还是表达？</a:t>
            </a:r>
          </a:p>
          <a:p xmlns:a="http://schemas.openxmlformats.org/drawingml/2006/main">
            <a:r>
              <a:t>【预期回答】学生给出一个具体困难，并说明最近一次失分情境。</a:t>
            </a:r>
          </a:p>
          <a:p xmlns:a="http://schemas.openxmlformats.org/drawingml/2006/main">
            <a:r>
              <a:t>【停顿提示】等待学生回答后，再进入课程地图。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Chinese assessment framework: https://www.hkeaa.edu.hk/tc/hkdse/assessment/assessment_framework/（访问日期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能力结构参考清单（非逐题出处）：HKDSE 中国语文 2027/2028 Assessment Framework、样本题与公开评核资料｜中国语文卷一文学阅读·指令核对·原创模考任务 1；用于知识范围与设问结构校准，题目身份为DSE原创模考题，不冒充历届真题（访问日期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【建议时间】2 分钟</a:t>
            </a:r>
          </a:p>
          <a:p xmlns:a="http://schemas.openxmlformats.org/drawingml/2006/main">
            <a:r>
              <a:t>【AI 讲稿】先说明课程递进：第一课锁定 DSE 知识点与公开评核任务入口，第二课用原创材料完成证据链，后续课程训练限时表达与迁移。</a:t>
            </a:r>
          </a:p>
          <a:p xmlns:a="http://schemas.openxmlformats.org/drawingml/2006/main">
            <a:r>
              <a:t>【互动提问】看完地图，你认为哪一课最可能决定提分？为什么？</a:t>
            </a:r>
          </a:p>
          <a:p xmlns:a="http://schemas.openxmlformats.org/drawingml/2006/main">
            <a:r>
              <a:t>【预期回答】学生能把当前薄弱点与某一课的学习证据对应。</a:t>
            </a:r>
          </a:p>
          <a:p xmlns:a="http://schemas.openxmlformats.org/drawingml/2006/main">
            <a:r>
              <a:t>【停顿提示】给学生 10 秒浏览全部课程卡，再点名一课。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Chinese assessment framework: https://www.hkeaa.edu.hk/tc/hkdse/assessment/assessment_framework/（访问日期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能力结构参考清单（非逐题出处）：HKDSE 中国语文 2027/2028 Assessment Framework、样本题与公开评核资料｜中国语文卷一文学阅读·指令核对·原创模考任务 1；用于知识范围与设问结构校准，题目身份为DSE原创模考题，不冒充历届真题（访问日期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【建议时间】5 分钟</a:t>
            </a:r>
          </a:p>
          <a:p xmlns:a="http://schemas.openxmlformats.org/drawingml/2006/main">
            <a:r>
              <a:t>【AI 讲稿】明确告诉学生：本单元只训练“文学作品阅读”。先解释知识范围，再用一句话建立核心判断，最后示范标准方法。</a:t>
            </a:r>
          </a:p>
          <a:p xmlns:a="http://schemas.openxmlformats.org/drawingml/2006/main">
            <a:r>
              <a:t>【互动提问】请用自己的话复述“手法必须落到具体表达效果”，并举一个会触发“只报术语不解释效果”的错误例子。</a:t>
            </a:r>
          </a:p>
          <a:p xmlns:a="http://schemas.openxmlformats.org/drawingml/2006/main">
            <a:r>
              <a:t>【预期回答】学生能说清核心判断、一个边界和方法的第一步。</a:t>
            </a:r>
          </a:p>
          <a:p xmlns:a="http://schemas.openxmlformats.org/drawingml/2006/main">
            <a:r>
              <a:t>【停顿提示】知识点复述后停 15 秒，让学生在笔记中写下关键词。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Chinese assessment framework: https://www.hkeaa.edu.hk/tc/hkdse/assessment/assessment_framework/（访问日期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能力结构参考清单（非逐题出处）：HKDSE 中国语文 2027/2028 Assessment Framework、样本题与公开评核资料｜中国语文卷一文学阅读·指令核对·原创模考任务 1；用于知识范围与设问结构校准，题目身份为DSE原创模考题，不冒充历届真题（访问日期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分钟（目标 + 入口诊断）</a:t>
            </a:r>
          </a:p>
          <a:p xmlns:a="http://schemas.openxmlformats.org/drawingml/2006/main">
            <a:r>
              <a:t>【AI 讲稿】先读目标，再让学生独立完成 Q1：DSE原创模考 AA-1 · 中国语文卷一文学阅读 · 指令核对
指令焦点：先判断题目要求找、解、析、比、评中的哪一种动作。
【原创训练材料｜参数为训练所设】父亲把修好的旧伞放回门边，试着开合两次，才说：‘明天也许用不着。’窗外的雨却越下越密。
哪一项分析最有文本依据？ 选项为 A.折返与删号表现她在离开和联系之间犹豫，广播令抉择压力逐步增加。；B.细节把不舍转化为克制的行动，并让招牌成为老店记忆的承载物。；C.前后选择形成对照，显示人物由追求速度转为重视陪伴。；D.父亲反复试伞而说得轻描淡写，表现含蓄关怀；密雨加强了关怀的必要。。讲解时强调：手法必须落到具体表达效果</a:t>
            </a:r>
          </a:p>
          <a:p xmlns:a="http://schemas.openxmlformats.org/drawingml/2006/main">
            <a:r>
              <a:t>【互动提问】你的第一步是什么？这个步骤依赖哪一个条件？</a:t>
            </a:r>
          </a:p>
          <a:p xmlns:a="http://schemas.openxmlformats.org/drawingml/2006/main">
            <a:r>
              <a:t>【预期回答】学生能说出“文本证据—手法—效果—主旨”中的起始动作，并避开“只报术语不解释效果”。</a:t>
            </a:r>
          </a:p>
          <a:p xmlns:a="http://schemas.openxmlformats.org/drawingml/2006/main">
            <a:r>
              <a:t>【停顿提示】诊断题至少静默 60 秒；学生回答后先追问依据，再揭示核心判断。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Chinese assessment framework: https://www.hkeaa.edu.hk/tc/hkdse/assessment/assessment_framework/（访问日期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能力结构参考清单（非逐题出处）：HKDSE 中国语文 2027/2028 Assessment Framework、样本题与公开评核资料｜中国语文卷一文学阅读·指令核对·原创模考任务 1；用于知识范围与设问结构校准，题目身份为DSE原创模考题，不冒充历届真题（访问日期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【建议时间】5 分钟（评分点示范）</a:t>
            </a:r>
          </a:p>
          <a:p xmlns:a="http://schemas.openxmlformats.org/drawingml/2006/main">
            <a:r>
              <a:t>【AI 讲稿】采用 DSE 文本证据链讲评：先定位最小证据，再逐步示范“文本证据—手法—效果—主旨”，最后说明结论“父亲反复试伞而说得轻描淡写，表现含蓄关怀；密雨加强了关怀的必要。”怎样由证据推出。完整解析：动作、语气和环境相互印证，结论没有超出片段。 本题只使用题内材料；情境与数值均为原创训练参数，不代表官方数据。</a:t>
            </a:r>
          </a:p>
          <a:p xmlns:a="http://schemas.openxmlformats.org/drawingml/2006/main">
            <a:r>
              <a:t>【互动提问】哪一步是决定性得分点？如果改一个条件，哪一步最先受到影响？</a:t>
            </a:r>
          </a:p>
          <a:p xmlns:a="http://schemas.openxmlformats.org/drawingml/2006/main">
            <a:r>
              <a:t>【预期回答】学生能指出方法链中的关键步骤，并联系“从课程范围、文本证据与公开评核任务结构建立边界”。</a:t>
            </a:r>
          </a:p>
          <a:p xmlns:a="http://schemas.openxmlformats.org/drawingml/2006/main">
            <a:r>
              <a:t>【停顿提示】示范后停 20 秒，让学生遮住答案复述路径；再口头完成一个条件反向变式。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Chinese assessment framework: https://www.hkeaa.edu.hk/tc/hkdse/assessment/assessment_framework/（访问日期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能力结构参考清单（非逐题出处）：HKDSE 中国语文 2027/2028 Assessment Framework、样本题与公开评核资料｜中国语文卷一文学阅读·指令核对·原创模考任务 1；用于知识范围与设问结构校准，题目身份为DSE原创模考题，不冒充历届真题（访问日期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【建议时间】2 分钟（前段检查）</a:t>
            </a:r>
          </a:p>
          <a:p xmlns:a="http://schemas.openxmlformats.org/drawingml/2006/main">
            <a:r>
              <a:t>【AI 讲稿】严格计时。提交后先让学生自己定位错因，再用 Q1 的评分点核对；题型依据是 DSE模考题型｜参照 能力结构参考清单（非逐题出处）：HKDSE 中国语文 2027/2028 Assessment Framework、样本题与公开评核资料｜中国语文卷一文学阅读·指令核对·原创模考任务 1。</a:t>
            </a:r>
          </a:p>
          <a:p xmlns:a="http://schemas.openxmlformats.org/drawingml/2006/main">
            <a:r>
              <a:t>【互动提问】你的答案在哪一步开始偏离？下次看到什么信号就要检查？</a:t>
            </a:r>
          </a:p>
          <a:p xmlns:a="http://schemas.openxmlformats.org/drawingml/2006/main">
            <a:r>
              <a:t>【预期回答】学生能把失分归入“只报术语不解释效果”或更精确的个人错因，并写出可执行检查动作。</a:t>
            </a:r>
          </a:p>
          <a:p xmlns:a="http://schemas.openxmlformats.org/drawingml/2006/main">
            <a:r>
              <a:t>【停顿提示】计时结束后保留 30 秒静默自评，再开始讲评。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Chinese assessment framework: https://www.hkeaa.edu.hk/tc/hkdse/assessment/assessment_framework/（访问日期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能力结构参考清单（非逐题出处）：HKDSE 中国语文 2027/2028 Assessment Framework、样本题与公开评核资料｜中国语文卷一文学阅读·指令核对·原创模考任务 1；用于知识范围与设问结构校准，题目身份为DSE原创模考题，不冒充历届真题（访问日期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讲稿】逐项解释“文学作品阅读”中的专有名词、符号、对象和单位。特别强调：只报术语不解释效果</a:t>
            </a:r>
          </a:p>
          <a:p xmlns:a="http://schemas.openxmlformats.org/drawingml/2006/main">
            <a:r>
              <a:t>【互动提问】题目中的对象、条件和要求分别是什么？是否有必须标注的单位或范围？</a:t>
            </a:r>
          </a:p>
          <a:p xmlns:a="http://schemas.openxmlformats.org/drawingml/2006/main">
            <a:r>
              <a:t>【预期回答】学生能用完整中文或规范英文术语复述对象、关系、方法和边界。</a:t>
            </a:r>
          </a:p>
          <a:p xmlns:a="http://schemas.openxmlformats.org/drawingml/2006/main">
            <a:r>
              <a:t>【停顿提示】每个术语解释后停 5 秒，让学生写下自己的简明释义。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Chinese assessment framework: https://www.hkeaa.edu.hk/tc/hkdse/assessment/assessment_framework/（访问日期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能力结构参考清单（非逐题出处）：HKDSE 中国语文 2027/2028 Assessment Framework、样本题与公开评核资料｜中国语文卷一文学阅读·指令核对·原创模考任务 1；用于知识范围与设问结构校准，题目身份为DSE原创模考题，不冒充历届真题（访问日期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【建议时间】4 分钟</a:t>
            </a:r>
          </a:p>
          <a:p xmlns:a="http://schemas.openxmlformats.org/drawingml/2006/main">
            <a:r>
              <a:t>【AI 讲稿】用“条件—表示—方法—核验”重建本知识点。示范时逐步引用：文本证据—手法—效果—主旨</a:t>
            </a:r>
          </a:p>
          <a:p xmlns:a="http://schemas.openxmlformats.org/drawingml/2006/main">
            <a:r>
              <a:t>【互动提问】如果删去一个条件，链条从哪一步开始失效？</a:t>
            </a:r>
          </a:p>
          <a:p xmlns:a="http://schemas.openxmlformats.org/drawingml/2006/main">
            <a:r>
              <a:t>【预期回答】学生能指出关键条件，并用一条完整因果或运算链连接到结论。</a:t>
            </a:r>
          </a:p>
          <a:p xmlns:a="http://schemas.openxmlformats.org/drawingml/2006/main">
            <a:r>
              <a:t>【停顿提示】完成每个节点后停 6 秒，请学生口头补下一节点。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Chinese assessment framework: https://www.hkeaa.edu.hk/tc/hkdse/assessment/assessment_framework/（访问日期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能力结构参考清单（非逐题出处）：HKDSE 中国语文 2027/2028 Assessment Framework、样本题与公开评核资料｜中国语文卷一文学阅读·指令核对·原创模考任务 1；用于知识范围与设问结构校准，题目身份为DSE原创模考题，不冒充历届真题（访问日期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【建议时间】4 分钟</a:t>
            </a:r>
          </a:p>
          <a:p xmlns:a="http://schemas.openxmlformats.org/drawingml/2006/main">
            <a:r>
              <a:t>【AI 讲稿】带学生逐句读取任务，不先求答案。要求指出材料中的有效条件，再按“文本证据—手法—效果—主旨”作答。</a:t>
            </a:r>
          </a:p>
          <a:p xmlns:a="http://schemas.openxmlformats.org/drawingml/2006/main">
            <a:r>
              <a:t>【互动提问】哪一句材料如果删掉，会让题目无法作答或改变结论？</a:t>
            </a:r>
          </a:p>
          <a:p xmlns:a="http://schemas.openxmlformats.org/drawingml/2006/main">
            <a:r>
              <a:t>【预期回答】学生能圈出有效材料，并解释它在哪一步进入推理。</a:t>
            </a:r>
          </a:p>
          <a:p xmlns:a="http://schemas.openxmlformats.org/drawingml/2006/main">
            <a:r>
              <a:t>【停顿提示】静默阅读 40 秒；学生指出证据后再追问其用途。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Chinese assessment framework: https://www.hkeaa.edu.hk/tc/hkdse/assessment/assessment_framework/（访问日期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能力结构参考清单（非逐题出处）：HKDSE 中国语文 2027/2028 Assessment Framework、样本题与公开评核资料｜中国语文卷一文学阅读·关键词解释·原创模考任务 4；用于知识范围与设问结构校准，题目身份为DSE原创模考题，不冒充历届真题（访问日期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讲稿】对比三档任务的认知要求：基础看准确性，进阶看多步证据，高阶看陌生迁移与核验。不要用更大的数字冒充更高难度。</a:t>
            </a:r>
          </a:p>
          <a:p xmlns:a="http://schemas.openxmlformats.org/drawingml/2006/main">
            <a:r>
              <a:t>【互动提问】三档题之间，真正增加的是哪一种思维要求？</a:t>
            </a:r>
          </a:p>
          <a:p xmlns:a="http://schemas.openxmlformats.org/drawingml/2006/main">
            <a:r>
              <a:t>【预期回答】学生指出材料复杂度、步骤数量、表示转换或开放核验，而不是只说数值更大。</a:t>
            </a:r>
          </a:p>
          <a:p xmlns:a="http://schemas.openxmlformats.org/drawingml/2006/main">
            <a:r>
              <a:t>【停顿提示】每档给 10 秒阅读，再让学生说出新增要求。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Chinese assessment framework: https://www.hkeaa.edu.hk/tc/hkdse/assessment/assessment_framework/（访问日期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能力结构参考清单（非逐题出处）：HKDSE 中国语文 2027/2028 Assessment Framework、样本题与公开评核资料｜中国语文卷一文学阅读·推论边界·原创模考任务 2；用于知识范围与设问结构校准，题目身份为DSE原创模考题，不冒充历届真题（访问日期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讲稿】先展示错误路径，再用解析链复原第一失分点。禁止只说“粗心”；必须落到“只报术语不解释效果”或更精确的动作。</a:t>
            </a:r>
          </a:p>
          <a:p xmlns:a="http://schemas.openxmlformats.org/drawingml/2006/main">
            <a:r>
              <a:t>【互动提问】若选了最有迷惑性的错误选项，第一处错误会发生在哪一步？</a:t>
            </a:r>
          </a:p>
          <a:p xmlns:a="http://schemas.openxmlformats.org/drawingml/2006/main">
            <a:r>
              <a:t>【预期回答】学生用复盘句式写出具体错误和下一次检查动作。</a:t>
            </a:r>
          </a:p>
          <a:p xmlns:a="http://schemas.openxmlformats.org/drawingml/2006/main">
            <a:r>
              <a:t>【停顿提示】留 30 秒独立完成复盘句式，再抽查一人。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Chinese assessment framework: https://www.hkeaa.edu.hk/tc/hkdse/assessment/assessment_framework/（访问日期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能力结构参考清单（非逐题出处）：HKDSE 中国语文 2027/2028 Assessment Framework、样本题与公开评核资料｜中国语文卷一文学阅读·关键词解释·原创模考任务 4；用于知识范围与设问结构校准，题目身份为DSE原创模考题，不冒充历届真题（访问日期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分钟（本节合计30分钟）</a:t>
            </a:r>
          </a:p>
          <a:p xmlns:a="http://schemas.openxmlformats.org/drawingml/2006/main">
            <a:r>
              <a:t>【AI 讲稿】严格计时完成出口任务。最后按“入口题 + 知识边界证据卡”核对，不根据单题结果承诺等级。</a:t>
            </a:r>
          </a:p>
          <a:p xmlns:a="http://schemas.openxmlformats.org/drawingml/2006/main">
            <a:r>
              <a:t>【互动提问】你最有把握的证据是什么？仍需复习的第一断点是什么？</a:t>
            </a:r>
          </a:p>
          <a:p xmlns:a="http://schemas.openxmlformats.org/drawingml/2006/main">
            <a:r>
              <a:t>【预期回答】学生提交结论、依据和核验，并写明下一步训练档位。</a:t>
            </a:r>
          </a:p>
          <a:p xmlns:a="http://schemas.openxmlformats.org/drawingml/2006/main">
            <a:r>
              <a:t>【停顿提示】完整静默 2 分钟作答，最后 1 分钟自评与口头回报。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Chinese assessment framework: https://www.hkeaa.edu.hk/tc/hkdse/assessment/assessment_framework/（访问日期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能力结构参考清单（非逐题出处）：HKDSE 中国语文 2027/2028 Assessment Framework、样本题与公开评核资料｜中国语文卷一文学阅读·推论边界·原创模考任务 2；用于知识范围与设问结构校准，题目身份为DSE原创模考题，不冒充历届真题（访问日期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分钟（目标 + 入口诊断）</a:t>
            </a:r>
          </a:p>
          <a:p xmlns:a="http://schemas.openxmlformats.org/drawingml/2006/main">
            <a:r>
              <a:t>【AI 讲稿】先读目标，再让学生独立完成 Q11：DSE原创模考 AK-11 · 中国语文卷一文学阅读 · 指令核对
指令焦点：先判断题目要求找、解、析、比、评中的哪一种动作。
【原创训练材料｜参数为训练所设】雨水沿玻璃把霓虹拉成长线，车厢里的人都低头看屏幕，只有清洁工抬头核对每一个站名。
哪一项理解最能解释画面对比？ 选项为 A.祖母把长期照顾藏在日常动作里，后来的发现让含蓄关怀变得可见。；B.父亲反复试伞而说得轻描淡写，表现含蓄关怀；密雨加强了关怀的必要。；C.折返与删号表现她在离开和联系之间犹豫，广播令抉择压力逐步增加。；D.众人低头与清洁工抬头形成对照，突出日常劳动中的专注和常被忽略的责任。。讲解时强调：手法必须落到具体表达效果</a:t>
            </a:r>
          </a:p>
          <a:p xmlns:a="http://schemas.openxmlformats.org/drawingml/2006/main">
            <a:r>
              <a:t>【互动提问】你的第一步是什么？这个步骤依赖哪一个条件？</a:t>
            </a:r>
          </a:p>
          <a:p xmlns:a="http://schemas.openxmlformats.org/drawingml/2006/main">
            <a:r>
              <a:t>【预期回答】学生能说出“文本证据—手法—效果—主旨”中的起始动作，并避开“只报术语不解释效果”。</a:t>
            </a:r>
          </a:p>
          <a:p xmlns:a="http://schemas.openxmlformats.org/drawingml/2006/main">
            <a:r>
              <a:t>【停顿提示】诊断题至少静默 60 秒；学生回答后先追问依据，再揭示核心判断。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Chinese assessment framework: https://www.hkeaa.edu.hk/tc/hkdse/assessment/assessment_framework/（访问日期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能力结构参考清单（非逐题出处）：HKDSE 中国语文 2027/2028 Assessment Framework、样本题与公开评核资料｜中国语文卷一文学阅读·指令核对·原创模考任务 5；用于知识范围与设问结构校准，题目身份为DSE原创模考题，不冒充历届真题（访问日期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【建议时间】5 分钟（评分点示范）</a:t>
            </a:r>
          </a:p>
          <a:p xmlns:a="http://schemas.openxmlformats.org/drawingml/2006/main">
            <a:r>
              <a:t>【AI 讲稿】采用 DSE 文本证据链讲评：先定位最小证据，再逐步示范“文本证据—手法—效果—主旨”，最后说明结论“众人低头与清洁工抬头形成对照，突出日常劳动中的专注和常被忽略的责任。”怎样由证据推出。完整解析：结论由姿态与角色的可见差异推出。 本题只使用题内材料；情境与数值均为原创训练参数，不代表官方数据。</a:t>
            </a:r>
          </a:p>
          <a:p xmlns:a="http://schemas.openxmlformats.org/drawingml/2006/main">
            <a:r>
              <a:t>【互动提问】哪一步是决定性得分点？如果改一个条件，哪一步最先受到影响？</a:t>
            </a:r>
          </a:p>
          <a:p xmlns:a="http://schemas.openxmlformats.org/drawingml/2006/main">
            <a:r>
              <a:t>【预期回答】学生能指出方法链中的关键步骤，并联系“按公开评核任务链完成定位、解释、表达与核验”。</a:t>
            </a:r>
          </a:p>
          <a:p xmlns:a="http://schemas.openxmlformats.org/drawingml/2006/main">
            <a:r>
              <a:t>【停顿提示】示范后停 20 秒，让学生遮住答案复述路径；再口头完成一个条件反向变式。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Chinese assessment framework: https://www.hkeaa.edu.hk/tc/hkdse/assessment/assessment_framework/（访问日期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能力结构参考清单（非逐题出处）：HKDSE 中国语文 2027/2028 Assessment Framework、样本题与公开评核资料｜中国语文卷一文学阅读·指令核对·原创模考任务 5；用于知识范围与设问结构校准，题目身份为DSE原创模考题，不冒充历届真题（访问日期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【建议时间】2 分钟（前段检查）</a:t>
            </a:r>
          </a:p>
          <a:p xmlns:a="http://schemas.openxmlformats.org/drawingml/2006/main">
            <a:r>
              <a:t>【AI 讲稿】严格计时。提交后先让学生自己定位错因，再用 Q11 的评分点核对；题型依据是 DSE模考题型｜参照 能力结构参考清单（非逐题出处）：HKDSE 中国语文 2027/2028 Assessment Framework、样本题与公开评核资料｜中国语文卷一文学阅读·指令核对·原创模考任务 5。</a:t>
            </a:r>
          </a:p>
          <a:p xmlns:a="http://schemas.openxmlformats.org/drawingml/2006/main">
            <a:r>
              <a:t>【互动提问】你的答案在哪一步开始偏离？下次看到什么信号就要检查？</a:t>
            </a:r>
          </a:p>
          <a:p xmlns:a="http://schemas.openxmlformats.org/drawingml/2006/main">
            <a:r>
              <a:t>【预期回答】学生能把失分归入“只报术语不解释效果”或更精确的个人错因，并写出可执行检查动作。</a:t>
            </a:r>
          </a:p>
          <a:p xmlns:a="http://schemas.openxmlformats.org/drawingml/2006/main">
            <a:r>
              <a:t>【停顿提示】计时结束后保留 30 秒静默自评，再开始讲评。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Chinese assessment framework: https://www.hkeaa.edu.hk/tc/hkdse/assessment/assessment_framework/（访问日期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能力结构参考清单（非逐题出处）：HKDSE 中国语文 2027/2028 Assessment Framework、样本题与公开评核资料｜中国语文卷一文学阅读·指令核对·原创模考任务 5；用于知识范围与设问结构校准，题目身份为DSE原创模考题，不冒充历届真题（访问日期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讲稿】逐项解释“文学作品阅读”中的专有名词、符号、对象和单位。特别强调：只报术语不解释效果</a:t>
            </a:r>
          </a:p>
          <a:p xmlns:a="http://schemas.openxmlformats.org/drawingml/2006/main">
            <a:r>
              <a:t>【互动提问】题目中的对象、条件和要求分别是什么？是否有必须标注的单位或范围？</a:t>
            </a:r>
          </a:p>
          <a:p xmlns:a="http://schemas.openxmlformats.org/drawingml/2006/main">
            <a:r>
              <a:t>【预期回答】学生能用完整中文或规范英文术语复述对象、关系、方法和边界。</a:t>
            </a:r>
          </a:p>
          <a:p xmlns:a="http://schemas.openxmlformats.org/drawingml/2006/main">
            <a:r>
              <a:t>【停顿提示】每个术语解释后停 5 秒，让学生写下自己的简明释义。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Chinese assessment framework: https://www.hkeaa.edu.hk/tc/hkdse/assessment/assessment_framework/（访问日期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能力结构参考清单（非逐题出处）：HKDSE 中国语文 2027/2028 Assessment Framework、样本题与公开评核资料｜中国语文卷一文学阅读·指令核对·原创模考任务 5；用于知识范围与设问结构校准，题目身份为DSE原创模考题，不冒充历届真题（访问日期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【建议时间】4 分钟</a:t>
            </a:r>
          </a:p>
          <a:p xmlns:a="http://schemas.openxmlformats.org/drawingml/2006/main">
            <a:r>
              <a:t>【AI 讲稿】用“条件—表示—方法—核验”重建本知识点。示范时逐步引用：文本证据—手法—效果—主旨</a:t>
            </a:r>
          </a:p>
          <a:p xmlns:a="http://schemas.openxmlformats.org/drawingml/2006/main">
            <a:r>
              <a:t>【互动提问】如果删去一个条件，链条从哪一步开始失效？</a:t>
            </a:r>
          </a:p>
          <a:p xmlns:a="http://schemas.openxmlformats.org/drawingml/2006/main">
            <a:r>
              <a:t>【预期回答】学生能指出关键条件，并用一条完整因果或运算链连接到结论。</a:t>
            </a:r>
          </a:p>
          <a:p xmlns:a="http://schemas.openxmlformats.org/drawingml/2006/main">
            <a:r>
              <a:t>【停顿提示】完成每个节点后停 6 秒，请学生口头补下一节点。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Chinese assessment framework: https://www.hkeaa.edu.hk/tc/hkdse/assessment/assessment_framework/（访问日期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能力结构参考清单（非逐题出处）：HKDSE 中国语文 2027/2028 Assessment Framework、样本题与公开评核资料｜中国语文卷一文学阅读·指令核对·原创模考任务 5；用于知识范围与设问结构校准，题目身份为DSE原创模考题，不冒充历届真题（访问日期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【建议时间】4 分钟</a:t>
            </a:r>
          </a:p>
          <a:p xmlns:a="http://schemas.openxmlformats.org/drawingml/2006/main">
            <a:r>
              <a:t>【AI 讲稿】带学生逐句读取任务，不先求答案。要求指出材料中的有效条件，再按“文本证据—手法—效果—主旨”作答。</a:t>
            </a:r>
          </a:p>
          <a:p xmlns:a="http://schemas.openxmlformats.org/drawingml/2006/main">
            <a:r>
              <a:t>【互动提问】哪一句材料如果删掉，会让题目无法作答或改变结论？</a:t>
            </a:r>
          </a:p>
          <a:p xmlns:a="http://schemas.openxmlformats.org/drawingml/2006/main">
            <a:r>
              <a:t>【预期回答】学生能圈出有效材料，并解释它在哪一步进入推理。</a:t>
            </a:r>
          </a:p>
          <a:p xmlns:a="http://schemas.openxmlformats.org/drawingml/2006/main">
            <a:r>
              <a:t>【停顿提示】静默阅读 40 秒；学生指出证据后再追问其用途。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Chinese assessment framework: https://www.hkeaa.edu.hk/tc/hkdse/assessment/assessment_framework/（访问日期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能力结构参考清单（非逐题出处）：HKDSE 中国语文 2027/2028 Assessment Framework、样本题与公开评核资料｜中国语文卷一文学阅读·关键词解释·原创模考任务 2；用于知识范围与设问结构校准，题目身份为DSE原创模考题，不冒充历届真题（访问日期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讲稿】对比三档任务的认知要求：基础看准确性，进阶看多步证据，高阶看陌生迁移与核验。不要用更大的数字冒充更高难度。</a:t>
            </a:r>
          </a:p>
          <a:p xmlns:a="http://schemas.openxmlformats.org/drawingml/2006/main">
            <a:r>
              <a:t>【互动提问】三档题之间，真正增加的是哪一种思维要求？</a:t>
            </a:r>
          </a:p>
          <a:p xmlns:a="http://schemas.openxmlformats.org/drawingml/2006/main">
            <a:r>
              <a:t>【预期回答】学生指出材料复杂度、步骤数量、表示转换或开放核验，而不是只说数值更大。</a:t>
            </a:r>
          </a:p>
          <a:p xmlns:a="http://schemas.openxmlformats.org/drawingml/2006/main">
            <a:r>
              <a:t>【停顿提示】每档给 10 秒阅读，再让学生说出新增要求。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Chinese assessment framework: https://www.hkeaa.edu.hk/tc/hkdse/assessment/assessment_framework/（访问日期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能力结构参考清单（非逐题出处）：HKDSE 中国语文 2027/2028 Assessment Framework、样本题与公开评核资料｜中国语文卷一文学阅读·推论边界·原创模考任务 6；用于知识范围与设问结构校准，题目身份为DSE原创模考题，不冒充历届真题（访问日期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讲稿】先展示错误路径，再用解析链复原第一失分点。禁止只说“粗心”；必须落到“只报术语不解释效果”或更精确的动作。</a:t>
            </a:r>
          </a:p>
          <a:p xmlns:a="http://schemas.openxmlformats.org/drawingml/2006/main">
            <a:r>
              <a:t>【互动提问】若选了最有迷惑性的错误选项，第一处错误会发生在哪一步？</a:t>
            </a:r>
          </a:p>
          <a:p xmlns:a="http://schemas.openxmlformats.org/drawingml/2006/main">
            <a:r>
              <a:t>【预期回答】学生用复盘句式写出具体错误和下一次检查动作。</a:t>
            </a:r>
          </a:p>
          <a:p xmlns:a="http://schemas.openxmlformats.org/drawingml/2006/main">
            <a:r>
              <a:t>【停顿提示】留 30 秒独立完成复盘句式，再抽查一人。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Chinese assessment framework: https://www.hkeaa.edu.hk/tc/hkdse/assessment/assessment_framework/（访问日期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能力结构参考清单（非逐题出处）：HKDSE 中国语文 2027/2028 Assessment Framework、样本题与公开评核资料｜中国语文卷一文学阅读·关键词解释·原创模考任务 2；用于知识范围与设问结构校准，题目身份为DSE原创模考题，不冒充历届真题（访问日期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分钟（本节合计30分钟）</a:t>
            </a:r>
          </a:p>
          <a:p xmlns:a="http://schemas.openxmlformats.org/drawingml/2006/main">
            <a:r>
              <a:t>【AI 讲稿】严格计时完成出口任务。最后按“标准例题 + 反向变式”核对，不根据单题结果承诺等级。</a:t>
            </a:r>
          </a:p>
          <a:p xmlns:a="http://schemas.openxmlformats.org/drawingml/2006/main">
            <a:r>
              <a:t>【互动提问】你最有把握的证据是什么？仍需复习的第一断点是什么？</a:t>
            </a:r>
          </a:p>
          <a:p xmlns:a="http://schemas.openxmlformats.org/drawingml/2006/main">
            <a:r>
              <a:t>【预期回答】学生提交结论、依据和核验，并写明下一步训练档位。</a:t>
            </a:r>
          </a:p>
          <a:p xmlns:a="http://schemas.openxmlformats.org/drawingml/2006/main">
            <a:r>
              <a:t>【停顿提示】完整静默 2 分钟作答，最后 1 分钟自评与口头回报。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Chinese assessment framework: https://www.hkeaa.edu.hk/tc/hkdse/assessment/assessment_framework/（访问日期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能力结构参考清单（非逐题出处）：HKDSE 中国语文 2027/2028 Assessment Framework、样本题与公开评核资料｜中国语文卷一文学阅读·推论边界·原创模考任务 6；用于知识范围与设问结构校准，题目身份为DSE原创模考题，不冒充历届真题（访问日期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分钟（目标 + 入口诊断）</a:t>
            </a:r>
          </a:p>
          <a:p xmlns:a="http://schemas.openxmlformats.org/drawingml/2006/main">
            <a:r>
              <a:t>【AI 讲稿】先读目标，再让学生独立完成 Q21：DSE原创模考 AU-21 · 中国语文卷一文学阅读 · 指令核对
指令焦点：先判断题目要求找、解、析、比、评中的哪一种动作。
【原创训练材料｜参数为训练所设】老店关门前，老板没有收下最后一块招牌，只把上面的灰一点点擦净，再挂回原处。
‘擦净再挂回’这一细节有什么作用？ 选项为 A.细节把不舍转化为克制的行动，并让招牌成为老店记忆的承载物。；B.前后选择形成对照，显示人物由追求速度转为重视陪伴。；C.众人低头与清洁工抬头形成对照，突出日常劳动中的专注和常被忽略的责任。；D.祖母把长期照顾藏在日常动作里，后来的发现让含蓄关怀变得可见。。讲解时强调：手法必须落到具体表达效果</a:t>
            </a:r>
          </a:p>
          <a:p xmlns:a="http://schemas.openxmlformats.org/drawingml/2006/main">
            <a:r>
              <a:t>【互动提问】你的第一步是什么？这个步骤依赖哪一个条件？</a:t>
            </a:r>
          </a:p>
          <a:p xmlns:a="http://schemas.openxmlformats.org/drawingml/2006/main">
            <a:r>
              <a:t>【预期回答】学生能说出“文本证据—手法—效果—主旨”中的起始动作，并避开“只报术语不解释效果”。</a:t>
            </a:r>
          </a:p>
          <a:p xmlns:a="http://schemas.openxmlformats.org/drawingml/2006/main">
            <a:r>
              <a:t>【停顿提示】诊断题至少静默 60 秒；学生回答后先追问依据，再揭示核心判断。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Chinese assessment framework: https://www.hkeaa.edu.hk/tc/hkdse/assessment/assessment_framework/（访问日期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能力结构参考清单（非逐题出处）：HKDSE 中国语文 2027/2028 Assessment Framework、样本题与公开评核资料｜中国语文卷一文学阅读·指令核对·原创模考任务 3；用于知识范围与设问结构校准，题目身份为DSE原创模考题，不冒充历届真题（访问日期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【建议时间】5 分钟（评分点示范）</a:t>
            </a:r>
          </a:p>
          <a:p xmlns:a="http://schemas.openxmlformats.org/drawingml/2006/main">
            <a:r>
              <a:t>【AI 讲稿】采用 DSE 文本证据链讲评：先定位最小证据，再逐步示范“文本证据—手法—效果—主旨”，最后说明结论“细节把不舍转化为克制的行动，并让招牌成为老店记忆的承载物。”怎样由证据推出。完整解析：答案由具体动作解释情感和物象功能。 本题只使用题内材料；情境与数值均为原创训练参数，不代表官方数据。</a:t>
            </a:r>
          </a:p>
          <a:p xmlns:a="http://schemas.openxmlformats.org/drawingml/2006/main">
            <a:r>
              <a:t>【互动提问】哪一步是决定性得分点？如果改一个条件，哪一步最先受到影响？</a:t>
            </a:r>
          </a:p>
          <a:p xmlns:a="http://schemas.openxmlformats.org/drawingml/2006/main">
            <a:r>
              <a:t>【预期回答】学生能指出方法链中的关键步骤，并联系“只以题内文本为证据，训练多义判断与跨作品比较”。</a:t>
            </a:r>
          </a:p>
          <a:p xmlns:a="http://schemas.openxmlformats.org/drawingml/2006/main">
            <a:r>
              <a:t>【停顿提示】示范后停 20 秒，让学生遮住答案复述路径；再口头完成一个条件反向变式。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Chinese assessment framework: https://www.hkeaa.edu.hk/tc/hkdse/assessment/assessment_framework/（访问日期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能力结构参考清单（非逐题出处）：HKDSE 中国语文 2027/2028 Assessment Framework、样本题与公开评核资料｜中国语文卷一文学阅读·指令核对·原创模考任务 3；用于知识范围与设问结构校准，题目身份为DSE原创模考题，不冒充历届真题（访问日期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【建议时间】2 分钟（前段检查）</a:t>
            </a:r>
          </a:p>
          <a:p xmlns:a="http://schemas.openxmlformats.org/drawingml/2006/main">
            <a:r>
              <a:t>【AI 讲稿】严格计时。提交后先让学生自己定位错因，再用 Q21 的评分点核对；题型依据是 DSE模考题型｜参照 能力结构参考清单（非逐题出处）：HKDSE 中国语文 2027/2028 Assessment Framework、样本题与公开评核资料｜中国语文卷一文学阅读·指令核对·原创模考任务 3。</a:t>
            </a:r>
          </a:p>
          <a:p xmlns:a="http://schemas.openxmlformats.org/drawingml/2006/main">
            <a:r>
              <a:t>【互动提问】你的答案在哪一步开始偏离？下次看到什么信号就要检查？</a:t>
            </a:r>
          </a:p>
          <a:p xmlns:a="http://schemas.openxmlformats.org/drawingml/2006/main">
            <a:r>
              <a:t>【预期回答】学生能把失分归入“只报术语不解释效果”或更精确的个人错因，并写出可执行检查动作。</a:t>
            </a:r>
          </a:p>
          <a:p xmlns:a="http://schemas.openxmlformats.org/drawingml/2006/main">
            <a:r>
              <a:t>【停顿提示】计时结束后保留 30 秒静默自评，再开始讲评。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Chinese assessment framework: https://www.hkeaa.edu.hk/tc/hkdse/assessment/assessment_framework/（访问日期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能力结构参考清单（非逐题出处）：HKDSE 中国语文 2027/2028 Assessment Framework、样本题与公开评核资料｜中国语文卷一文学阅读·指令核对·原创模考任务 3；用于知识范围与设问结构校准，题目身份为DSE原创模考题，不冒充历届真题（访问日期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讲稿】逐项解释“文学作品阅读”中的专有名词、符号、对象和单位。特别强调：只报术语不解释效果</a:t>
            </a:r>
          </a:p>
          <a:p xmlns:a="http://schemas.openxmlformats.org/drawingml/2006/main">
            <a:r>
              <a:t>【互动提问】题目中的对象、条件和要求分别是什么？是否有必须标注的单位或范围？</a:t>
            </a:r>
          </a:p>
          <a:p xmlns:a="http://schemas.openxmlformats.org/drawingml/2006/main">
            <a:r>
              <a:t>【预期回答】学生能用完整中文或规范英文术语复述对象、关系、方法和边界。</a:t>
            </a:r>
          </a:p>
          <a:p xmlns:a="http://schemas.openxmlformats.org/drawingml/2006/main">
            <a:r>
              <a:t>【停顿提示】每个术语解释后停 5 秒，让学生写下自己的简明释义。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Chinese assessment framework: https://www.hkeaa.edu.hk/tc/hkdse/assessment/assessment_framework/（访问日期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能力结构参考清单（非逐题出处）：HKDSE 中国语文 2027/2028 Assessment Framework、样本题与公开评核资料｜中国语文卷一文学阅读·指令核对·原创模考任务 3；用于知识范围与设问结构校准，题目身份为DSE原创模考题，不冒充历届真题（访问日期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【建议时间】4 分钟</a:t>
            </a:r>
          </a:p>
          <a:p xmlns:a="http://schemas.openxmlformats.org/drawingml/2006/main">
            <a:r>
              <a:t>【AI 讲稿】用“条件—表示—方法—核验”重建本知识点。示范时逐步引用：文本证据—手法—效果—主旨</a:t>
            </a:r>
          </a:p>
          <a:p xmlns:a="http://schemas.openxmlformats.org/drawingml/2006/main">
            <a:r>
              <a:t>【互动提问】如果删去一个条件，链条从哪一步开始失效？</a:t>
            </a:r>
          </a:p>
          <a:p xmlns:a="http://schemas.openxmlformats.org/drawingml/2006/main">
            <a:r>
              <a:t>【预期回答】学生能指出关键条件，并用一条完整因果或运算链连接到结论。</a:t>
            </a:r>
          </a:p>
          <a:p xmlns:a="http://schemas.openxmlformats.org/drawingml/2006/main">
            <a:r>
              <a:t>【停顿提示】完成每个节点后停 6 秒，请学生口头补下一节点。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Chinese assessment framework: https://www.hkeaa.edu.hk/tc/hkdse/assessment/assessment_framework/（访问日期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能力结构参考清单（非逐题出处）：HKDSE 中国语文 2027/2028 Assessment Framework、样本题与公开评核资料｜中国语文卷一文学阅读·指令核对·原创模考任务 3；用于知识范围与设问结构校准，题目身份为DSE原创模考题，不冒充历届真题（访问日期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【建议时间】4 分钟</a:t>
            </a:r>
          </a:p>
          <a:p xmlns:a="http://schemas.openxmlformats.org/drawingml/2006/main">
            <a:r>
              <a:t>【AI 讲稿】带学生逐句读取任务，不先求答案。要求指出材料中的有效条件，再按“文本证据—手法—效果—主旨”作答。</a:t>
            </a:r>
          </a:p>
          <a:p xmlns:a="http://schemas.openxmlformats.org/drawingml/2006/main">
            <a:r>
              <a:t>【互动提问】哪一句材料如果删掉，会让题目无法作答或改变结论？</a:t>
            </a:r>
          </a:p>
          <a:p xmlns:a="http://schemas.openxmlformats.org/drawingml/2006/main">
            <a:r>
              <a:t>【预期回答】学生能圈出有效材料，并解释它在哪一步进入推理。</a:t>
            </a:r>
          </a:p>
          <a:p xmlns:a="http://schemas.openxmlformats.org/drawingml/2006/main">
            <a:r>
              <a:t>【停顿提示】静默阅读 40 秒；学生指出证据后再追问其用途。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Chinese assessment framework: https://www.hkeaa.edu.hk/tc/hkdse/assessment/assessment_framework/（访问日期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能力结构参考清单（非逐题出处）：HKDSE 中国语文 2027/2028 Assessment Framework、样本题与公开评核资料｜中国语文卷一文学阅读·关键词解释·原创模考任务 6；用于知识范围与设问结构校准，题目身份为DSE原创模考题，不冒充历届真题（访问日期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讲稿】对比三档任务的认知要求：基础看准确性，进阶看多步证据，高阶看陌生迁移与核验。不要用更大的数字冒充更高难度。</a:t>
            </a:r>
          </a:p>
          <a:p xmlns:a="http://schemas.openxmlformats.org/drawingml/2006/main">
            <a:r>
              <a:t>【互动提问】三档题之间，真正增加的是哪一种思维要求？</a:t>
            </a:r>
          </a:p>
          <a:p xmlns:a="http://schemas.openxmlformats.org/drawingml/2006/main">
            <a:r>
              <a:t>【预期回答】学生指出材料复杂度、步骤数量、表示转换或开放核验，而不是只说数值更大。</a:t>
            </a:r>
          </a:p>
          <a:p xmlns:a="http://schemas.openxmlformats.org/drawingml/2006/main">
            <a:r>
              <a:t>【停顿提示】每档给 10 秒阅读，再让学生说出新增要求。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Chinese assessment framework: https://www.hkeaa.edu.hk/tc/hkdse/assessment/assessment_framework/（访问日期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能力结构参考清单（非逐题出处）：HKDSE 中国语文 2027/2028 Assessment Framework、样本题与公开评核资料｜中国语文卷一文学阅读·推论边界·原创模考任务 4；用于知识范围与设问结构校准，题目身份为DSE原创模考题，不冒充历届真题（访问日期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讲稿】先展示错误路径，再用解析链复原第一失分点。禁止只说“粗心”；必须落到“只报术语不解释效果”或更精确的动作。</a:t>
            </a:r>
          </a:p>
          <a:p xmlns:a="http://schemas.openxmlformats.org/drawingml/2006/main">
            <a:r>
              <a:t>【互动提问】若选了最有迷惑性的错误选项，第一处错误会发生在哪一步？</a:t>
            </a:r>
          </a:p>
          <a:p xmlns:a="http://schemas.openxmlformats.org/drawingml/2006/main">
            <a:r>
              <a:t>【预期回答】学生用复盘句式写出具体错误和下一次检查动作。</a:t>
            </a:r>
          </a:p>
          <a:p xmlns:a="http://schemas.openxmlformats.org/drawingml/2006/main">
            <a:r>
              <a:t>【停顿提示】留 30 秒独立完成复盘句式，再抽查一人。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Chinese assessment framework: https://www.hkeaa.edu.hk/tc/hkdse/assessment/assessment_framework/（访问日期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能力结构参考清单（非逐题出处）：HKDSE 中国语文 2027/2028 Assessment Framework、样本题与公开评核资料｜中国语文卷一文学阅读·关键词解释·原创模考任务 6；用于知识范围与设问结构校准，题目身份为DSE原创模考题，不冒充历届真题（访问日期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分钟（本节合计30分钟）</a:t>
            </a:r>
          </a:p>
          <a:p xmlns:a="http://schemas.openxmlformats.org/drawingml/2006/main">
            <a:r>
              <a:t>【AI 讲稿】严格计时完成出口任务。最后按“DSE 资料题证据链 + 陌生情境迁移”核对，不根据单题结果承诺等级。</a:t>
            </a:r>
          </a:p>
          <a:p xmlns:a="http://schemas.openxmlformats.org/drawingml/2006/main">
            <a:r>
              <a:t>【互动提问】你最有把握的证据是什么？仍需复习的第一断点是什么？</a:t>
            </a:r>
          </a:p>
          <a:p xmlns:a="http://schemas.openxmlformats.org/drawingml/2006/main">
            <a:r>
              <a:t>【预期回答】学生提交结论、依据和核验，并写明下一步训练档位。</a:t>
            </a:r>
          </a:p>
          <a:p xmlns:a="http://schemas.openxmlformats.org/drawingml/2006/main">
            <a:r>
              <a:t>【停顿提示】完整静默 2 分钟作答，最后 1 分钟自评与口头回报。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Chinese assessment framework: https://www.hkeaa.edu.hk/tc/hkdse/assessment/assessment_framework/（访问日期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能力结构参考清单（非逐题出处）：HKDSE 中国语文 2027/2028 Assessment Framework、样本题与公开评核资料｜中国语文卷一文学阅读·推论边界·原创模考任务 4；用于知识范围与设问结构校准，题目身份为DSE原创模考题，不冒充历届真题（访问日期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a8d1f3328b634d27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5e4e0886cb714076" /><Relationship Type="http://schemas.openxmlformats.org/officeDocument/2006/relationships/slideLayout" Target="/ppt/slideLayouts/slideLayout1.xml" Id="Rd194e28678e848d7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d194e28678e848d7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ad48337f1664a3c" /><Relationship Type="http://schemas.openxmlformats.org/officeDocument/2006/relationships/image" Target="/ppt/media/image.png" Id="R730483efbcdb446c" /><Relationship Type="http://schemas.openxmlformats.org/officeDocument/2006/relationships/notesSlide" Target="/ppt/notesSlides/notesSlide1.xml" Id="R7e299ec6c69c41e8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5611472a6634b43" /><Relationship Type="http://schemas.openxmlformats.org/officeDocument/2006/relationships/image" Target="/ppt/media/image2.png" Id="R5348746eb5904a27" /><Relationship Type="http://schemas.openxmlformats.org/officeDocument/2006/relationships/notesSlide" Target="/ppt/notesSlides/notesSlide2.xml" Id="Rc48dac063196437a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e11f5b387ec44e5" /><Relationship Type="http://schemas.openxmlformats.org/officeDocument/2006/relationships/image" Target="/ppt/media/image3.png" Id="R6b12cf00a60649b7" /><Relationship Type="http://schemas.openxmlformats.org/officeDocument/2006/relationships/notesSlide" Target="/ppt/notesSlides/notesSlide3.xml" Id="R7b693e7d4bc845d1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30cccfd42524e8a" /><Relationship Type="http://schemas.openxmlformats.org/officeDocument/2006/relationships/image" Target="/ppt/media/image4.png" Id="R2a2bb9df034846a8" /><Relationship Type="http://schemas.openxmlformats.org/officeDocument/2006/relationships/notesSlide" Target="/ppt/notesSlides/notesSlide4.xml" Id="R500b75c2d8e44e36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f020707589c4699" /><Relationship Type="http://schemas.openxmlformats.org/officeDocument/2006/relationships/image" Target="/ppt/media/image5.png" Id="R32769ab7f3b8483d" /><Relationship Type="http://schemas.openxmlformats.org/officeDocument/2006/relationships/notesSlide" Target="/ppt/notesSlides/notesSlide5.xml" Id="R9895488ee08442df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ce8ad63170f4097" /><Relationship Type="http://schemas.openxmlformats.org/officeDocument/2006/relationships/image" Target="/ppt/media/image6.png" Id="R4b0a9cc30ea74267" /><Relationship Type="http://schemas.openxmlformats.org/officeDocument/2006/relationships/notesSlide" Target="/ppt/notesSlides/notesSlide6.xml" Id="Ra018ae5781df4de1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8c2c167dcda4151" /><Relationship Type="http://schemas.openxmlformats.org/officeDocument/2006/relationships/image" Target="/ppt/media/image7.png" Id="R1f0b4c9b9aab45a4" /><Relationship Type="http://schemas.openxmlformats.org/officeDocument/2006/relationships/notesSlide" Target="/ppt/notesSlides/notesSlide7.xml" Id="Rfa0d6a8ec79e4edc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0d70078c6984d84" /><Relationship Type="http://schemas.openxmlformats.org/officeDocument/2006/relationships/image" Target="/ppt/media/image8.png" Id="R3026fa71e54b46b8" /><Relationship Type="http://schemas.openxmlformats.org/officeDocument/2006/relationships/notesSlide" Target="/ppt/notesSlides/notesSlide8.xml" Id="Rd0fe56cb3503491d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27a81cae80e4f57" /><Relationship Type="http://schemas.openxmlformats.org/officeDocument/2006/relationships/image" Target="/ppt/media/image9.png" Id="Rf6ac97ec75c84b98" /><Relationship Type="http://schemas.openxmlformats.org/officeDocument/2006/relationships/notesSlide" Target="/ppt/notesSlides/notesSlide9.xml" Id="R04e577f286d14116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e93c5682db04e09" /><Relationship Type="http://schemas.openxmlformats.org/officeDocument/2006/relationships/image" Target="/ppt/media/image10.png" Id="R3dfa0f02fda14044" /><Relationship Type="http://schemas.openxmlformats.org/officeDocument/2006/relationships/notesSlide" Target="/ppt/notesSlides/notesSlide10.xml" Id="R62dbc02473dc4db9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f61f4c9b65b4768" /><Relationship Type="http://schemas.openxmlformats.org/officeDocument/2006/relationships/image" Target="/ppt/media/image11.png" Id="R2f479d8ab7ab43a4" /><Relationship Type="http://schemas.openxmlformats.org/officeDocument/2006/relationships/notesSlide" Target="/ppt/notesSlides/notesSlide11.xml" Id="R7317a3ab46e74cda" /></Relationships>
</file>

<file path=ppt/slides/_rels/slide1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7af4c9a2c324f48" /><Relationship Type="http://schemas.openxmlformats.org/officeDocument/2006/relationships/image" Target="/ppt/media/image12.png" Id="R33197e89fe38472b" /><Relationship Type="http://schemas.openxmlformats.org/officeDocument/2006/relationships/notesSlide" Target="/ppt/notesSlides/notesSlide12.xml" Id="R1b014a74f5b746e2" /></Relationships>
</file>

<file path=ppt/slides/_rels/slide1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92d6535655d4da8" /><Relationship Type="http://schemas.openxmlformats.org/officeDocument/2006/relationships/image" Target="/ppt/media/image13.png" Id="R35c4a6a11aac4b4c" /><Relationship Type="http://schemas.openxmlformats.org/officeDocument/2006/relationships/notesSlide" Target="/ppt/notesSlides/notesSlide13.xml" Id="R81abde2cdd7e4ac8" /></Relationships>
</file>

<file path=ppt/slides/_rels/slide1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b4610764f1248aa" /><Relationship Type="http://schemas.openxmlformats.org/officeDocument/2006/relationships/image" Target="/ppt/media/image14.png" Id="R0d25ea14ec5d4e68" /><Relationship Type="http://schemas.openxmlformats.org/officeDocument/2006/relationships/notesSlide" Target="/ppt/notesSlides/notesSlide14.xml" Id="Ra2727d04740e4626" /></Relationships>
</file>

<file path=ppt/slides/_rels/slide1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3438671b1844c58" /><Relationship Type="http://schemas.openxmlformats.org/officeDocument/2006/relationships/image" Target="/ppt/media/image15.png" Id="Rf7af2cf3f09d47c9" /><Relationship Type="http://schemas.openxmlformats.org/officeDocument/2006/relationships/notesSlide" Target="/ppt/notesSlides/notesSlide15.xml" Id="Rfb47ba6f9b334af1" /></Relationships>
</file>

<file path=ppt/slides/_rels/slide1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33383a091494e6a" /><Relationship Type="http://schemas.openxmlformats.org/officeDocument/2006/relationships/image" Target="/ppt/media/image16.png" Id="R79a562308e4e47aa" /><Relationship Type="http://schemas.openxmlformats.org/officeDocument/2006/relationships/notesSlide" Target="/ppt/notesSlides/notesSlide16.xml" Id="Rea25282cf1a64fc8" /></Relationships>
</file>

<file path=ppt/slides/_rels/slide1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b2f63020a2e4996" /><Relationship Type="http://schemas.openxmlformats.org/officeDocument/2006/relationships/image" Target="/ppt/media/image17.png" Id="Rb886b9ab2b1c4a31" /><Relationship Type="http://schemas.openxmlformats.org/officeDocument/2006/relationships/notesSlide" Target="/ppt/notesSlides/notesSlide17.xml" Id="Re33c93d305f04223" /></Relationships>
</file>

<file path=ppt/slides/_rels/slide1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548910f562d4c6d" /><Relationship Type="http://schemas.openxmlformats.org/officeDocument/2006/relationships/image" Target="/ppt/media/image18.png" Id="Rafe576d8d1cf44ea" /><Relationship Type="http://schemas.openxmlformats.org/officeDocument/2006/relationships/notesSlide" Target="/ppt/notesSlides/notesSlide18.xml" Id="R4384a17163444c99" /></Relationships>
</file>

<file path=ppt/slides/_rels/slide1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7e7df677c7d41f8" /><Relationship Type="http://schemas.openxmlformats.org/officeDocument/2006/relationships/image" Target="/ppt/media/image19.png" Id="Rd0825bb832f945b2" /><Relationship Type="http://schemas.openxmlformats.org/officeDocument/2006/relationships/notesSlide" Target="/ppt/notesSlides/notesSlide19.xml" Id="R000140754ffb4e63" /></Relationships>
</file>

<file path=ppt/slides/_rels/slide2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7ad59084c0f42e9" /><Relationship Type="http://schemas.openxmlformats.org/officeDocument/2006/relationships/image" Target="/ppt/media/image20.png" Id="R7de6512360bc4b14" /><Relationship Type="http://schemas.openxmlformats.org/officeDocument/2006/relationships/notesSlide" Target="/ppt/notesSlides/notesSlide20.xml" Id="Reff8773e956348c5" /></Relationships>
</file>

<file path=ppt/slides/_rels/slide2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a38497316b2437f" /><Relationship Type="http://schemas.openxmlformats.org/officeDocument/2006/relationships/image" Target="/ppt/media/image21.png" Id="R28582c6dbb534b43" /><Relationship Type="http://schemas.openxmlformats.org/officeDocument/2006/relationships/notesSlide" Target="/ppt/notesSlides/notesSlide21.xml" Id="R9e7267e003394f54" /></Relationships>
</file>

<file path=ppt/slides/_rels/slide2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dba52f1f2c74e88" /><Relationship Type="http://schemas.openxmlformats.org/officeDocument/2006/relationships/image" Target="/ppt/media/image22.png" Id="R8ec171e9ddd6490c" /><Relationship Type="http://schemas.openxmlformats.org/officeDocument/2006/relationships/notesSlide" Target="/ppt/notesSlides/notesSlide22.xml" Id="R45a739ca3e1b49f6" /></Relationships>
</file>

<file path=ppt/slides/_rels/slide2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a09541b7e264c81" /><Relationship Type="http://schemas.openxmlformats.org/officeDocument/2006/relationships/image" Target="/ppt/media/image23.png" Id="R07e9f8ed63a849f0" /><Relationship Type="http://schemas.openxmlformats.org/officeDocument/2006/relationships/notesSlide" Target="/ppt/notesSlides/notesSlide23.xml" Id="Ra6601751d67040ab" /></Relationships>
</file>

<file path=ppt/slides/_rels/slide2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e589d9e16ee4826" /><Relationship Type="http://schemas.openxmlformats.org/officeDocument/2006/relationships/image" Target="/ppt/media/image24.png" Id="R7933ce9ede1f4217" /><Relationship Type="http://schemas.openxmlformats.org/officeDocument/2006/relationships/notesSlide" Target="/ppt/notesSlides/notesSlide24.xml" Id="R12d01f142bfc4f53" /></Relationships>
</file>

<file path=ppt/slides/_rels/slide2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327b64bfc0a4128" /><Relationship Type="http://schemas.openxmlformats.org/officeDocument/2006/relationships/image" Target="/ppt/media/image25.png" Id="R3abf88510c234aa5" /><Relationship Type="http://schemas.openxmlformats.org/officeDocument/2006/relationships/notesSlide" Target="/ppt/notesSlides/notesSlide25.xml" Id="R179e2f1e6d5443c8" /></Relationships>
</file>

<file path=ppt/slides/_rels/slide2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ca7bd0dbab844c7" /><Relationship Type="http://schemas.openxmlformats.org/officeDocument/2006/relationships/image" Target="/ppt/media/image26.png" Id="Rbc9c88ecd6684199" /><Relationship Type="http://schemas.openxmlformats.org/officeDocument/2006/relationships/notesSlide" Target="/ppt/notesSlides/notesSlide26.xml" Id="Rafaedfcaeaad480c" /></Relationships>
</file>

<file path=ppt/slides/_rels/slide2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ca811f0e7784226" /><Relationship Type="http://schemas.openxmlformats.org/officeDocument/2006/relationships/image" Target="/ppt/media/image27.png" Id="R54677500593e4dfa" /><Relationship Type="http://schemas.openxmlformats.org/officeDocument/2006/relationships/notesSlide" Target="/ppt/notesSlides/notesSlide27.xml" Id="Re82c3fc67fdd4841" /></Relationships>
</file>

<file path=ppt/slides/_rels/slide2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5b929aab7634e1a" /><Relationship Type="http://schemas.openxmlformats.org/officeDocument/2006/relationships/image" Target="/ppt/media/image28.png" Id="R612b47067b2c47c9" /><Relationship Type="http://schemas.openxmlformats.org/officeDocument/2006/relationships/notesSlide" Target="/ppt/notesSlides/notesSlide28.xml" Id="R2828b0fc72724b67" /></Relationships>
</file>

<file path=ppt/slides/_rels/slide2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8ba5d0e9e554b13" /><Relationship Type="http://schemas.openxmlformats.org/officeDocument/2006/relationships/image" Target="/ppt/media/image29.png" Id="Rbaff12f44bec4c5c" /><Relationship Type="http://schemas.openxmlformats.org/officeDocument/2006/relationships/notesSlide" Target="/ppt/notesSlides/notesSlide29.xml" Id="R459fe78ac12147ba" /></Relationships>
</file>

<file path=ppt/slides/_rels/slide3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513959e2eb146f7" /><Relationship Type="http://schemas.openxmlformats.org/officeDocument/2006/relationships/image" Target="/ppt/media/image30.png" Id="R4c291f67f58c4ea3" /><Relationship Type="http://schemas.openxmlformats.org/officeDocument/2006/relationships/notesSlide" Target="/ppt/notesSlides/notesSlide30.xml" Id="Rcaa5dce0600644b6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8696A972-4B49-487D-A286-0BE155FF99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428625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3169698-2A88-476C-A64C-2E969419B6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86250" y="0"/>
            <a:ext cx="1524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2A65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E7505DB9-65E8-43EE-9857-B40C9FBA6D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590550"/>
            <a:ext cx="3048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CHI · KNOWLEDGE POINT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F06AF02-5F64-4364-BE45-540373D0E0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1371600"/>
            <a:ext cx="3067050" cy="1714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98000"/>
              </a:lnSpc>
              <a:buNone/>
              <a:defRPr sz="37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7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文学作品阅读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2A0B9D2-057F-4246-AB60-8A5AD496A9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3390900"/>
            <a:ext cx="3048000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5000"/>
              </a:lnSpc>
              <a:buNone/>
              <a:defRPr sz="135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人物、叙事、意象、语言与主旨。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265DA2F-F397-427D-80CB-3263B21905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5476875"/>
            <a:ext cx="895350" cy="285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BFE5D0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57150" rIns="3810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LEVEL 3–4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AB7D67D-2952-4058-B2A8-7DFF965E05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71625" y="5476875"/>
            <a:ext cx="895350" cy="285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2D48A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57150" rIns="3810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LEVEL 5–5*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A68102F2-6986-41F8-8C18-F02825FD7E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52700" y="5476875"/>
            <a:ext cx="895350" cy="285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AFC8E8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57150" rIns="3810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LEVEL 5**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8F6BD34D-7F33-4D4A-ABD1-5D801F828E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9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730483efbcdb446c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419774C5-EB64-43B5-9C13-5A1DCB47FE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91125" y="1666875"/>
            <a:ext cx="200025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9058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900" b="1">
                <a:solidFill>
                  <a:srgbClr val="F2A65A"/>
                </a:solidFill>
                <a:latin typeface="Arial"/>
                <a:ea typeface="Arial"/>
                <a:cs typeface="Arial"/>
              </a:defRPr>
            </a:pPr>
            <a:r>
              <a:rPr sz="6900" b="1">
                <a:solidFill>
                  <a:srgbClr val="F2A65A"/>
                </a:solidFill>
                <a:latin typeface="Arial"/>
                <a:ea typeface="Arial"/>
                <a:cs typeface="Arial"/>
              </a:rPr>
              <a:t>3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F7A969B6-5FEF-4603-9663-A549B9935F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0" y="2152650"/>
            <a:ext cx="9525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6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节课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0148762D-7D1D-4F3E-94FB-89379A3A66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91125" y="3124200"/>
            <a:ext cx="24765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99681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5700" b="1">
                <a:solidFill>
                  <a:srgbClr val="003057"/>
                </a:solidFill>
                <a:latin typeface="Arial"/>
                <a:ea typeface="Arial"/>
                <a:cs typeface="Arial"/>
              </a:defRPr>
            </a:pPr>
            <a:r>
              <a:rPr sz="5700" b="1">
                <a:solidFill>
                  <a:srgbClr val="003057"/>
                </a:solidFill>
                <a:latin typeface="Arial"/>
                <a:ea typeface="Arial"/>
                <a:cs typeface="Arial"/>
              </a:rPr>
              <a:t>90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0AEC8FEE-2394-48A3-AD98-19FE0BB76C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0" y="3524250"/>
            <a:ext cx="9525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6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分钟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673970EE-A6B7-4E6C-BC71-5C38174C7C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91125" y="4762500"/>
            <a:ext cx="5667375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425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425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目标—诊断—例题—变式—限时训练—错因复盘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24079CED-6594-4D43-B7B8-B15507BE99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91125" y="5600700"/>
            <a:ext cx="4762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可编辑 PPT · AI 讲稿见演讲者备注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814E25C4-4EEB-42A0-A6DF-96C8D9569D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3249B0E7-1C61-4B8F-A2CB-1689145692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CHI · 文学作品阅读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5631848F-5779-4893-8DF4-4D32206AAD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01 / 30</a:t>
            </a:r>
          </a:p>
        </p:txBody>
      </p:sp>
    </p:spTree>
    <p:extLst>
      <p:ext uri="{BB962C8B-B14F-4D97-AF65-F5344CB8AC3E}">
        <p14:creationId xmlns:p14="http://schemas.microsoft.com/office/powerpoint/2010/main" val="646444138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C7199386-C5F0-45E7-910A-A06F2EB989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COURSE MAP · 30 MIN EACH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C7806DA-17A5-4187-9CEB-2A257EAEF5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6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5348746eb5904a27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74A1D7A-A09A-430F-AF4F-4CE6814B30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74295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8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8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先建结构，再形成速度。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C6560BE-9038-4B81-B0B5-B40A5B9EF0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952625"/>
            <a:ext cx="3556000" cy="3429000"/>
          </a:xfrm>
          <a:prstGeom xmlns:a="http://schemas.openxmlformats.org/drawingml/2006/main" prst="roundRect">
            <a:avLst>
              <a:gd name="adj" fmla="val 3333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EF525124-9FC2-4DC6-846B-27CE8D459A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171700"/>
            <a:ext cx="31369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00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1800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DE7B2EE5-1DFA-424A-A994-58F1042DD9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781300"/>
            <a:ext cx="3136900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DSE 知识点与公开评核任务入口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69047100-B57F-4749-95EB-B394B2DDEE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3695700"/>
            <a:ext cx="313690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5000"/>
              </a:lnSpc>
              <a:buNone/>
              <a:defRPr sz="1125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从课程范围、文本证据与公开评核任务结构建立边界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9302E6B5-F3F4-4148-BBBE-1A085CD1A3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4953000"/>
            <a:ext cx="31369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30 MIN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B82C1018-8990-4211-80A4-5F4CBC9CCF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18000" y="1952625"/>
            <a:ext cx="3556000" cy="3429000"/>
          </a:xfrm>
          <a:prstGeom xmlns:a="http://schemas.openxmlformats.org/drawingml/2006/main" prst="roundRect">
            <a:avLst>
              <a:gd name="adj" fmla="val 3333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B640BC79-A571-42FE-924A-908DE32DC9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27550" y="2171700"/>
            <a:ext cx="31369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00" b="1">
                <a:solidFill>
                  <a:srgbClr val="F2A65A"/>
                </a:solidFill>
                <a:latin typeface="Arial"/>
                <a:ea typeface="Arial"/>
                <a:cs typeface="Arial"/>
              </a:defRPr>
            </a:pPr>
            <a:r>
              <a:rPr sz="1800" b="1">
                <a:solidFill>
                  <a:srgbClr val="F2A65A"/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0E1A49AB-B4C1-4FA0-8598-BF713EADA0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27550" y="2781300"/>
            <a:ext cx="3136900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DSE 原创模考例题与变式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E88646F7-04B6-4B15-96E3-8F5DDE94B2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27550" y="3695700"/>
            <a:ext cx="313690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5000"/>
              </a:lnSpc>
              <a:buNone/>
              <a:def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按公开评核任务链完成定位、解释、表达与核验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6EC3C343-4F94-4081-9216-B19D4D07A6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27550" y="4953000"/>
            <a:ext cx="31369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30 MIN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B047F92A-B22E-4155-A10E-F8028AC158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7350" y="1952625"/>
            <a:ext cx="3556000" cy="3429000"/>
          </a:xfrm>
          <a:prstGeom xmlns:a="http://schemas.openxmlformats.org/drawingml/2006/main" prst="roundRect">
            <a:avLst>
              <a:gd name="adj" fmla="val 3333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A29D8ADF-93E9-4E6D-AF6D-E9B091D9F8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16900" y="2171700"/>
            <a:ext cx="31369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00" b="1">
                <a:solidFill>
                  <a:srgbClr val="F2A65A"/>
                </a:solidFill>
                <a:latin typeface="Arial"/>
                <a:ea typeface="Arial"/>
                <a:cs typeface="Arial"/>
              </a:defRPr>
            </a:pPr>
            <a:r>
              <a:rPr sz="1800" b="1">
                <a:solidFill>
                  <a:srgbClr val="F2A65A"/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1730FAF9-C546-4FE8-AC35-D06A183B9A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16900" y="2781300"/>
            <a:ext cx="3136900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课外文本与高阶迁移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9A39EE8C-69D5-4BE8-89B9-0240EE589C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16900" y="3695700"/>
            <a:ext cx="313690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5000"/>
              </a:lnSpc>
              <a:buNone/>
              <a:def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只以题内文本为证据，训练多义判断与跨作品比较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FBAFC0C9-7D94-4C6E-9108-3FDC130E20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16900" y="4953000"/>
            <a:ext cx="31369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30 MIN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417374AB-6169-4DED-AF70-0E86240C75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753100"/>
            <a:ext cx="10668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成功标准｜手法必须落到具体表达效果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AF62DAFD-81F2-40A3-8536-C040D6E45D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A3651040-4D18-4ECC-B51C-0B7E16B33B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CHI · 文学作品阅读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F0FBF34D-700C-4054-916D-1BA1358BAC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02 / 30</a:t>
            </a:r>
          </a:p>
        </p:txBody>
      </p:sp>
    </p:spTree>
    <p:extLst>
      <p:ext uri="{BB962C8B-B14F-4D97-AF65-F5344CB8AC3E}">
        <p14:creationId xmlns:p14="http://schemas.microsoft.com/office/powerpoint/2010/main" val="1982311603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9DC8C5A2-BD63-46F2-972F-D43BCBD0F6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DSE KNOWLEDGE POINT · EXPLICIT SCOPE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E0393A5-60DC-418E-8A6C-F50F7D6AE8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6b12cf00a60649b7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90AF16E-C32B-4CD8-A233-E6769D698D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72390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30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0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文学作品阅读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9CF1C6C-2A8E-49E6-8FBA-9AB534B6A6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504950"/>
            <a:ext cx="7239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本页就是本单元的知识点边界。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D7ECDEE-A696-4FE7-9367-C00C419B02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038350"/>
            <a:ext cx="4953000" cy="3286125"/>
          </a:xfrm>
          <a:prstGeom xmlns:a="http://schemas.openxmlformats.org/drawingml/2006/main" prst="roundRect">
            <a:avLst>
              <a:gd name="adj" fmla="val 3478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B3CCE846-1713-4425-B96D-9866C7C305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324100"/>
            <a:ext cx="4095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CORE JUDGEMENT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04F97135-ED8C-4BD6-986E-8970D16B4F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781300"/>
            <a:ext cx="409575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6000"/>
              </a:lnSpc>
              <a:buNone/>
              <a:defRPr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手法必须落到具体表达效果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EDBFF9CC-A5D6-4DCF-9ABF-4558CC337E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324350"/>
            <a:ext cx="40957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75" b="1">
                <a:solidFill>
                  <a:srgbClr val="F2D48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F2D48A"/>
                </a:solidFill>
                <a:latin typeface="Microsoft YaHei"/>
                <a:ea typeface="Microsoft YaHei"/>
                <a:cs typeface="Microsoft YaHei"/>
              </a:rPr>
              <a:t>边界提醒｜只报术语不解释效果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6A6D8148-757A-4520-B538-8576568A12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848350" y="2038350"/>
            <a:ext cx="5715000" cy="1428750"/>
          </a:xfrm>
          <a:prstGeom xmlns:a="http://schemas.openxmlformats.org/drawingml/2006/main" prst="roundRect">
            <a:avLst>
              <a:gd name="adj" fmla="val 80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EFC1B978-3295-4877-88A5-6B09DB5667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15050" y="2286000"/>
            <a:ext cx="1047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2A65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2A65A"/>
                </a:solidFill>
                <a:latin typeface="Microsoft YaHei"/>
                <a:ea typeface="Microsoft YaHei"/>
                <a:cs typeface="Microsoft YaHei"/>
              </a:rPr>
              <a:t>知识范围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1289A436-40F8-41DD-9EA9-B29BD54F3F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15050" y="2686050"/>
            <a:ext cx="4953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人物、叙事、意象、语言与主旨。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B8C14A70-0DB5-474D-B45A-F06A0862AF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848350" y="3638550"/>
            <a:ext cx="5715000" cy="1685925"/>
          </a:xfrm>
          <a:prstGeom xmlns:a="http://schemas.openxmlformats.org/drawingml/2006/main" prst="roundRect">
            <a:avLst>
              <a:gd name="adj" fmla="val 6780"/>
            </a:avLst>
          </a:prstGeom>
          <a:solidFill xmlns:a="http://schemas.openxmlformats.org/drawingml/2006/main">
            <a:srgbClr val="FCE4D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35D5C364-0696-4A8F-BBC5-691BBF4EB5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15050" y="3886200"/>
            <a:ext cx="1333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DSE 标准方法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E3797EDC-E329-4115-B79A-FFBCAD0433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15050" y="4286250"/>
            <a:ext cx="4953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文本证据—手法—效果—主旨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A313DA06-4422-4C4F-9440-6A88027887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38800"/>
            <a:ext cx="80962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题型依据｜DSE模考题型｜参照 能力结构参考清单（非逐题出处）：HKDSE 中国语文 2027/2028 Assessment Framework、样本题与公开评核资料｜中国语文卷一文学阅读·指令核对·原创模考任务 1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0407ADB4-CBEF-4D57-8D12-C1F872547F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6076950"/>
            <a:ext cx="8858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003057"/>
                </a:solidFill>
                <a:latin typeface="Arial"/>
                <a:ea typeface="Arial"/>
                <a:cs typeface="Arial"/>
              </a:defRPr>
            </a:pPr>
            <a:r>
              <a:rPr sz="975" b="1">
                <a:solidFill>
                  <a:srgbClr val="003057"/>
                </a:solidFill>
                <a:latin typeface="Arial"/>
                <a:ea typeface="Arial"/>
                <a:cs typeface="Arial"/>
              </a:rPr>
              <a:t>30题结构  基础诊断  +  应用迁移  +  高阶挑战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EC2AB64F-2925-447A-8BC6-3A7EAC1759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06279F3F-CF15-46DD-8823-D4318F14E9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CHI · 文学作品阅读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51B0397B-969B-4E64-A1B2-FAE9124D81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03 / 30</a:t>
            </a:r>
          </a:p>
        </p:txBody>
      </p:sp>
    </p:spTree>
    <p:extLst>
      <p:ext uri="{BB962C8B-B14F-4D97-AF65-F5344CB8AC3E}">
        <p14:creationId xmlns:p14="http://schemas.microsoft.com/office/powerpoint/2010/main" val="912032717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AB502362-1C73-4CA5-8CBE-7B496C9CCC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01 · TARGET &amp; DIAGNOSIS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588D187-13DA-4672-9B7E-08565B10A1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0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2a2bb9df034846a8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97BED3D-9B99-46F4-8FD7-BB89AB6CD6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904875"/>
            <a:ext cx="70485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8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8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DSE 知识点与公开评核任务入口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9AE3E01-9842-415F-94BD-9BB42E3F3B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952625"/>
            <a:ext cx="2000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本节达标目标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EC1BC92-6542-4743-9548-A57C0DD517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324100"/>
            <a:ext cx="504825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87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能解释“手法必须落到具体表达效果”，并识别一个反例或边界。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EC472BF6-2236-47F9-AD45-5429604AEB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38875" y="1952625"/>
            <a:ext cx="5324475" cy="2619375"/>
          </a:xfrm>
          <a:prstGeom xmlns:a="http://schemas.openxmlformats.org/drawingml/2006/main" prst="roundRect">
            <a:avLst>
              <a:gd name="adj" fmla="val 4364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1B67EDB5-F48F-4A1A-8476-EBDC799501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2238375"/>
            <a:ext cx="4572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2A65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2A65A"/>
                </a:solidFill>
                <a:latin typeface="Microsoft YaHei"/>
                <a:ea typeface="Microsoft YaHei"/>
                <a:cs typeface="Microsoft YaHei"/>
              </a:rPr>
              <a:t>入口诊断｜Q01 · DSE模考题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E2A194AF-8560-468C-B079-FC65765397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2686050"/>
            <a:ext cx="443865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77912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DSE原创模考 AA-1 · 中国语文卷一文学阅读 · 指令核对</a:t>
            </a:r>
          </a:p>
          <a:p xmlns:a="http://schemas.openxmlformats.org/drawingml/2006/main">
            <a:pPr algn="l">
              <a:lnSpc>
                <a:spcPct val="110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指令焦点：先判断题目要求找、解、析、比、评中的哪一种动作。</a:t>
            </a:r>
          </a:p>
          <a:p xmlns:a="http://schemas.openxmlformats.org/drawingml/2006/main">
            <a:pPr algn="l">
              <a:lnSpc>
                <a:spcPct val="110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【原创训练材料｜参数为训练所设】父亲把修好的旧伞放回门边，试着开合两次，才说：‘明天也许用不着。’窗外的雨却越下越密。</a:t>
            </a:r>
          </a:p>
          <a:p xmlns:a="http://schemas.openxmlformats.org/drawingml/2006/main">
            <a:pPr algn="l">
              <a:lnSpc>
                <a:spcPct val="110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哪一项分析最有文本依据？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CE4211B7-55BD-4FD2-B462-80DFA56753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3981450"/>
            <a:ext cx="4572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高频错因：只报术语不解释效果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AA927790-1424-4ED0-9FE9-BC5F9989E0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000500"/>
            <a:ext cx="5048250" cy="1381125"/>
          </a:xfrm>
          <a:prstGeom xmlns:a="http://schemas.openxmlformats.org/drawingml/2006/main" prst="roundRect">
            <a:avLst>
              <a:gd name="adj" fmla="val 8276"/>
            </a:avLst>
          </a:prstGeom>
          <a:solidFill xmlns:a="http://schemas.openxmlformats.org/drawingml/2006/main">
            <a:srgbClr val="FCE4D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A167ED07-BC55-4430-B10E-7A9D1E60C9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257675"/>
            <a:ext cx="114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核心判断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CC992C0F-2714-4C1D-A9D4-3D00999B0D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638675"/>
            <a:ext cx="43434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手法必须落到具体表达效果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387F0D7D-BC15-46DA-8E2D-7F9E8A433C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934075"/>
            <a:ext cx="495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667085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667085"/>
                </a:solidFill>
                <a:latin typeface="Arial"/>
                <a:ea typeface="Arial"/>
                <a:cs typeface="Arial"/>
              </a:rPr>
              <a:t>3′目标与入口诊断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492925A1-AD43-4422-985D-467AFC47E0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47F4FAF0-EC42-44F7-ACC3-6F2F95F9EF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CHI · 文学作品阅读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661DCB47-A32D-4B2D-B53D-5696E2FD5F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04 / 30</a:t>
            </a:r>
          </a:p>
        </p:txBody>
      </p:sp>
    </p:spTree>
    <p:extLst>
      <p:ext uri="{BB962C8B-B14F-4D97-AF65-F5344CB8AC3E}">
        <p14:creationId xmlns:p14="http://schemas.microsoft.com/office/powerpoint/2010/main" val="1230684177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4CF1A9E0-40CC-49C2-866B-FC76F37A13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01 · WORKED EXAMPLE &amp; VARIATION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65CC220-9D49-4ECB-A5BE-42C26D6262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7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32769ab7f3b8483d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41CBA76-C9DD-4277-AE9B-3231D147CF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95350"/>
            <a:ext cx="8572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例题不是答案，是可迁移的路径。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A37FAF7-95C2-454E-9654-18228B2235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3619500"/>
          </a:xfrm>
          <a:prstGeom xmlns:a="http://schemas.openxmlformats.org/drawingml/2006/main" prst="roundRect">
            <a:avLst>
              <a:gd name="adj" fmla="val 3158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971ADBB-87CD-4CD1-9C23-5947A34D49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95500"/>
            <a:ext cx="4286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STANDARD METHOD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6BBF8D7-6772-4681-92E9-70E09155C5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4795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AD9B15AE-DCA3-4576-8254-0EF7275791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260985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文本证据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0738C3D8-E3D0-4775-900A-B94A97624B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27660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BEEA8607-EB1B-41F3-959B-34BB2EE9EF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323850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手法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312B4B9C-E929-450A-A726-768963F0F5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90525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7F9C9764-7D1E-4E48-A158-8F0C789631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386715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效果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770A19EB-0E97-4C7A-BB2F-4D80BF67BB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53390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04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B08013F4-D028-4CF5-85DD-A1CEC13490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449580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主旨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C9D0B4AE-7F94-40C0-A38B-5074D1AA71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19800" y="1809750"/>
            <a:ext cx="5543550" cy="1714500"/>
          </a:xfrm>
          <a:prstGeom xmlns:a="http://schemas.openxmlformats.org/drawingml/2006/main" prst="roundRect">
            <a:avLst>
              <a:gd name="adj" fmla="val 6667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CFBBB0B9-43D3-48A0-AABE-1F47D1B130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07645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2A65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F2A65A"/>
                </a:solidFill>
                <a:latin typeface="Microsoft YaHei"/>
                <a:ea typeface="Microsoft YaHei"/>
                <a:cs typeface="Microsoft YaHei"/>
              </a:rPr>
              <a:t>DSE 模考例题 · Q01 · DSE模考题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4691F2D5-5DB4-4DEA-B11B-01E3A591A9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438400"/>
            <a:ext cx="4857750" cy="895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79125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DSE原创模考 AA-1 · 中国语文卷一文学阅读 · 指令核对</a:t>
            </a:r>
          </a:p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指令焦点：先判断题目要求找、解、析、比、评中的哪一种动作。</a:t>
            </a:r>
          </a:p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【原创训练材料｜参数为训练所设】父亲把修好的旧伞放回门边，试着开合两次，才说：‘明天也许用不着。’窗外的雨却越下越密。</a:t>
            </a:r>
          </a:p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哪一项分析最有文本依据？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E060CE27-96AC-4C02-A429-FD47DEFF56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19800" y="3714750"/>
            <a:ext cx="5543550" cy="1714500"/>
          </a:xfrm>
          <a:prstGeom xmlns:a="http://schemas.openxmlformats.org/drawingml/2006/main" prst="roundRect">
            <a:avLst>
              <a:gd name="adj" fmla="val 6667"/>
            </a:avLst>
          </a:prstGeom>
          <a:solidFill xmlns:a="http://schemas.openxmlformats.org/drawingml/2006/main">
            <a:srgbClr val="FCE4D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0FF42FDA-240A-4398-BBB2-2B1CD91855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3981450"/>
            <a:ext cx="3905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DSE 证据链讲评｜细节—解释—回扣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4B3CCD84-CCAD-4D6C-ADAE-3D2D5DA1FD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324350"/>
            <a:ext cx="485775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99484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2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正确结论：父亲反复试伞而说得轻描淡写，表现含蓄关怀；密雨加强了关怀的必要。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2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解析：动作、语气和环境相互印证，结论没有超出片段。 本题只使用题内材料；情境与数值均为原创训练参数，不代表官方数据。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FE30799C-5BAB-4FF4-96CB-D48CD2B71C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934075"/>
            <a:ext cx="495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667085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667085"/>
                </a:solidFill>
                <a:latin typeface="Arial"/>
                <a:ea typeface="Arial"/>
                <a:cs typeface="Arial"/>
              </a:rPr>
              <a:t>5′评分点示范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E1DC61A3-788A-43B9-8B6C-7B210D4789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9090B26C-7EA6-46FB-9436-8882A5F521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CHI · 文学作品阅读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5F10A32B-6F5A-4BB3-B0EB-EFF759E047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05 / 30</a:t>
            </a:r>
          </a:p>
        </p:txBody>
      </p:sp>
    </p:spTree>
    <p:extLst>
      <p:ext uri="{BB962C8B-B14F-4D97-AF65-F5344CB8AC3E}">
        <p14:creationId xmlns:p14="http://schemas.microsoft.com/office/powerpoint/2010/main" val="29166589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7B9E7002-2B91-4C1E-8DDA-0E2C07293F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01 · TIMED CHECK &amp; ERROR LOOP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6EE9DFC-08A1-449D-8805-0C408587A2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4b0a9cc30ea74267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30C58B4-AE08-43CE-A49A-AB4B62C1C1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904875"/>
            <a:ext cx="838200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限时做完，更要知道为什么丢分。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51B9124-F650-49B2-80C6-76AAAFEDBF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57375"/>
            <a:ext cx="6762750" cy="3286125"/>
          </a:xfrm>
          <a:prstGeom xmlns:a="http://schemas.openxmlformats.org/drawingml/2006/main" prst="roundRect">
            <a:avLst>
              <a:gd name="adj" fmla="val 3478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6640595-A127-4419-8BDB-E98F55AFA2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143125"/>
            <a:ext cx="2381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97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CHECKPOINT · 2 MIN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B12947AB-5094-4F5E-8A26-368403EEB7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86050"/>
            <a:ext cx="5810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66575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6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用 2 分钟口述一题“从课程范围、文本证据与公开评核任务结构建立边界”任务的作答路径，答案必须包含：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0C546E18-C67B-4AED-9C47-D7A5EE71A9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505200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2A65A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1858FE72-B69D-4511-B9BC-432648749D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3505200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条件或证据定位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A516667F-E614-4FE0-974E-8015B0597E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952875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2A65A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2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9DCB01D7-5DD4-45EB-A24C-E9FE3825E0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3952875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关键方法与中间步骤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9D7F357A-07B1-4A6D-A549-931526A4BC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400550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2A65A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3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BD2681AF-1EE1-43C1-9572-3AEEF94361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4400550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结论、单位/范围或表达核验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87B87295-3E9C-4CDF-BB3E-091F37B4D7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58100" y="1857375"/>
            <a:ext cx="3905250" cy="3286125"/>
          </a:xfrm>
          <a:prstGeom xmlns:a="http://schemas.openxmlformats.org/drawingml/2006/main" prst="roundRect">
            <a:avLst>
              <a:gd name="adj" fmla="val 3478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99BACC27-14AF-4B73-A10E-5BB198DCB4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143125"/>
            <a:ext cx="1905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错因复盘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5551B54B-D343-430C-A84C-49C9DCCDE0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695575"/>
            <a:ext cx="31432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只报术语不解释效果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0F926C7B-C91A-4E12-A39B-CCFC3335BD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857625"/>
            <a:ext cx="3143250" cy="876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我能指出错误发生在哪一步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我能写出下一次的检查动作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我能在同构题中立即修正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24B0B6D8-B7E1-49D2-AA98-69E05CF387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553075"/>
            <a:ext cx="106680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7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达标证据｜入口题 + 知识边界证据卡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B31BDA04-4E6B-47CB-B84A-9D0A8D4345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6029325"/>
            <a:ext cx="4762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前段检查 · 2 分钟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6ABAD3B7-197E-4395-BF0A-A71B80FCB6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00E2B725-C4CD-45DA-9C7C-5519E52811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CHI · 文学作品阅读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7C07ECA8-C84F-4F14-B864-11B5082F25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06 / 30</a:t>
            </a:r>
          </a:p>
        </p:txBody>
      </p:sp>
    </p:spTree>
    <p:extLst>
      <p:ext uri="{BB962C8B-B14F-4D97-AF65-F5344CB8AC3E}">
        <p14:creationId xmlns:p14="http://schemas.microsoft.com/office/powerpoint/2010/main" val="1490080031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6200F054-F6E2-4912-A63F-3451A70FB5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01 · TERMS &amp; PREREQUISITES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D98B9CE-5D86-4F80-A0BC-DB43DD0493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1f0b4c9b9aab45a4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AA853B8-81A5-4E97-B292-79AD889AAC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382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先把专有名词、对象和单位说清楚。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DD803D5-D0DC-4DED-BDE2-BDDC121B9C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1524000"/>
          </a:xfrm>
          <a:prstGeom xmlns:a="http://schemas.openxmlformats.org/drawingml/2006/main" prst="roundRect">
            <a:avLst>
              <a:gd name="adj" fmla="val 7500"/>
            </a:avLst>
          </a:prstGeom>
          <a:solidFill xmlns:a="http://schemas.openxmlformats.org/drawingml/2006/main">
            <a:srgbClr val="FCE4DA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C7B6AA0-493B-486D-B6A1-6199B3BA97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03835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知识对象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263A52C-954C-4D10-9623-0C4A292AE3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40030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文学作品阅读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0247C738-8F87-480C-BB78-19CA5B0E01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1809750"/>
            <a:ext cx="5143500" cy="1524000"/>
          </a:xfrm>
          <a:prstGeom xmlns:a="http://schemas.openxmlformats.org/drawingml/2006/main" prst="roundRect">
            <a:avLst>
              <a:gd name="adj" fmla="val 7500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6EBA771F-4B15-4D34-A159-A0A2B5A1AD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203835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核心关系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CD8EC313-054D-4B3D-BCB0-78504CD836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240030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手法必须落到具体表达效果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FCF72407-2BC7-47F4-A7FD-F63C60C7F8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3619500"/>
            <a:ext cx="5143500" cy="1524000"/>
          </a:xfrm>
          <a:prstGeom xmlns:a="http://schemas.openxmlformats.org/drawingml/2006/main" prst="roundRect">
            <a:avLst>
              <a:gd name="adj" fmla="val 7500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D2C4407F-8BC0-49A0-9007-945D0AAFF7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384810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标准方法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A90A1C67-8E86-405E-8597-733B409865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421005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文本证据—手法—效果—主旨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9D5BFB99-0FC7-4767-BB1A-660FCDAADA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3619500"/>
            <a:ext cx="5143500" cy="1524000"/>
          </a:xfrm>
          <a:prstGeom xmlns:a="http://schemas.openxmlformats.org/drawingml/2006/main" prst="roundRect">
            <a:avLst>
              <a:gd name="adj" fmla="val 7500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AA63BDCA-C9B5-480A-A59F-68DE24739B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384810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边界与单位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CFE4959C-2A10-4359-A24C-1C926B8B1C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421005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只报术语不解释效果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918C37B9-6336-4FA9-A73D-CDA736281A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95950"/>
            <a:ext cx="1066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术语不清时先停：定义对象 → 写清符号 → 标注单位／范围 → 再开始推理。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1E33E506-D24D-44B4-A9E2-61AD7FED99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A787A2A8-E0C6-44CD-92B6-897191B03D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CHI · 文学作品阅读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253766C8-937E-45DF-9E98-3379340853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07 / 30</a:t>
            </a:r>
          </a:p>
        </p:txBody>
      </p:sp>
    </p:spTree>
    <p:extLst>
      <p:ext uri="{BB962C8B-B14F-4D97-AF65-F5344CB8AC3E}">
        <p14:creationId xmlns:p14="http://schemas.microsoft.com/office/powerpoint/2010/main" val="1220549154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AB78F1CF-393F-44A4-843E-45E65B0955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01 · KNOWLEDGE MODEL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CAE208C-08E2-4DBF-9AB0-A74FEB2C68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3026fa71e54b46b8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F0C075A-D628-4EEF-9EA7-90C46BC959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763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把知识点变成一条可执行、可核验的链。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FEDEB62-29A4-4D65-9395-5C0A911C49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000250"/>
            <a:ext cx="2428875" cy="2857500"/>
          </a:xfrm>
          <a:prstGeom xmlns:a="http://schemas.openxmlformats.org/drawingml/2006/main" prst="roundRect">
            <a:avLst>
              <a:gd name="adj" fmla="val 470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A70A1DC-6027-40D5-B03F-30653C35EB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01 条件／证据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ED84C376-B7EC-4524-8BB6-A38A945EFE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80639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DSE原创模考 AA-1 · 中国语文卷一文学阅读 · 指令核对</a:t>
            </a:r>
          </a:p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指令焦点：先判断题目要求找、解、析、比、评中的哪一种动作。</a:t>
            </a:r>
          </a:p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【原创训练材料｜参数为训练所设】父亲把修好…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7262B67E-9206-4B0B-8C95-225F842F9C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62325" y="2000250"/>
            <a:ext cx="2428875" cy="2857500"/>
          </a:xfrm>
          <a:prstGeom xmlns:a="http://schemas.openxmlformats.org/drawingml/2006/main" prst="roundRect">
            <a:avLst>
              <a:gd name="adj" fmla="val 470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624C4604-E1A2-484F-AD1A-B42099E13C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71875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02 表示／模型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8ED4C2F7-C283-4BB1-8BA1-0B3BCFB6D9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71875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手法必须落到具体表达效果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DBD0F616-BB57-4774-B2EA-C2839A3C11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000250"/>
            <a:ext cx="2428875" cy="2857500"/>
          </a:xfrm>
          <a:prstGeom xmlns:a="http://schemas.openxmlformats.org/drawingml/2006/main" prst="roundRect">
            <a:avLst>
              <a:gd name="adj" fmla="val 4706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6296309C-9BC1-458E-977D-A37B314BD2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03 方法／评分点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FF03A316-655F-46B3-9279-E6AAAB1F05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文本证据—手法—效果—主旨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69D079F8-F365-4F4B-B7C8-7B606C7A7B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29675" y="2000250"/>
            <a:ext cx="2428875" cy="2857500"/>
          </a:xfrm>
          <a:prstGeom xmlns:a="http://schemas.openxmlformats.org/drawingml/2006/main" prst="roundRect">
            <a:avLst>
              <a:gd name="adj" fmla="val 470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78A5CB0C-7B5E-4FC5-A244-06CA95E756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39225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04 结论／核验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BEB1AC03-85C8-4879-A6EC-415F0FC131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39225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检查：只报术语不解释效果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42753BE7-493D-4FF2-B465-4906EB19A4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448300"/>
            <a:ext cx="10668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完成任何题目后，都要能指出答案来自链条中的哪一个节点。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C14B2165-468B-437A-A0FB-C0D990B2FE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5356C101-1867-4C31-BEFE-14020791E1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CHI · 文学作品阅读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C97067A5-5E69-4456-8EE7-25824523BA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08 / 30</a:t>
            </a:r>
          </a:p>
        </p:txBody>
      </p:sp>
    </p:spTree>
    <p:extLst>
      <p:ext uri="{BB962C8B-B14F-4D97-AF65-F5344CB8AC3E}">
        <p14:creationId xmlns:p14="http://schemas.microsoft.com/office/powerpoint/2010/main" val="1664447717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F8533AB9-3944-44C1-A299-2AE8C49654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01 · EVIDENCE TASK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9F4DED1-B015-4209-B84D-31B55283B0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f6ac97ec75c84b98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53535DA-2775-460D-A40A-2BA3CC51EB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5725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材料不是装饰：必须真正参与作答。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710EAFE-5FEE-4208-A02B-A001C43A13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762125"/>
            <a:ext cx="6762750" cy="3429000"/>
          </a:xfrm>
          <a:prstGeom xmlns:a="http://schemas.openxmlformats.org/drawingml/2006/main" prst="roundRect">
            <a:avLst>
              <a:gd name="adj" fmla="val 3333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7EEBB44-A96B-4BB5-A5CB-8E76E694A3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2038350"/>
            <a:ext cx="5905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任务 Q04 · DSE模考题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8285C5EE-56AA-4B75-9AF4-33BB7F5AC2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2524125"/>
            <a:ext cx="5953125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4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DSE原创模考 AD-4 · 中国语文卷一文学阅读 · 关键词解释</a:t>
            </a:r>
          </a:p>
          <a:p xmlns:a="http://schemas.openxmlformats.org/drawingml/2006/main">
            <a:pPr algn="l">
              <a:lnSpc>
                <a:spcPct val="124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解释焦点：说明关键词或细节怎样支持结论。</a:t>
            </a:r>
          </a:p>
          <a:p xmlns:a="http://schemas.openxmlformats.org/drawingml/2006/main">
            <a:pPr algn="l">
              <a:lnSpc>
                <a:spcPct val="124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【原创训练材料｜参数为训练所设】文章开首写孩子嫌渡轮缓慢，结尾却写他故意错过快船，陪祖母再看一次港湾。</a:t>
            </a:r>
          </a:p>
          <a:p xmlns:a="http://schemas.openxmlformats.org/drawingml/2006/main">
            <a:pPr algn="l">
              <a:lnSpc>
                <a:spcPct val="124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首尾安排产生什么效果？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6F381513-D3B7-4E8E-9462-0AF26EB9E1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4648200"/>
            <a:ext cx="5953125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89532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题型参照：DSE模考题型｜参照 能力结构参考清单（非逐题出处）：HKDSE 中国语文 2027/2028 Assessment Framework、样本题与公开评核资料｜中国语文卷一文学阅读·关键词解释·原创模考任务 4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AB86879E-1E6A-47FF-8626-D926D771F9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77150" y="1762125"/>
            <a:ext cx="3886200" cy="3429000"/>
          </a:xfrm>
          <a:prstGeom xmlns:a="http://schemas.openxmlformats.org/drawingml/2006/main" prst="roundRect">
            <a:avLst>
              <a:gd name="adj" fmla="val 3333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8ABBFD96-96E2-49F3-9938-BBCF6AD0F2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076450"/>
            <a:ext cx="2095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作答前四问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727BE84D-D9EF-4052-801B-A5D90811AB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64795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6164CD78-EE7C-4B94-A392-3CB13210F1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260985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资料给了什么？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259270A2-309A-4C89-86F1-74EC76687D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20040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DEDDB6C0-1C91-475D-8ADC-C524FF78F3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316230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题目要求什么？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FCF48D18-56A9-4BBC-B7E9-56B513428B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75285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3AF2FB22-69E2-4546-B0BE-D629B86DE0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371475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哪一条资料真正参与推理？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2B303250-1441-4D3D-80A1-33EB8AC094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430530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657EDC1A-50EE-489A-B4E8-DB35A35084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426720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怎样核验结论？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F8C7E5F0-394B-4C14-90E7-CAF807E6E0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00700"/>
            <a:ext cx="10572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参数为原创训练所设；来源只校准范围和题型，不冒充历届真题。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2D467B55-91FF-47C3-9701-99E813ADAD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075EDE9A-B7E9-4FCC-BE92-16FD0943D3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CHI · 文学作品阅读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6C0700F7-B03A-4180-B08B-5E837449FD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09 / 30</a:t>
            </a:r>
          </a:p>
        </p:txBody>
      </p:sp>
    </p:spTree>
    <p:extLst>
      <p:ext uri="{BB962C8B-B14F-4D97-AF65-F5344CB8AC3E}">
        <p14:creationId xmlns:p14="http://schemas.microsoft.com/office/powerpoint/2010/main" val="1258244033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1B7E494B-4E7F-46EC-BFBD-824D53A8B0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01 · THREE LEVELS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7C766E1-EEDC-40E2-A286-80B78B27A6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3dfa0f02fda14044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D42469C-C9FC-4307-878B-CD6EF88916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9144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同一知识点，三档要求不只是数字变大。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DDD6761-4CB0-406C-B6E7-8319B0B55E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3333750" cy="35242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65DC5378-E97C-44D5-AB9F-ADFA4789FA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LEVEL 3–4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7E76C977-1498-48B4-B364-C884CF901A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准确识别对象、条件和标准方法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5A33CEC0-DA85-4897-8426-D0CFAE17FC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7945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DSE原创模考 AA-1 · 中国语文卷一文学阅读 · 指令核对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指令焦点：先判断题目要求找、解、析、比、评中的哪一种动作。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【原创训练材料｜参数为训练所设】父亲把修好的旧伞放回门边，试着开合两次，才说：‘明天也许用不着。’窗外的雨却越下越密。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哪…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DA5F3C95-CF71-4AB3-9D11-037CDDF1DF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76725" y="1809750"/>
            <a:ext cx="3333750" cy="35242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F47B55"/>
            </a:solidFill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048808F8-B654-4223-93D6-91F4A15EB1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LEVEL 5–5*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A2780428-B047-4AA9-AC5B-023B082186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完成多步推理并写出可复核依据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67E0E629-8F64-41D9-B84B-38893C0DCF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82672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DSE原创模考 AD-4 · 中国语文卷一文学阅读 · 关键词解释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解释焦点：说明关键词或细节怎样支持结论。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【原创训练材料｜参数为训练所设】文章开首写孩子嫌渡轮缓慢，结尾却写他故意错过快船，陪祖母再看一次港湾。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首尾安排产生什么效果？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231CEFE4-CE6F-4E0B-87E2-6509F02181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1809750"/>
            <a:ext cx="3333750" cy="35242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19224820-3747-4C4B-A06F-1DBE224D49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LEVEL 5**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8FD86AD1-CD69-4E56-AD47-8E3EC78DE6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处理陌生资料、综合迁移与反向核验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D1D4C1C5-0E35-42B8-9DA9-36F969CDB5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82672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DSE原创模考 AH-8 · 中国语文卷一文学阅读 · 推论边界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边界焦点：不可把有限证据扩大成绝对结论。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【原创训练材料｜参数为训练所设】她走到月台尽头，又折返售票机旁；广播每响一次，她便把未拨出的号码删去一个数字。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反复动作主要怎样推进人物描写？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DB97496E-1E7E-4F5A-A4D3-11EF93BD8E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76900"/>
            <a:ext cx="10572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目标等级是训练档位，不等于公开考试等级预测；升级依据是证据链稳定性。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BA5CDA93-FBA4-4E56-B2E3-F4EE60AE76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E696C3E3-26E1-4DBD-894E-9B26F9EE5C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CHI · 文学作品阅读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B19DD889-1EC8-4F6D-9540-8F274E664E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10 / 30</a:t>
            </a:r>
          </a:p>
        </p:txBody>
      </p:sp>
    </p:spTree>
    <p:extLst>
      <p:ext uri="{BB962C8B-B14F-4D97-AF65-F5344CB8AC3E}">
        <p14:creationId xmlns:p14="http://schemas.microsoft.com/office/powerpoint/2010/main" val="1331335372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A0C56F97-E249-464F-9FEA-69E046E853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01 · ERROR LAB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5391493-B571-4C58-B039-2DBB17705D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2f479d8ab7ab43a4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4F4F24B-8492-4008-A872-1844D70816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10001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高分来自定位第一失分点，而不是只抄正确答案。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3D0D2FC-EA7B-4992-802F-78CF121F90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33337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FCE4D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6490C336-06B6-4E66-8083-82752958EC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95500"/>
            <a:ext cx="2095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高频错误路径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0E9EAF7-65FF-46F7-B6C3-F799CA6B05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28900"/>
            <a:ext cx="419100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9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9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只报术语不解释效果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7FDFA063-B91A-49F1-BEF1-11C3F6A11B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000500"/>
            <a:ext cx="4238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75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错误通常从：对象误认／条件漏读／表示错误／方法跳步／结论未核验 中的一处开始。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65AA4AF8-6C80-49B7-A2F8-6A18BC84FF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38850" y="1809750"/>
            <a:ext cx="5524500" cy="33337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BF202B0A-9F5B-434C-8EB2-59A2BF7EDE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2095500"/>
            <a:ext cx="2857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标准答案如何排除干扰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A1BC166E-AD42-46B5-9DE6-39EF03D07C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2619375"/>
            <a:ext cx="4667250" cy="1905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正确结论：前后选择形成对照，显示人物由追求速度转为重视陪伴。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解析链：结构对照必须落到人物选择的变化。 本题只使用题内材料；情境与数值均为原创训练参数，不代表官方数据。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6BD3ACDA-E027-4FD8-86AE-9FB66F941A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562600"/>
            <a:ext cx="10668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复盘句式：我在＿＿步把＿＿误当成＿＿；下次看到＿＿就先检查＿＿。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3B4A24BD-CC12-4BDC-871A-9E9CA0F2EF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CB9B2815-A763-4E4A-B1A8-9B39853CFD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CHI · 文学作品阅读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001CB7F1-CBF2-4757-B74F-E1E6797364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11 / 30</a:t>
            </a:r>
          </a:p>
        </p:txBody>
      </p:sp>
    </p:spTree>
    <p:extLst>
      <p:ext uri="{BB962C8B-B14F-4D97-AF65-F5344CB8AC3E}">
        <p14:creationId xmlns:p14="http://schemas.microsoft.com/office/powerpoint/2010/main" val="1384832941"/>
      </p:ext>
    </p:extLst>
  </p:cSld>
</p:sld>
</file>

<file path=ppt/slides/slide12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21CC49FD-0C6A-4966-948C-F7A3D327D6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01 · EXIT EVIDENCE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B7057A1-9259-4952-AD78-8D92510035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19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33197e89fe38472b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4DBC173-EFE2-49AB-B4EE-3E8E68742D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858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最后 3 分钟：独立输出本节达标证据。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18A721B-7708-4E92-8ECB-3D6EC51935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762125"/>
            <a:ext cx="7143750" cy="3524250"/>
          </a:xfrm>
          <a:prstGeom xmlns:a="http://schemas.openxmlformats.org/drawingml/2006/main" prst="roundRect">
            <a:avLst>
              <a:gd name="adj" fmla="val 3243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BBD4C6F-028F-4859-BF7B-CA9E83B2A0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57400"/>
            <a:ext cx="5905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EXIT Q08 · DSE模考题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3D271AB9-736C-471D-B978-A79F42CB60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533650"/>
            <a:ext cx="6286500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3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DSE原创模考 AH-8 · 中国语文卷一文学阅读 · 推论边界</a:t>
            </a:r>
          </a:p>
          <a:p xmlns:a="http://schemas.openxmlformats.org/drawingml/2006/main">
            <a:pPr algn="l">
              <a:lnSpc>
                <a:spcPct val="123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边界焦点：不可把有限证据扩大成绝对结论。</a:t>
            </a:r>
          </a:p>
          <a:p xmlns:a="http://schemas.openxmlformats.org/drawingml/2006/main">
            <a:pPr algn="l">
              <a:lnSpc>
                <a:spcPct val="123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【原创训练材料｜参数为训练所设】她走到月台尽头，又折返售票机旁；广播每响一次，她便把未拨出的号码删去一个数字。</a:t>
            </a:r>
          </a:p>
          <a:p xmlns:a="http://schemas.openxmlformats.org/drawingml/2006/main">
            <a:pPr algn="l">
              <a:lnSpc>
                <a:spcPct val="123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反复动作主要怎样推进人物描写？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0407DBF3-4F5A-4EFE-9B8C-6C77FB3672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724400"/>
            <a:ext cx="6191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提交：结论 + 关键依据／步骤 + 一项核验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83A05A06-A7AF-41A1-89B5-D663EF26C1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77200" y="1762125"/>
            <a:ext cx="3486150" cy="3524250"/>
          </a:xfrm>
          <a:prstGeom xmlns:a="http://schemas.openxmlformats.org/drawingml/2006/main" prst="roundRect">
            <a:avLst>
              <a:gd name="adj" fmla="val 3279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87BA889C-7073-4ABD-9406-4D686C5E66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2076450"/>
            <a:ext cx="1809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达标证据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5DE3D6FC-4358-4B2C-9CCC-BD989DF97F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2609850"/>
            <a:ext cx="262890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7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7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入口题 + 知识边界证据卡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30DF0D5D-0C46-41BF-884B-3ECE4ACBF1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4000500"/>
            <a:ext cx="2667000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独立完成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依据可核验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术语与单位正确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能说明第一检查点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2123519F-4C9C-4DF7-B657-ED4E18D29B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76900"/>
            <a:ext cx="10668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本节合计 30 分钟｜达到证据标准后再进入下一课，不以“看懂了”代替“做出来”。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A3934433-DE18-41DF-8644-9118191EE9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CA989E36-2354-461D-A1CC-AD6C2FB42B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CHI · 文学作品阅读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6BEA47F4-EDCF-415B-A865-28FB7B6342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12 / 30</a:t>
            </a:r>
          </a:p>
        </p:txBody>
      </p:sp>
    </p:spTree>
    <p:extLst>
      <p:ext uri="{BB962C8B-B14F-4D97-AF65-F5344CB8AC3E}">
        <p14:creationId xmlns:p14="http://schemas.microsoft.com/office/powerpoint/2010/main" val="1747575019"/>
      </p:ext>
    </p:extLst>
  </p:cSld>
</p:sld>
</file>

<file path=ppt/slides/slide13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15A09951-A385-400E-BB6E-343751F601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02 · TARGET &amp; DIAGNOSIS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06FAE9D-9425-465A-9773-2C44C99A96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0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35c4a6a11aac4b4c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3557935-83ED-4533-B839-657F844A3D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904875"/>
            <a:ext cx="70485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8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8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DSE 原创模考例题与变式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FA2529E-3C17-42F9-AD2A-1925C17403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952625"/>
            <a:ext cx="2000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本节达标目标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B3839B2-CD6E-4CCF-B403-1D1CD87093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324100"/>
            <a:ext cx="504825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87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能独立执行“文本证据—手法—效果—主旨”，并说明每一步理由。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74311C2-1C45-4D9E-8B22-37475A2007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38875" y="1952625"/>
            <a:ext cx="5324475" cy="2619375"/>
          </a:xfrm>
          <a:prstGeom xmlns:a="http://schemas.openxmlformats.org/drawingml/2006/main" prst="roundRect">
            <a:avLst>
              <a:gd name="adj" fmla="val 4364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803D0CD5-8F91-4FD7-BF6C-2F714A389F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2238375"/>
            <a:ext cx="4572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2A65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2A65A"/>
                </a:solidFill>
                <a:latin typeface="Microsoft YaHei"/>
                <a:ea typeface="Microsoft YaHei"/>
                <a:cs typeface="Microsoft YaHei"/>
              </a:rPr>
              <a:t>入口诊断｜Q11 · DSE模考题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564AAAE9-A54F-492B-8D09-4176F0C4C8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2686050"/>
            <a:ext cx="443865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80437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DSE原创模考 AK-11 · 中国语文卷一文学阅读 · 指令核对</a:t>
            </a:r>
          </a:p>
          <a:p xmlns:a="http://schemas.openxmlformats.org/drawingml/2006/main">
            <a:pPr algn="l">
              <a:lnSpc>
                <a:spcPct val="110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指令焦点：先判断题目要求找、解、析、比、评中的哪一种动作。</a:t>
            </a:r>
          </a:p>
          <a:p xmlns:a="http://schemas.openxmlformats.org/drawingml/2006/main">
            <a:pPr algn="l">
              <a:lnSpc>
                <a:spcPct val="110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【原创训练材料｜参数为训练所设】雨水沿玻璃把霓虹拉成长线，车厢里的人都低头看屏幕，只有清洁工抬头核对每一个站名。</a:t>
            </a:r>
          </a:p>
          <a:p xmlns:a="http://schemas.openxmlformats.org/drawingml/2006/main">
            <a:pPr algn="l">
              <a:lnSpc>
                <a:spcPct val="110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哪一项理解最能解释画面对比？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12110436-7B78-4179-989F-25A78789C0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3981450"/>
            <a:ext cx="4572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高频错因：只报术语不解释效果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1EDCE732-0379-4025-AFE7-CD47A1A361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000500"/>
            <a:ext cx="5048250" cy="1381125"/>
          </a:xfrm>
          <a:prstGeom xmlns:a="http://schemas.openxmlformats.org/drawingml/2006/main" prst="roundRect">
            <a:avLst>
              <a:gd name="adj" fmla="val 8276"/>
            </a:avLst>
          </a:prstGeom>
          <a:solidFill xmlns:a="http://schemas.openxmlformats.org/drawingml/2006/main">
            <a:srgbClr val="FCE4D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5DD22783-49AE-4AE6-BD57-A61EB82F63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257675"/>
            <a:ext cx="114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核心判断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73B6629D-2902-440F-9398-690998031D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638675"/>
            <a:ext cx="43434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手法必须落到具体表达效果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741F6677-EF60-405E-8606-4614EF283D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934075"/>
            <a:ext cx="495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667085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667085"/>
                </a:solidFill>
                <a:latin typeface="Arial"/>
                <a:ea typeface="Arial"/>
                <a:cs typeface="Arial"/>
              </a:rPr>
              <a:t>3′目标与入口诊断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6057EBAF-CC53-42F8-B37F-0FFD20A85A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CB8AB480-1850-41EE-A429-BE1C4353CD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CHI · 文学作品阅读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CB83EA13-338C-4AC8-AD8E-3E4C0E7717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13 / 30</a:t>
            </a:r>
          </a:p>
        </p:txBody>
      </p:sp>
    </p:spTree>
    <p:extLst>
      <p:ext uri="{BB962C8B-B14F-4D97-AF65-F5344CB8AC3E}">
        <p14:creationId xmlns:p14="http://schemas.microsoft.com/office/powerpoint/2010/main" val="2146350729"/>
      </p:ext>
    </p:extLst>
  </p:cSld>
</p:sld>
</file>

<file path=ppt/slides/slide14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798FC340-A0F9-49E9-9ACB-1CC98EEA36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02 · WORKED EXAMPLE &amp; VARIATION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58190A7-7A77-4D2E-8A4A-EA2C48D453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7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0d25ea14ec5d4e68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C5D3FFB-EC0E-4886-B5B7-AFE97A2FD4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95350"/>
            <a:ext cx="8572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例题不是答案，是可迁移的路径。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E7E6823-37CE-4AF5-B292-679C398979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3619500"/>
          </a:xfrm>
          <a:prstGeom xmlns:a="http://schemas.openxmlformats.org/drawingml/2006/main" prst="roundRect">
            <a:avLst>
              <a:gd name="adj" fmla="val 3158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623228B3-DEDD-42F6-8F89-4D592B7AAA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95500"/>
            <a:ext cx="4286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STANDARD METHOD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4D04013A-D871-4B14-8B6B-39D8B224AB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4795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4075B026-688E-40B0-86AB-89BCF05A46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260985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文本证据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ADF62B9A-256C-4EC5-88EA-F76353AE27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27660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FB1FE722-21B7-4F45-9DAA-4E7F6E7502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323850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手法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10E1AE5B-65C9-4736-A9BD-24B039B5E7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90525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C17E50A9-2ECA-4851-B003-B3F29CD723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386715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效果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A91BAEEC-E3A1-4EA8-A968-FA695968D4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53390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04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CFD701CE-010F-45E6-B24F-261DE0C26E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449580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主旨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604F6080-13A5-4CE8-87F0-39E239F124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19800" y="1809750"/>
            <a:ext cx="5543550" cy="1714500"/>
          </a:xfrm>
          <a:prstGeom xmlns:a="http://schemas.openxmlformats.org/drawingml/2006/main" prst="roundRect">
            <a:avLst>
              <a:gd name="adj" fmla="val 6667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3D185990-A9D9-4039-A20A-F04B18A8AA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07645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2A65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F2A65A"/>
                </a:solidFill>
                <a:latin typeface="Microsoft YaHei"/>
                <a:ea typeface="Microsoft YaHei"/>
                <a:cs typeface="Microsoft YaHei"/>
              </a:rPr>
              <a:t>DSE 模考例题 · Q11 · DSE模考题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91AB02BE-09CB-4B5D-8681-3327B84D51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438400"/>
            <a:ext cx="4857750" cy="895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79125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DSE原创模考 AK-11 · 中国语文卷一文学阅读 · 指令核对</a:t>
            </a:r>
          </a:p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指令焦点：先判断题目要求找、解、析、比、评中的哪一种动作。</a:t>
            </a:r>
          </a:p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【原创训练材料｜参数为训练所设】雨水沿玻璃把霓虹拉成长线，车厢里的人都低头看屏幕，只有清洁工抬头核对每一个站名。</a:t>
            </a:r>
          </a:p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哪一项理解最能解释画面对比？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19FED171-665F-4387-8C62-DF3006D245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19800" y="3714750"/>
            <a:ext cx="5543550" cy="1714500"/>
          </a:xfrm>
          <a:prstGeom xmlns:a="http://schemas.openxmlformats.org/drawingml/2006/main" prst="roundRect">
            <a:avLst>
              <a:gd name="adj" fmla="val 6667"/>
            </a:avLst>
          </a:prstGeom>
          <a:solidFill xmlns:a="http://schemas.openxmlformats.org/drawingml/2006/main">
            <a:srgbClr val="FCE4D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6777A1E9-B765-4952-8F56-23F2AF3046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3981450"/>
            <a:ext cx="3905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DSE 证据链讲评｜细节—解释—回扣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6E240038-EEBE-4F5E-A34D-31656F979C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324350"/>
            <a:ext cx="485775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99484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2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正确结论：众人低头与清洁工抬头形成对照，突出日常劳动中的专注和常被忽略的责任。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2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解析：结论由姿态与角色的可见差异推出。 本题只使用题内材料；情境与数值均为原创训练参数，不代表官方数据。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5A205384-3582-4F08-B2D9-86027CD8C9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934075"/>
            <a:ext cx="495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667085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667085"/>
                </a:solidFill>
                <a:latin typeface="Arial"/>
                <a:ea typeface="Arial"/>
                <a:cs typeface="Arial"/>
              </a:rPr>
              <a:t>5′评分点示范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5464A58D-23BF-4816-AD78-3A9597FCAF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9E66ED97-8067-4C20-B7D3-96CA0D5417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CHI · 文学作品阅读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7626DF00-DE3A-42C3-9CB7-14A70D4F9B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14 / 30</a:t>
            </a:r>
          </a:p>
        </p:txBody>
      </p:sp>
    </p:spTree>
    <p:extLst>
      <p:ext uri="{BB962C8B-B14F-4D97-AF65-F5344CB8AC3E}">
        <p14:creationId xmlns:p14="http://schemas.microsoft.com/office/powerpoint/2010/main" val="1845549554"/>
      </p:ext>
    </p:extLst>
  </p:cSld>
</p:sld>
</file>

<file path=ppt/slides/slide15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BFD61155-27E8-4685-B2BB-59DA7266FF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02 · TIMED CHECK &amp; ERROR LOOP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BE4D3D5-CA91-40B6-97AB-4986C9D3DD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f7af2cf3f09d47c9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00C9A82-180A-44AE-9064-A810836A70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904875"/>
            <a:ext cx="838200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限时做完，更要知道为什么丢分。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7367789-E62D-4F36-B1E2-E8A2355D05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57375"/>
            <a:ext cx="6762750" cy="3286125"/>
          </a:xfrm>
          <a:prstGeom xmlns:a="http://schemas.openxmlformats.org/drawingml/2006/main" prst="roundRect">
            <a:avLst>
              <a:gd name="adj" fmla="val 3478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AF8BF8B7-9E6B-47CC-B773-20C854A232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143125"/>
            <a:ext cx="2381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97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CHECKPOINT · 2 MIN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0546EAE2-CDE8-458B-8F70-008CB4F506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86050"/>
            <a:ext cx="5810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66575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6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用 2 分钟口述一题“按公开评核任务链完成定位、解释、表达与核验”任务的作答路径，答案必须包含：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0DCF43DC-5212-4DCE-AC34-4B62BCF9E8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505200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2A65A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6BBDA47D-D9C9-42F1-9610-CC7F40CAEF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3505200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条件或证据定位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62A40BCF-CBE1-4921-A66D-4A3EC2E51A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952875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2A65A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2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58908CC3-B0A5-4834-93D3-07C042F0F1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3952875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关键方法与中间步骤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EEBBF9D8-BB05-4110-916E-28984CD98E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400550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2A65A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3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4F0E83F5-7338-473B-AF65-8D4AFCC973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4400550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结论、单位/范围或表达核验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931773BD-58E0-433A-AECA-0BD81391A5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58100" y="1857375"/>
            <a:ext cx="3905250" cy="3286125"/>
          </a:xfrm>
          <a:prstGeom xmlns:a="http://schemas.openxmlformats.org/drawingml/2006/main" prst="roundRect">
            <a:avLst>
              <a:gd name="adj" fmla="val 3478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38F82740-16EE-470A-BEA7-2D341ECDE0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143125"/>
            <a:ext cx="1905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错因复盘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9DCA7643-AACC-46F7-959A-22A432FE19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695575"/>
            <a:ext cx="31432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只报术语不解释效果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B3CDD2D5-C786-41E0-A7FA-75EA35F025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857625"/>
            <a:ext cx="3143250" cy="876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我能指出错误发生在哪一步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我能写出下一次的检查动作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我能在同构题中立即修正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2D1C3D3C-1126-4F14-9E31-7BA8D0B21F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553075"/>
            <a:ext cx="106680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7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达标证据｜标准例题 + 反向变式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DC73EB42-D1AC-488A-8DA0-68B70E61E4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6029325"/>
            <a:ext cx="4762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前段检查 · 2 分钟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2EA59CEE-EE96-44FE-8A22-35D6B23083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50EE69AE-2BDD-42C3-B227-89BEFB8A7B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CHI · 文学作品阅读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117B5007-11A4-471E-A05A-78BB7EEB94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15 / 30</a:t>
            </a:r>
          </a:p>
        </p:txBody>
      </p:sp>
    </p:spTree>
    <p:extLst>
      <p:ext uri="{BB962C8B-B14F-4D97-AF65-F5344CB8AC3E}">
        <p14:creationId xmlns:p14="http://schemas.microsoft.com/office/powerpoint/2010/main" val="99698984"/>
      </p:ext>
    </p:extLst>
  </p:cSld>
</p:sld>
</file>

<file path=ppt/slides/slide16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46ECECB6-5D8F-424A-A9EB-7E7E998334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02 · TERMS &amp; PREREQUISITES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A8A2EA7-B7DE-470C-883F-91791DD686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79a562308e4e47aa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60D49BD-584F-4BBE-A71A-9BBCC8FFDA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382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先把专有名词、对象和单位说清楚。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CCBFC16-6C4D-4E3F-B36D-2C6DD4BBAF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1524000"/>
          </a:xfrm>
          <a:prstGeom xmlns:a="http://schemas.openxmlformats.org/drawingml/2006/main" prst="roundRect">
            <a:avLst>
              <a:gd name="adj" fmla="val 7500"/>
            </a:avLst>
          </a:prstGeom>
          <a:solidFill xmlns:a="http://schemas.openxmlformats.org/drawingml/2006/main">
            <a:srgbClr val="FCE4DA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6042C2FE-5DF2-4036-8898-3D5B398550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03835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知识对象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119AF555-894B-4956-9434-E06AACBB54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40030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文学作品阅读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7F05F076-FCBF-4D71-BB3E-618594AB76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1809750"/>
            <a:ext cx="5143500" cy="1524000"/>
          </a:xfrm>
          <a:prstGeom xmlns:a="http://schemas.openxmlformats.org/drawingml/2006/main" prst="roundRect">
            <a:avLst>
              <a:gd name="adj" fmla="val 7500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B3F7AE17-4022-4743-81E3-A3717BE8C6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203835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核心关系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517ED4EF-ED4D-466C-B04B-CD6F1BDF94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240030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手法必须落到具体表达效果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A4BF062E-4BE2-433E-8B2C-A524066189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3619500"/>
            <a:ext cx="5143500" cy="1524000"/>
          </a:xfrm>
          <a:prstGeom xmlns:a="http://schemas.openxmlformats.org/drawingml/2006/main" prst="roundRect">
            <a:avLst>
              <a:gd name="adj" fmla="val 7500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90FBBAD0-BEC1-4334-9BEC-AD46197000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384810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标准方法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BFB524B3-3BF5-4527-B9E1-2385F8B233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421005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文本证据—手法—效果—主旨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98E2CF45-407D-4202-A985-3C4F062295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3619500"/>
            <a:ext cx="5143500" cy="1524000"/>
          </a:xfrm>
          <a:prstGeom xmlns:a="http://schemas.openxmlformats.org/drawingml/2006/main" prst="roundRect">
            <a:avLst>
              <a:gd name="adj" fmla="val 7500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EE0E77F8-6664-4E5F-92B2-3E294D4F1E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384810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边界与单位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86EFA1AF-0769-4AF6-A202-7B0A53FDFC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421005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只报术语不解释效果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4F31A2CE-A190-4466-8091-4CE9761308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95950"/>
            <a:ext cx="1066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术语不清时先停：定义对象 → 写清符号 → 标注单位／范围 → 再开始推理。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E1F7E9CC-FD7F-4C3D-A1D3-DEDAD52092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4E466F00-089B-4973-9D85-E9DBDA1A36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CHI · 文学作品阅读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1E30F052-27DB-4BDD-8193-F020FDB42A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16 / 30</a:t>
            </a:r>
          </a:p>
        </p:txBody>
      </p:sp>
    </p:spTree>
    <p:extLst>
      <p:ext uri="{BB962C8B-B14F-4D97-AF65-F5344CB8AC3E}">
        <p14:creationId xmlns:p14="http://schemas.microsoft.com/office/powerpoint/2010/main" val="1109036627"/>
      </p:ext>
    </p:extLst>
  </p:cSld>
</p:sld>
</file>

<file path=ppt/slides/slide17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19179142-C07E-42E6-B9CA-2780815A16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02 · KNOWLEDGE MODEL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6EE4F47-2679-4BF4-BAB5-BA575A3C76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b886b9ab2b1c4a31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7FFB624-A408-47ED-A828-C7ACB217D1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763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把知识点变成一条可执行、可核验的链。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5F431F0-4CFB-42FC-A6DB-352C66CBD6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000250"/>
            <a:ext cx="2428875" cy="2857500"/>
          </a:xfrm>
          <a:prstGeom xmlns:a="http://schemas.openxmlformats.org/drawingml/2006/main" prst="roundRect">
            <a:avLst>
              <a:gd name="adj" fmla="val 470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6F40CA5A-FE7A-45EA-B11D-12A772CB23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01 条件／证据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8BEB591-60B1-4525-A70C-5DFAAEE376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80639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DSE原创模考 AK-11 · 中国语文卷一文学阅读 · 指令核对</a:t>
            </a:r>
          </a:p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指令焦点：先判断题目要求找、解、析、比、评中的哪一种动作。</a:t>
            </a:r>
          </a:p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【原创训练材料｜参数为训练所设】雨水沿玻…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3CD43DCE-BEBE-4FE3-AF65-B6CA9CE2D4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62325" y="2000250"/>
            <a:ext cx="2428875" cy="2857500"/>
          </a:xfrm>
          <a:prstGeom xmlns:a="http://schemas.openxmlformats.org/drawingml/2006/main" prst="roundRect">
            <a:avLst>
              <a:gd name="adj" fmla="val 470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2D95C48B-901F-45D3-BCB2-2FAEACB02C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71875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02 表示／模型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1CB0C294-5A1A-4848-AD2D-D0D62AE636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71875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手法必须落到具体表达效果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F8779135-92A3-41F3-A4FD-0A9EAD4FB9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000250"/>
            <a:ext cx="2428875" cy="2857500"/>
          </a:xfrm>
          <a:prstGeom xmlns:a="http://schemas.openxmlformats.org/drawingml/2006/main" prst="roundRect">
            <a:avLst>
              <a:gd name="adj" fmla="val 4706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70DA231A-F655-438A-9209-DF4D46D2EB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03 方法／评分点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740191D6-DA87-4B43-B344-0BBF9E6903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文本证据—手法—效果—主旨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798402DE-1B41-425D-BDDF-08AE39C51A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29675" y="2000250"/>
            <a:ext cx="2428875" cy="2857500"/>
          </a:xfrm>
          <a:prstGeom xmlns:a="http://schemas.openxmlformats.org/drawingml/2006/main" prst="roundRect">
            <a:avLst>
              <a:gd name="adj" fmla="val 470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BF508EB5-652A-4E9F-8238-9D926D100B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39225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04 结论／核验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1999CCCB-4A68-42BC-B748-27767EE733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39225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检查：只报术语不解释效果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EE9A3168-3AA9-4C41-ADD0-C3C448456A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448300"/>
            <a:ext cx="10668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完成任何题目后，都要能指出答案来自链条中的哪一个节点。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B53B6445-CBA3-4C20-9569-82B7B006A0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8CF73146-781D-41E0-BA77-5BF088F8B8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CHI · 文学作品阅读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FB628734-DDA7-42DA-90E5-1AE22D5E04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17 / 30</a:t>
            </a:r>
          </a:p>
        </p:txBody>
      </p:sp>
    </p:spTree>
    <p:extLst>
      <p:ext uri="{BB962C8B-B14F-4D97-AF65-F5344CB8AC3E}">
        <p14:creationId xmlns:p14="http://schemas.microsoft.com/office/powerpoint/2010/main" val="1479292734"/>
      </p:ext>
    </p:extLst>
  </p:cSld>
</p:sld>
</file>

<file path=ppt/slides/slide18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6CB4F078-0DF7-427A-906E-1654BB4161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02 · EVIDENCE TASK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FBA82A9-D82F-49C0-932E-FCF1E71013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afe576d8d1cf44ea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779E859-0EDD-4C69-B702-857EB0E805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5725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材料不是装饰：必须真正参与作答。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16F0C5E-7171-44B2-A174-0D1F4A7B52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762125"/>
            <a:ext cx="6762750" cy="3429000"/>
          </a:xfrm>
          <a:prstGeom xmlns:a="http://schemas.openxmlformats.org/drawingml/2006/main" prst="roundRect">
            <a:avLst>
              <a:gd name="adj" fmla="val 3333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7EE031F-4DDE-423A-B403-EDACF15E08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2038350"/>
            <a:ext cx="5905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任务 Q14 · DSE模考题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EC60276A-C7B4-4399-A2A8-EE98000019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2524125"/>
            <a:ext cx="5953125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4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DSE原创模考 AN-14 · 中国语文卷一文学阅读 · 关键词解释</a:t>
            </a:r>
          </a:p>
          <a:p xmlns:a="http://schemas.openxmlformats.org/drawingml/2006/main">
            <a:pPr algn="l">
              <a:lnSpc>
                <a:spcPct val="124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解释焦点：说明关键词或细节怎样支持结论。</a:t>
            </a:r>
          </a:p>
          <a:p xmlns:a="http://schemas.openxmlformats.org/drawingml/2006/main">
            <a:pPr algn="l">
              <a:lnSpc>
                <a:spcPct val="124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【原创训练材料｜参数为训练所设】她走到月台尽头，又折返售票机旁；广播每响一次，她便把未拨出的号码删去一个数字。</a:t>
            </a:r>
          </a:p>
          <a:p xmlns:a="http://schemas.openxmlformats.org/drawingml/2006/main">
            <a:pPr algn="l">
              <a:lnSpc>
                <a:spcPct val="124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反复动作主要怎样推进人物描写？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E2E360AC-AD6A-4F04-8E5D-0E28DC953A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4648200"/>
            <a:ext cx="5953125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89532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题型参照：DSE模考题型｜参照 能力结构参考清单（非逐题出处）：HKDSE 中国语文 2027/2028 Assessment Framework、样本题与公开评核资料｜中国语文卷一文学阅读·关键词解释·原创模考任务 2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81AF29D5-87FE-4381-8B09-D092E68D9E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77150" y="1762125"/>
            <a:ext cx="3886200" cy="3429000"/>
          </a:xfrm>
          <a:prstGeom xmlns:a="http://schemas.openxmlformats.org/drawingml/2006/main" prst="roundRect">
            <a:avLst>
              <a:gd name="adj" fmla="val 3333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049C9579-F712-4789-B4EA-2A839FE356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076450"/>
            <a:ext cx="2095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作答前四问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99B4CC8A-C38E-408E-8C69-F1DA8A7B43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64795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3644602E-DA11-40D7-9BCE-E8ADCEA28D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260985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资料给了什么？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6284431F-09B0-40A2-9091-7B820A8CED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20040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3D1BE255-7714-4CB0-B1C7-27704F3DAB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316230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题目要求什么？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D6B5D39C-8CF6-48DE-A141-B9D94FB126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75285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1EC077CD-5336-47A2-8250-A25FBF5049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371475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哪一条资料真正参与推理？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7F6CD20E-5E5E-43A2-AC00-0F79216047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430530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6444CDEE-9D99-4BDE-8689-F34B17BB79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426720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怎样核验结论？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C0ADF5D8-ED58-46C3-9922-D7C26F864D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00700"/>
            <a:ext cx="10572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参数为原创训练所设；来源只校准范围和题型，不冒充历届真题。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F53D6527-C2FF-4F4D-BB6E-38F05237AC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4183DDDD-36DE-47EE-B69F-7707B48FBC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CHI · 文学作品阅读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10288D36-42C7-4F06-8869-ECDA0B3596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18 / 30</a:t>
            </a:r>
          </a:p>
        </p:txBody>
      </p:sp>
    </p:spTree>
    <p:extLst>
      <p:ext uri="{BB962C8B-B14F-4D97-AF65-F5344CB8AC3E}">
        <p14:creationId xmlns:p14="http://schemas.microsoft.com/office/powerpoint/2010/main" val="272560659"/>
      </p:ext>
    </p:extLst>
  </p:cSld>
</p:sld>
</file>

<file path=ppt/slides/slide19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926DFD2F-3911-4907-BE1E-DAC20E88B0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02 · THREE LEVELS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8761D90-E737-4483-92AE-A91A5F17B3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d0825bb832f945b2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D842578-9309-4C35-9A05-A0A5A586FA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9144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同一知识点，三档要求不只是数字变大。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1A789E3-95E5-4FA1-8F94-E4F8BC2BCD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3333750" cy="35242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F77D27C-6595-4098-A87A-7DF8E823F7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LEVEL 3–4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3BA4FCBF-33A0-4081-8B8E-B98EA4529A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准确识别对象、条件和标准方法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279BFC27-59FF-4FD3-A160-C55211ABA3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78283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DSE原创模考 AK-11 · 中国语文卷一文学阅读 · 指令核对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指令焦点：先判断题目要求找、解、析、比、评中的哪一种动作。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【原创训练材料｜参数为训练所设】雨水沿玻璃把霓虹拉成长线，车厢里的人都低头看屏幕，只有清洁工抬头核对每一个站名。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哪一项…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F2DA1D08-5D49-465F-AA16-4B29C1FF33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76725" y="1809750"/>
            <a:ext cx="3333750" cy="35242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F47B55"/>
            </a:solidFill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26ED9D80-D830-4DBB-A9C5-648584137B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LEVEL 5–5*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0D6640AF-A820-488F-B30F-C5080862B6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完成多步推理并写出可复核依据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1FF2AC30-3FDD-4D4F-9BEB-4955F104A7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82672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DSE原创模考 AN-14 · 中国语文卷一文学阅读 · 关键词解释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解释焦点：说明关键词或细节怎样支持结论。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【原创训练材料｜参数为训练所设】她走到月台尽头，又折返售票机旁；广播每响一次，她便把未拨出的号码删去一个数字。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反复动作主要怎样推进人物…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ED180B0C-D11C-4648-9D62-4CB5225A04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1809750"/>
            <a:ext cx="3333750" cy="35242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0322F6D5-FA86-4E08-81CD-EC33D6E099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LEVEL 5**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19E185C0-B9C1-4E31-AA90-F0FE1D5231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处理陌生资料、综合迁移与反向核验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996361F9-D4E6-4617-8232-04CD1C5115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82672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DSE原创模考 AR-18 · 中国语文卷一文学阅读 · 推论边界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边界焦点：不可把有限证据扩大成绝对结论。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【原创训练材料｜参数为训练所设】祖母把旧车票缝进布袋内层，说是免得它再走丢；多年后，‘我’拆线时才发现每一张都写着接送我的日期。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‘缝进内…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9B4FC0C3-5A6C-4A67-A302-82D8C6EAB3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76900"/>
            <a:ext cx="10572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目标等级是训练档位，不等于公开考试等级预测；升级依据是证据链稳定性。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A327CC91-02C2-48D5-BF6D-C39D06E5D9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B0B97790-868A-407D-86A0-8B941A93C0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CHI · 文学作品阅读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393A52CB-7C71-4335-BE3C-8747D8D984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19 / 30</a:t>
            </a:r>
          </a:p>
        </p:txBody>
      </p:sp>
    </p:spTree>
    <p:extLst>
      <p:ext uri="{BB962C8B-B14F-4D97-AF65-F5344CB8AC3E}">
        <p14:creationId xmlns:p14="http://schemas.microsoft.com/office/powerpoint/2010/main" val="1277616903"/>
      </p:ext>
    </p:extLst>
  </p:cSld>
</p:sld>
</file>

<file path=ppt/slides/slide20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37FCE35A-1790-4B1D-A1A9-54A9C25D66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02 · ERROR LAB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12EA913-AC3F-4E4B-99FC-E2FE12A383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7de6512360bc4b14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BDE089E-BBE9-49DE-9538-88726DFFA4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10001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高分来自定位第一失分点，而不是只抄正确答案。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4ACBA1D-C8D6-40C6-A628-787009F45D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33337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FCE4D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31F9E16-3D4E-49F8-B167-1A86EB5C6F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95500"/>
            <a:ext cx="2095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高频错误路径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EA351C7F-4493-404B-B75E-9D2D79E3D1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28900"/>
            <a:ext cx="419100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9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9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只报术语不解释效果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0C4C74DB-C7CD-46BB-BE4E-758005A9DA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000500"/>
            <a:ext cx="4238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75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错误通常从：对象误认／条件漏读／表示错误／方法跳步／结论未核验 中的一处开始。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90576FCB-1ED6-4907-B642-5A3661C1E9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38850" y="1809750"/>
            <a:ext cx="5524500" cy="33337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1DB51B2C-12DA-4032-B944-C5677E9142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2095500"/>
            <a:ext cx="2857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标准答案如何排除干扰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F1E859E5-4D71-4FAD-B7E7-FE6F36E230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2619375"/>
            <a:ext cx="4667250" cy="1905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正确结论：折返与删号表现她在离开和联系之间犹豫，广播令抉择压力逐步增加。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解析链：分析把重复动作、时间信号和心理冲突连在一起。 本题只使用题内材料；情境与数值均为原创训练参数，不代表官方数据。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9BF68A8A-3576-4B7F-911F-A8F083AEAB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562600"/>
            <a:ext cx="10668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复盘句式：我在＿＿步把＿＿误当成＿＿；下次看到＿＿就先检查＿＿。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614E1EFD-9573-433D-980F-11F4D7B96D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C8758B82-CE0B-4E24-9975-9075AF14AA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CHI · 文学作品阅读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3BFB1835-A8FD-4CA3-BB6F-3B26FE2382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20 / 30</a:t>
            </a:r>
          </a:p>
        </p:txBody>
      </p:sp>
    </p:spTree>
    <p:extLst>
      <p:ext uri="{BB962C8B-B14F-4D97-AF65-F5344CB8AC3E}">
        <p14:creationId xmlns:p14="http://schemas.microsoft.com/office/powerpoint/2010/main" val="758638562"/>
      </p:ext>
    </p:extLst>
  </p:cSld>
</p:sld>
</file>

<file path=ppt/slides/slide21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2418BA2C-74E2-4AFE-B7AC-EDB5EDB905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02 · EXIT EVIDENCE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5EA3E15-82EC-496B-8BDB-6ED98475D0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19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28582c6dbb534b43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F8DF158-8C04-49C8-97F6-7F8E2FA637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858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最后 3 分钟：独立输出本节达标证据。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63CDDC7-BE81-4955-8D04-8E125BAA57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762125"/>
            <a:ext cx="7143750" cy="3524250"/>
          </a:xfrm>
          <a:prstGeom xmlns:a="http://schemas.openxmlformats.org/drawingml/2006/main" prst="roundRect">
            <a:avLst>
              <a:gd name="adj" fmla="val 3243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E73604D-7E31-4684-B412-F400024ABE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57400"/>
            <a:ext cx="5905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EXIT Q18 · DSE模考题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D1A29AAE-8775-4697-9F15-359CE4D772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533650"/>
            <a:ext cx="6286500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3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DSE原创模考 AR-18 · 中国语文卷一文学阅读 · 推论边界</a:t>
            </a:r>
          </a:p>
          <a:p xmlns:a="http://schemas.openxmlformats.org/drawingml/2006/main">
            <a:pPr algn="l">
              <a:lnSpc>
                <a:spcPct val="123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边界焦点：不可把有限证据扩大成绝对结论。</a:t>
            </a:r>
          </a:p>
          <a:p xmlns:a="http://schemas.openxmlformats.org/drawingml/2006/main">
            <a:pPr algn="l">
              <a:lnSpc>
                <a:spcPct val="123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【原创训练材料｜参数为训练所设】祖母把旧车票缝进布袋内层，说是免得它再走丢；多年后，‘我’拆线时才发现每一张都写着接送我的日期。</a:t>
            </a:r>
          </a:p>
          <a:p xmlns:a="http://schemas.openxmlformats.org/drawingml/2006/main">
            <a:pPr algn="l">
              <a:lnSpc>
                <a:spcPct val="123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‘缝进内层’和日期这一发现怎样深化人物形象？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675AB8FF-A354-46D3-AA5C-444E33A3D6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724400"/>
            <a:ext cx="6191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提交：结论 + 关键依据／步骤 + 一项核验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32A50347-5261-4AA9-BE22-49FF1CF70D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77200" y="1762125"/>
            <a:ext cx="3486150" cy="3524250"/>
          </a:xfrm>
          <a:prstGeom xmlns:a="http://schemas.openxmlformats.org/drawingml/2006/main" prst="roundRect">
            <a:avLst>
              <a:gd name="adj" fmla="val 3279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06E265A1-5ED1-4432-A69F-987B152241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2076450"/>
            <a:ext cx="1809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达标证据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497F2B37-BAA5-47A4-9997-0ED26F67EC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2609850"/>
            <a:ext cx="262890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7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7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标准例题 + 反向变式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2C990174-8293-4DBF-A32A-A60A9C57E6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4000500"/>
            <a:ext cx="2667000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独立完成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依据可核验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术语与单位正确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能说明第一检查点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ACC437BD-9E57-4434-BEE6-63448099D2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76900"/>
            <a:ext cx="10668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本节合计 30 分钟｜达到证据标准后再进入下一课，不以“看懂了”代替“做出来”。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1E3F2E6F-2B7B-446E-890D-EACD0770A0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8DF5C4C3-D9C9-4144-8FA1-6D5CA88644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CHI · 文学作品阅读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5ABC0BA3-F1DD-4095-A04C-43B6667F1B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21 / 30</a:t>
            </a:r>
          </a:p>
        </p:txBody>
      </p:sp>
    </p:spTree>
    <p:extLst>
      <p:ext uri="{BB962C8B-B14F-4D97-AF65-F5344CB8AC3E}">
        <p14:creationId xmlns:p14="http://schemas.microsoft.com/office/powerpoint/2010/main" val="1880582177"/>
      </p:ext>
    </p:extLst>
  </p:cSld>
</p:sld>
</file>

<file path=ppt/slides/slide22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E263E417-B7E5-4E16-8F66-82C1DCE681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03 · TARGET &amp; DIAGNOSIS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7696812-2D6B-425A-816C-7684B928DF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0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8ec171e9ddd6490c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D17FC90-558B-473E-AC6B-874AA5451F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904875"/>
            <a:ext cx="70485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8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8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课外文本与高阶迁移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5980544-E707-4768-9746-57B7079D6D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952625"/>
            <a:ext cx="2000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本节达标目标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8CB3BA3-11DC-4A54-9596-A0AC399AE8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324100"/>
            <a:ext cx="504825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87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能在 DSE 陌生资料与香港情境中选择匹配的知识、证据和作答深度。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CC1260A6-4757-41BC-B6D9-7B841D92AF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38875" y="1952625"/>
            <a:ext cx="5324475" cy="2619375"/>
          </a:xfrm>
          <a:prstGeom xmlns:a="http://schemas.openxmlformats.org/drawingml/2006/main" prst="roundRect">
            <a:avLst>
              <a:gd name="adj" fmla="val 4364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4569041E-D2E2-448E-A811-0E0CEBE22B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2238375"/>
            <a:ext cx="4572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2A65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2A65A"/>
                </a:solidFill>
                <a:latin typeface="Microsoft YaHei"/>
                <a:ea typeface="Microsoft YaHei"/>
                <a:cs typeface="Microsoft YaHei"/>
              </a:rPr>
              <a:t>入口诊断｜Q21 · DSE模考题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A7E981A1-0FC3-44EC-ACDF-7DB0D542C8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2686050"/>
            <a:ext cx="443865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80437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DSE原创模考 AU-21 · 中国语文卷一文学阅读 · 指令核对</a:t>
            </a:r>
          </a:p>
          <a:p xmlns:a="http://schemas.openxmlformats.org/drawingml/2006/main">
            <a:pPr algn="l">
              <a:lnSpc>
                <a:spcPct val="110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指令焦点：先判断题目要求找、解、析、比、评中的哪一种动作。</a:t>
            </a:r>
          </a:p>
          <a:p xmlns:a="http://schemas.openxmlformats.org/drawingml/2006/main">
            <a:pPr algn="l">
              <a:lnSpc>
                <a:spcPct val="110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【原创训练材料｜参数为训练所设】老店关门前，老板没有收下最后一块招牌，只把上面的灰一点点擦净，再挂回原处。</a:t>
            </a:r>
          </a:p>
          <a:p xmlns:a="http://schemas.openxmlformats.org/drawingml/2006/main">
            <a:pPr algn="l">
              <a:lnSpc>
                <a:spcPct val="110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‘擦净再挂回’这一细节有什么作用？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EB674BC5-A0EA-4A3D-A627-55871E601A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3981450"/>
            <a:ext cx="4572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高频错因：只报术语不解释效果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0B3578E0-666F-4505-9D10-1F6415179C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000500"/>
            <a:ext cx="5048250" cy="1381125"/>
          </a:xfrm>
          <a:prstGeom xmlns:a="http://schemas.openxmlformats.org/drawingml/2006/main" prst="roundRect">
            <a:avLst>
              <a:gd name="adj" fmla="val 8276"/>
            </a:avLst>
          </a:prstGeom>
          <a:solidFill xmlns:a="http://schemas.openxmlformats.org/drawingml/2006/main">
            <a:srgbClr val="FCE4D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D0FFEECD-DFAB-43AF-856D-C1C3D97F7B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257675"/>
            <a:ext cx="114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核心判断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B785E874-B2E9-45B1-8D6E-B89F838153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638675"/>
            <a:ext cx="43434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手法必须落到具体表达效果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D2E30172-E21B-446D-8BF5-2C4583941A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934075"/>
            <a:ext cx="495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667085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667085"/>
                </a:solidFill>
                <a:latin typeface="Arial"/>
                <a:ea typeface="Arial"/>
                <a:cs typeface="Arial"/>
              </a:rPr>
              <a:t>3′目标与入口诊断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2955269F-2BD7-4106-9D31-6CC1FE9F8A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77898BB5-7BF8-4D1B-BE1C-E670860E1B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CHI · 文学作品阅读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3E4320B3-3557-4B9D-9AD7-CFCB176584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22 / 30</a:t>
            </a:r>
          </a:p>
        </p:txBody>
      </p:sp>
    </p:spTree>
    <p:extLst>
      <p:ext uri="{BB962C8B-B14F-4D97-AF65-F5344CB8AC3E}">
        <p14:creationId xmlns:p14="http://schemas.microsoft.com/office/powerpoint/2010/main" val="748887010"/>
      </p:ext>
    </p:extLst>
  </p:cSld>
</p:sld>
</file>

<file path=ppt/slides/slide23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D4D4EF60-08B0-472E-A8FA-405D5AE685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03 · WORKED EXAMPLE &amp; VARIATION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DB4FE1F-A703-43A8-8D14-CEFCB57AFB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7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07e9f8ed63a849f0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70C87B7-E82A-42C2-BE20-81CF10C01A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95350"/>
            <a:ext cx="8572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例题不是答案，是可迁移的路径。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0497B9C-6182-4FA2-AE53-213B694171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3619500"/>
          </a:xfrm>
          <a:prstGeom xmlns:a="http://schemas.openxmlformats.org/drawingml/2006/main" prst="roundRect">
            <a:avLst>
              <a:gd name="adj" fmla="val 3158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EE95099D-8605-4B0C-B3DC-AA08901324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95500"/>
            <a:ext cx="4286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STANDARD METHOD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64A4036-84FB-4066-8A43-C57052597E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4795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5109B2FB-FF91-4D72-8E5F-5C98718838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260985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文本证据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8C394B1B-E1E8-4747-B0A2-D708F8FD24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27660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8E4E179F-ADAC-48F3-99A8-384C2191EB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323850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手法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F13A63C1-E8A8-4152-B345-00DA3881A9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90525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7B0DB654-E4FD-4132-BADE-AA6CDD9C68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386715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效果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0BA8C58E-EBA6-4560-B8A8-5BFDE47045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53390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04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B962BD1B-9D8D-4F51-87E5-ABD1DFFC96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449580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主旨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272D0227-6A5B-44A3-8B18-BA24460630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19800" y="1809750"/>
            <a:ext cx="5543550" cy="1714500"/>
          </a:xfrm>
          <a:prstGeom xmlns:a="http://schemas.openxmlformats.org/drawingml/2006/main" prst="roundRect">
            <a:avLst>
              <a:gd name="adj" fmla="val 6667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442EFA03-60C9-4886-AAF7-004F6EBA13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07645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2A65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F2A65A"/>
                </a:solidFill>
                <a:latin typeface="Microsoft YaHei"/>
                <a:ea typeface="Microsoft YaHei"/>
                <a:cs typeface="Microsoft YaHei"/>
              </a:rPr>
              <a:t>DSE 模考例题 · Q21 · DSE模考题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A95DC058-67F9-43C3-933E-835844DC16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438400"/>
            <a:ext cx="4857750" cy="895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79125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DSE原创模考 AU-21 · 中国语文卷一文学阅读 · 指令核对</a:t>
            </a:r>
          </a:p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指令焦点：先判断题目要求找、解、析、比、评中的哪一种动作。</a:t>
            </a:r>
          </a:p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【原创训练材料｜参数为训练所设】老店关门前，老板没有收下最后一块招牌，只把上面的灰一点点擦净，再挂回原处。</a:t>
            </a:r>
          </a:p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‘擦净再挂回’这一细节有什么作用？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276ADE1E-7709-46B0-88C7-08CC7256F1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19800" y="3714750"/>
            <a:ext cx="5543550" cy="1714500"/>
          </a:xfrm>
          <a:prstGeom xmlns:a="http://schemas.openxmlformats.org/drawingml/2006/main" prst="roundRect">
            <a:avLst>
              <a:gd name="adj" fmla="val 6667"/>
            </a:avLst>
          </a:prstGeom>
          <a:solidFill xmlns:a="http://schemas.openxmlformats.org/drawingml/2006/main">
            <a:srgbClr val="FCE4D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7D7626EF-DFB0-4FFB-A14E-B4E5D652BB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3981450"/>
            <a:ext cx="3905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DSE 证据链讲评｜细节—解释—回扣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79D03695-F3ED-48A6-8E54-0EE1609DBA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324350"/>
            <a:ext cx="485775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99484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2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正确结论：细节把不舍转化为克制的行动，并让招牌成为老店记忆的承载物。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2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解析：答案由具体动作解释情感和物象功能。 本题只使用题内材料；情境与数值均为原创训练参数，不代表官方数据。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18396465-281B-4F67-9268-5763CE3AC4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934075"/>
            <a:ext cx="495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667085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667085"/>
                </a:solidFill>
                <a:latin typeface="Arial"/>
                <a:ea typeface="Arial"/>
                <a:cs typeface="Arial"/>
              </a:rPr>
              <a:t>5′评分点示范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290462C5-3485-4705-BC32-1E2D50BD77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BC992D2F-23AC-485B-8F45-A5321232D5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CHI · 文学作品阅读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28437639-11A0-4AB1-B142-C6867D8FC5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23 / 30</a:t>
            </a:r>
          </a:p>
        </p:txBody>
      </p:sp>
    </p:spTree>
    <p:extLst>
      <p:ext uri="{BB962C8B-B14F-4D97-AF65-F5344CB8AC3E}">
        <p14:creationId xmlns:p14="http://schemas.microsoft.com/office/powerpoint/2010/main" val="1498176523"/>
      </p:ext>
    </p:extLst>
  </p:cSld>
</p:sld>
</file>

<file path=ppt/slides/slide24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BBDD56DF-4E03-4812-861E-C65CACDCDE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03 · TIMED CHECK &amp; ERROR LOOP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B2E1C6E-7239-4816-98BD-F24BB9A5C5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7933ce9ede1f4217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F4720C0-8BE8-47E4-BEB4-5FC0B8D0F6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904875"/>
            <a:ext cx="838200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限时做完，更要知道为什么丢分。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A32A0BA-2E59-4180-B983-7B6F6E0A82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57375"/>
            <a:ext cx="6762750" cy="3286125"/>
          </a:xfrm>
          <a:prstGeom xmlns:a="http://schemas.openxmlformats.org/drawingml/2006/main" prst="roundRect">
            <a:avLst>
              <a:gd name="adj" fmla="val 3478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8550963B-8BFB-4DA3-8C8D-E0B953F0C6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143125"/>
            <a:ext cx="2381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97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CHECKPOINT · 2 MIN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9162BB6-D28A-4591-9404-1B17173DB8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86050"/>
            <a:ext cx="5810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66575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6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用 2 分钟口述一题“只以题内文本为证据，训练多义判断与跨作品比较”任务的作答路径，答案必须包含：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F9E885D9-9BF3-41D3-8C22-A1F66FF5F8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505200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2A65A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7DDA8AB7-20D0-4003-B52F-74AF0C4B6D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3505200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条件或证据定位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774DE9AC-07E9-4A2F-A673-219933160E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952875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2A65A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2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0EBD2BE9-D78C-4343-B3C4-BF11FE6A9E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3952875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关键方法与中间步骤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D7ACD5AA-8B6A-4CC5-993E-D4DA7FCAA2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400550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2A65A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3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82DCD4C1-A538-44DC-989F-FA826F14A0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4400550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结论、单位/范围或表达核验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21364028-7B8F-48AB-9556-ABB7602AEA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58100" y="1857375"/>
            <a:ext cx="3905250" cy="3286125"/>
          </a:xfrm>
          <a:prstGeom xmlns:a="http://schemas.openxmlformats.org/drawingml/2006/main" prst="roundRect">
            <a:avLst>
              <a:gd name="adj" fmla="val 3478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77570A14-4C91-46DC-A931-B2CEFE88D3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143125"/>
            <a:ext cx="1905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错因复盘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B8FE6423-17E1-4828-8473-7BCD8EB230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695575"/>
            <a:ext cx="31432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只报术语不解释效果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6AD08B25-0FF6-4C13-B92C-0761CF7C11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857625"/>
            <a:ext cx="3143250" cy="876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我能指出错误发生在哪一步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我能写出下一次的检查动作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我能在同构题中立即修正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93438EFA-2DAF-4DD1-91AD-73297517D5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553075"/>
            <a:ext cx="106680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7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达标证据｜DSE 资料题证据链 + 陌生情境迁移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47E59040-3391-4D99-95EC-E7C7A92CD5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6029325"/>
            <a:ext cx="4762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前段检查 · 2 分钟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E92E79CA-9415-4B24-8424-1725F16F4C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53280E5B-1AE1-43BF-BA3F-BCF245F45D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CHI · 文学作品阅读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D5253677-D2C3-4FA0-9E00-0CC3544ABD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24 / 30</a:t>
            </a:r>
          </a:p>
        </p:txBody>
      </p:sp>
    </p:spTree>
    <p:extLst>
      <p:ext uri="{BB962C8B-B14F-4D97-AF65-F5344CB8AC3E}">
        <p14:creationId xmlns:p14="http://schemas.microsoft.com/office/powerpoint/2010/main" val="150982650"/>
      </p:ext>
    </p:extLst>
  </p:cSld>
</p:sld>
</file>

<file path=ppt/slides/slide2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48173706-0EE6-46A2-AC48-ED4F229D57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03 · TERMS &amp; PREREQUISITES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E559D35-4F74-4396-ADCC-7EAC8FBEC3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3abf88510c234aa5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C2E10C0-5D5F-46F9-8B4F-CE0E2EC97F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382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先把专有名词、对象和单位说清楚。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706A8D7-1CB7-416C-876F-FB814B9F01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1524000"/>
          </a:xfrm>
          <a:prstGeom xmlns:a="http://schemas.openxmlformats.org/drawingml/2006/main" prst="roundRect">
            <a:avLst>
              <a:gd name="adj" fmla="val 7500"/>
            </a:avLst>
          </a:prstGeom>
          <a:solidFill xmlns:a="http://schemas.openxmlformats.org/drawingml/2006/main">
            <a:srgbClr val="FCE4DA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D8B2B10-84F6-4237-A296-85AE1D761F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03835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知识对象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EC14A5F5-5516-4386-9F50-3CE7D94EFC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40030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文学作品阅读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861109A2-B46C-48E2-B207-889A6DC1BA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1809750"/>
            <a:ext cx="5143500" cy="1524000"/>
          </a:xfrm>
          <a:prstGeom xmlns:a="http://schemas.openxmlformats.org/drawingml/2006/main" prst="roundRect">
            <a:avLst>
              <a:gd name="adj" fmla="val 7500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049AC043-63A2-4F5F-8884-E8F3760872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203835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核心关系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E4B05C8B-5F86-489B-9B62-C915275B24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240030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手法必须落到具体表达效果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1245889A-91E9-49AB-BEE2-0599F6D4ED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3619500"/>
            <a:ext cx="5143500" cy="1524000"/>
          </a:xfrm>
          <a:prstGeom xmlns:a="http://schemas.openxmlformats.org/drawingml/2006/main" prst="roundRect">
            <a:avLst>
              <a:gd name="adj" fmla="val 7500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22BF98A1-CE25-438E-8939-5EFB3CBB12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384810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标准方法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EBC875D9-F631-497C-8FD4-65F6D07D79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421005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文本证据—手法—效果—主旨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D194A41D-FF83-4B14-A7FE-0FFA5534AC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3619500"/>
            <a:ext cx="5143500" cy="1524000"/>
          </a:xfrm>
          <a:prstGeom xmlns:a="http://schemas.openxmlformats.org/drawingml/2006/main" prst="roundRect">
            <a:avLst>
              <a:gd name="adj" fmla="val 7500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4D04E331-E9E8-422D-B170-19A6B4C7AF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384810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边界与单位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D0C060D1-6F6F-46DC-AA6C-57F66CF943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421005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只报术语不解释效果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B4F6D144-47CA-41B3-B3E3-EE7357C9A1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95950"/>
            <a:ext cx="1066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术语不清时先停：定义对象 → 写清符号 → 标注单位／范围 → 再开始推理。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0CE31E0A-FC9C-4AC3-A5B2-FB8CCF3430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0E9F4AF4-324D-4066-96E3-93D89AA0E7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CHI · 文学作品阅读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A2BC44BE-7423-4E73-AC2A-CEEB945666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25 / 30</a:t>
            </a:r>
          </a:p>
        </p:txBody>
      </p:sp>
    </p:spTree>
    <p:extLst>
      <p:ext uri="{BB962C8B-B14F-4D97-AF65-F5344CB8AC3E}">
        <p14:creationId xmlns:p14="http://schemas.microsoft.com/office/powerpoint/2010/main" val="1225464624"/>
      </p:ext>
    </p:extLst>
  </p:cSld>
</p:sld>
</file>

<file path=ppt/slides/slide26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78430D42-AECB-4673-92E5-D3A377CB92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03 · KNOWLEDGE MODEL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3561B44-F01F-4BF9-86B6-C4ED41842A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bc9c88ecd6684199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D806C27-0F08-4872-AB0D-E2DC1E7869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763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把知识点变成一条可执行、可核验的链。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32A7B16-610E-4534-A757-6B52C46DAD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000250"/>
            <a:ext cx="2428875" cy="2857500"/>
          </a:xfrm>
          <a:prstGeom xmlns:a="http://schemas.openxmlformats.org/drawingml/2006/main" prst="roundRect">
            <a:avLst>
              <a:gd name="adj" fmla="val 470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6FF583D-0756-47FD-837F-0509D504BD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01 条件／证据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60D472B9-B33A-4A3F-8A1D-5DF187BBD1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80639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DSE原创模考 AU-21 · 中国语文卷一文学阅读 · 指令核对</a:t>
            </a:r>
          </a:p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指令焦点：先判断题目要求找、解、析、比、评中的哪一种动作。</a:t>
            </a:r>
          </a:p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【原创训练材料｜参数为训练所设】老店关门…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C88B4D5F-0A2F-436E-8047-75A3EF7E23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62325" y="2000250"/>
            <a:ext cx="2428875" cy="2857500"/>
          </a:xfrm>
          <a:prstGeom xmlns:a="http://schemas.openxmlformats.org/drawingml/2006/main" prst="roundRect">
            <a:avLst>
              <a:gd name="adj" fmla="val 470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A7D2C174-87A6-438C-B4FC-80E8AD2F62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71875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02 表示／模型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556B6906-C711-4D2D-8F7D-EDDC6DE140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71875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手法必须落到具体表达效果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E3B1CB22-60CB-4E9F-9866-7ADD2143B8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000250"/>
            <a:ext cx="2428875" cy="2857500"/>
          </a:xfrm>
          <a:prstGeom xmlns:a="http://schemas.openxmlformats.org/drawingml/2006/main" prst="roundRect">
            <a:avLst>
              <a:gd name="adj" fmla="val 4706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1EE78041-3178-4EE1-8AE0-F1AEACF3EA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03 方法／评分点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53A671AB-4EF9-437C-8E13-5580F9E6E4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文本证据—手法—效果—主旨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FABB6675-6B52-411E-87EA-05B4C6A874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29675" y="2000250"/>
            <a:ext cx="2428875" cy="2857500"/>
          </a:xfrm>
          <a:prstGeom xmlns:a="http://schemas.openxmlformats.org/drawingml/2006/main" prst="roundRect">
            <a:avLst>
              <a:gd name="adj" fmla="val 470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DED7A121-2776-4C35-BAC0-37C24E1490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39225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04 结论／核验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5E128C99-A21E-4366-9055-8267FD7894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39225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检查：只报术语不解释效果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4131D46D-6C10-4372-A55D-D7894F029F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448300"/>
            <a:ext cx="10668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完成任何题目后，都要能指出答案来自链条中的哪一个节点。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59F1A5A6-754D-42B9-A19F-FF4E359445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A4BA4CDD-3109-4D7B-84E2-963FF0EB7B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CHI · 文学作品阅读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E2F4E6D4-9A74-4D44-9E18-E7EDB59C90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26 / 30</a:t>
            </a:r>
          </a:p>
        </p:txBody>
      </p:sp>
    </p:spTree>
    <p:extLst>
      <p:ext uri="{BB962C8B-B14F-4D97-AF65-F5344CB8AC3E}">
        <p14:creationId xmlns:p14="http://schemas.microsoft.com/office/powerpoint/2010/main" val="2054499702"/>
      </p:ext>
    </p:extLst>
  </p:cSld>
</p:sld>
</file>

<file path=ppt/slides/slide2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D56F0B80-3764-4493-87D8-0F599874E1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03 · EVIDENCE TASK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2ED91AB-6917-47B5-9C40-A95B901213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54677500593e4dfa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41171D3-98B5-4984-A660-1BFC17CF78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5725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材料不是装饰：必须真正参与作答。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8DBF2D9-A09B-47C2-B6FA-9BE99DBB50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762125"/>
            <a:ext cx="6762750" cy="3429000"/>
          </a:xfrm>
          <a:prstGeom xmlns:a="http://schemas.openxmlformats.org/drawingml/2006/main" prst="roundRect">
            <a:avLst>
              <a:gd name="adj" fmla="val 3333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A5589ED-7CE8-40A1-980B-BD524B4E81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2038350"/>
            <a:ext cx="5905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任务 Q24 · DSE模考题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6564C032-AFEF-4E6D-A138-6F394C617B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2524125"/>
            <a:ext cx="5953125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4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DSE原创模考 AX-24 · 中国语文卷一文学阅读 · 关键词解释</a:t>
            </a:r>
          </a:p>
          <a:p xmlns:a="http://schemas.openxmlformats.org/drawingml/2006/main">
            <a:pPr algn="l">
              <a:lnSpc>
                <a:spcPct val="124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解释焦点：说明关键词或细节怎样支持结论。</a:t>
            </a:r>
          </a:p>
          <a:p xmlns:a="http://schemas.openxmlformats.org/drawingml/2006/main">
            <a:pPr algn="l">
              <a:lnSpc>
                <a:spcPct val="124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【原创训练材料｜参数为训练所设】祖母把旧车票缝进布袋内层，说是免得它再走丢；多年后，‘我’拆线时才发现每一张都写着接送我的日期。</a:t>
            </a:r>
          </a:p>
          <a:p xmlns:a="http://schemas.openxmlformats.org/drawingml/2006/main">
            <a:pPr algn="l">
              <a:lnSpc>
                <a:spcPct val="124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‘缝进内层’和日期这一发现怎样深化人物形象？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2018EDF3-9C95-44D5-A2A1-D095400923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4648200"/>
            <a:ext cx="5953125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89532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题型参照：DSE模考题型｜参照 能力结构参考清单（非逐题出处）：HKDSE 中国语文 2027/2028 Assessment Framework、样本题与公开评核资料｜中国语文卷一文学阅读·关键词解释·原创模考任务 6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0195AA93-6015-4533-9935-A1AE0BC658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77150" y="1762125"/>
            <a:ext cx="3886200" cy="3429000"/>
          </a:xfrm>
          <a:prstGeom xmlns:a="http://schemas.openxmlformats.org/drawingml/2006/main" prst="roundRect">
            <a:avLst>
              <a:gd name="adj" fmla="val 3333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88A6CFEE-38D3-49A5-A3E7-C41CFAA1B1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076450"/>
            <a:ext cx="2095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作答前四问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7B0C4DE0-672D-4B3E-AA50-AC41385F77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64795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9874202C-E3A6-4261-AEC0-A986B0159C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260985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资料给了什么？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E5DA58ED-09B2-48CC-8857-8F4038F790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20040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285B324F-9A47-4A58-81E0-C6297926DF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316230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题目要求什么？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7A29F59F-0A53-4450-BCFB-1835EB3378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75285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EF100EC1-37D5-493D-AC47-0526CC429A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371475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哪一条资料真正参与推理？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56AC4C24-49E0-45C1-A049-73484FBF93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430530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7FAEDFEC-8A7D-40F3-A658-68CB1AE2FF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426720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怎样核验结论？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774F3B6F-4C69-47C4-BA42-7ECA29A2D5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00700"/>
            <a:ext cx="10572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参数为原创训练所设；来源只校准范围和题型，不冒充历届真题。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67405D1F-3294-42BE-8DD6-C4B5DD35CE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D550B22F-BD80-4C62-85F2-60CDA437A7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CHI · 文学作品阅读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2A2E050A-6CA9-4833-9B6E-672A067742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27 / 30</a:t>
            </a:r>
          </a:p>
        </p:txBody>
      </p:sp>
    </p:spTree>
    <p:extLst>
      <p:ext uri="{BB962C8B-B14F-4D97-AF65-F5344CB8AC3E}">
        <p14:creationId xmlns:p14="http://schemas.microsoft.com/office/powerpoint/2010/main" val="1332734711"/>
      </p:ext>
    </p:extLst>
  </p:cSld>
</p:sld>
</file>

<file path=ppt/slides/slide28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86A0DBFD-D8A5-46CB-B010-DD52404681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03 · THREE LEVELS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F43F5A4-DC59-4A9F-9AB3-B9963B21AC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612b47067b2c47c9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2B99144-2E41-4438-8DA7-648237C794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9144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同一知识点，三档要求不只是数字变大。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83233BE-E7F9-4C13-A34A-4768158E89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3333750" cy="35242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BF299B9-1644-4BE3-83A9-8367BD26C0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LEVEL 3–4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ED7C089-90C9-4F02-B59E-5BA11A04CC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准确识别对象、条件和标准方法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B92BD8EE-C676-4DB5-AEF8-7ADB0E6DC5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7725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DSE原创模考 AU-21 · 中国语文卷一文学阅读 · 指令核对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指令焦点：先判断题目要求找、解、析、比、评中的哪一种动作。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【原创训练材料｜参数为训练所设】老店关门前，老板没有收下最后一块招牌，只把上面的灰一点点擦净，再挂回原处。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‘擦净再挂回…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D1329060-8B05-495A-96C6-3E47BD887B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76725" y="1809750"/>
            <a:ext cx="3333750" cy="35242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F47B55"/>
            </a:solidFill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8512E5C3-8654-4FA7-8FFA-DE1FF09CDC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LEVEL 5–5*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CC5596DF-3495-4BCC-BC0A-1867A92D15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完成多步推理并写出可复核依据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C831089E-4118-4E20-9C0E-4E3BA5F1E4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82672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DSE原创模考 AX-24 · 中国语文卷一文学阅读 · 关键词解释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解释焦点：说明关键词或细节怎样支持结论。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【原创训练材料｜参数为训练所设】祖母把旧车票缝进布袋内层，说是免得它再走丢；多年后，‘我’拆线时才发现每一张都写着接送我的日期。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‘缝进…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73A2C46A-FC9C-443E-8F86-F1EF6397F3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1809750"/>
            <a:ext cx="3333750" cy="35242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EA44AA25-70FA-45DA-A1EB-C816FC7096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LEVEL 5**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8C401337-1C95-4D94-866E-906BDCCB49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处理陌生资料、综合迁移与反向核验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992200FE-7970-4B0F-AD66-CFA4C3B172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82672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DSE原创模考 AB-28 · 中国语文卷一文学阅读 · 推论边界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边界焦点：不可把有限证据扩大成绝对结论。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【原创训练材料｜参数为训练所设】文章开首写孩子嫌渡轮缓慢，结尾却写他故意错过快船，陪祖母再看一次港湾。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首尾安排产生什么效果？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6305775E-217F-40A3-8EA0-23EAA7D26C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76900"/>
            <a:ext cx="10572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目标等级是训练档位，不等于公开考试等级预测；升级依据是证据链稳定性。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245A6947-3FB6-4D78-A80F-2BA9199B73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9A8FE12A-31C4-4558-B1B7-A6DAB9BC15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CHI · 文学作品阅读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3236E62A-4993-4D7D-8265-F9CFBF6EAB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28 / 30</a:t>
            </a:r>
          </a:p>
        </p:txBody>
      </p:sp>
    </p:spTree>
    <p:extLst>
      <p:ext uri="{BB962C8B-B14F-4D97-AF65-F5344CB8AC3E}">
        <p14:creationId xmlns:p14="http://schemas.microsoft.com/office/powerpoint/2010/main" val="86202464"/>
      </p:ext>
    </p:extLst>
  </p:cSld>
</p:sld>
</file>

<file path=ppt/slides/slide29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5F5693A2-0C81-44C2-AB7E-C03D8A4A07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03 · ERROR LAB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5682278-7A02-46E5-9B08-0CFF868156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baff12f44bec4c5c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028C109-CEB7-4E95-A6EB-726DBBC5FA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10001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高分来自定位第一失分点，而不是只抄正确答案。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F96E380-1D05-40FB-B680-8117B48DCA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33337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FCE4D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9871032-8050-4801-9E3A-CEF5C384AB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95500"/>
            <a:ext cx="2095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高频错误路径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462EC251-A500-4F81-88EA-10A374974F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28900"/>
            <a:ext cx="419100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9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9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只报术语不解释效果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6B43B6A4-2EC7-4095-9917-F7104B9488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000500"/>
            <a:ext cx="4238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75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错误通常从：对象误认／条件漏读／表示错误／方法跳步／结论未核验 中的一处开始。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089552B7-A494-484C-BF1C-BC3B7E3C2B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38850" y="1809750"/>
            <a:ext cx="5524500" cy="33337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E41C4FF5-0B10-4EBC-A938-E2F8C1F9F0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2095500"/>
            <a:ext cx="2857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标准答案如何排除干扰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C6942868-E35A-4A4B-B971-857E7D8739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2619375"/>
            <a:ext cx="4667250" cy="1905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正确结论：祖母把长期照顾藏在日常动作里，后来的发现让含蓄关怀变得可见。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解析链：分析以动作、物件和时间层次共同说明人物，而非只贴情感标签。 本题只使用题内材料；情境与数值均为原创训练参数，不代表官方数据。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0368B124-87AF-41F5-A261-D30E3445D3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562600"/>
            <a:ext cx="10668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复盘句式：我在＿＿步把＿＿误当成＿＿；下次看到＿＿就先检查＿＿。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9C6D5DC6-375C-4A1E-BB92-2FC17AAE7D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6D699A1A-4513-4914-B792-E7962A3222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CHI · 文学作品阅读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98F10F93-C4F8-4363-9748-63F1CC9356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29 / 30</a:t>
            </a:r>
          </a:p>
        </p:txBody>
      </p:sp>
    </p:spTree>
    <p:extLst>
      <p:ext uri="{BB962C8B-B14F-4D97-AF65-F5344CB8AC3E}">
        <p14:creationId xmlns:p14="http://schemas.microsoft.com/office/powerpoint/2010/main" val="1317901064"/>
      </p:ext>
    </p:extLst>
  </p:cSld>
</p:sld>
</file>

<file path=ppt/slides/slide30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DACA93CB-63C4-4456-98B2-A625A64C60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03 · EXIT EVIDENCE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04FCB41-9583-41C1-A633-F61479E30A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19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4c291f67f58c4ea3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8631C78-585E-42A0-A6E0-0865061C5D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858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最后 3 分钟：独立输出本节达标证据。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EB53041-78A2-4D96-85D0-41B099EA87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762125"/>
            <a:ext cx="7143750" cy="3524250"/>
          </a:xfrm>
          <a:prstGeom xmlns:a="http://schemas.openxmlformats.org/drawingml/2006/main" prst="roundRect">
            <a:avLst>
              <a:gd name="adj" fmla="val 3243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24EE02A-347A-41DD-999A-D247300C72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57400"/>
            <a:ext cx="5905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EXIT Q28 · DSE模考题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A0653CA5-DBF0-48C6-8DA7-650C5EFAA5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533650"/>
            <a:ext cx="6286500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3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DSE原创模考 AB-28 · 中国语文卷一文学阅读 · 推论边界</a:t>
            </a:r>
          </a:p>
          <a:p xmlns:a="http://schemas.openxmlformats.org/drawingml/2006/main">
            <a:pPr algn="l">
              <a:lnSpc>
                <a:spcPct val="123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边界焦点：不可把有限证据扩大成绝对结论。</a:t>
            </a:r>
          </a:p>
          <a:p xmlns:a="http://schemas.openxmlformats.org/drawingml/2006/main">
            <a:pPr algn="l">
              <a:lnSpc>
                <a:spcPct val="123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【原创训练材料｜参数为训练所设】文章开首写孩子嫌渡轮缓慢，结尾却写他故意错过快船，陪祖母再看一次港湾。</a:t>
            </a:r>
          </a:p>
          <a:p xmlns:a="http://schemas.openxmlformats.org/drawingml/2006/main">
            <a:pPr algn="l">
              <a:lnSpc>
                <a:spcPct val="123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首尾安排产生什么效果？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D450EBC1-7C4A-4B8B-8164-67787924E7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724400"/>
            <a:ext cx="6191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提交：结论 + 关键依据／步骤 + 一项核验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D9AF7092-6747-4C35-8E7B-6ABC7DB170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77200" y="1762125"/>
            <a:ext cx="3486150" cy="3524250"/>
          </a:xfrm>
          <a:prstGeom xmlns:a="http://schemas.openxmlformats.org/drawingml/2006/main" prst="roundRect">
            <a:avLst>
              <a:gd name="adj" fmla="val 3279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7F3BED9E-0732-4573-86BE-BEE5EC9F13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2076450"/>
            <a:ext cx="1809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达标证据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8FD7F432-4B2F-4AD2-898F-B57A7C7E82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2609850"/>
            <a:ext cx="262890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7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7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DSE 资料题证据链 + 陌生情境迁移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F262C66D-6C37-45A7-A2BD-22254226C2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4000500"/>
            <a:ext cx="2667000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独立完成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依据可核验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术语与单位正确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能说明第一检查点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ABF5BBEA-22AB-4C41-AEF2-65CE93E8D7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76900"/>
            <a:ext cx="10668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本节合计 30 分钟｜达到证据标准后再进入下一课，不以“看懂了”代替“做出来”。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D8CA51B0-98D3-456D-ADC7-5D6C576EFD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835ACDED-4AD0-43F7-B2E7-1258BD7C64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CHI · 文学作品阅读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5E14C665-A3C5-4E68-8B1C-2E246DFF42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30 / 30</a:t>
            </a:r>
          </a:p>
        </p:txBody>
      </p:sp>
    </p:spTree>
    <p:extLst>
      <p:ext uri="{BB962C8B-B14F-4D97-AF65-F5344CB8AC3E}">
        <p14:creationId xmlns:p14="http://schemas.microsoft.com/office/powerpoint/2010/main" val="1788450369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2026-08-23T18:30:16.8520000Z</dcterms:created>
  <dcterms:modified xsi:type="dcterms:W3CDTF">2026-08-23T18:30:16.8520000Z</dcterms:modified>
</coreProperties>
</file>