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f511d03dd664ccd" /><Relationship Type="http://schemas.openxmlformats.org/officeDocument/2006/relationships/extended-properties" Target="/docProps/app.xml" Id="R701c047106ea447c" /><Relationship Type="http://schemas.openxmlformats.org/officeDocument/2006/relationships/officeDocument" Target="/ppt/presentation.xml" Id="R762afd239c1a486c" /></Relationships>
</file>

<file path=ppt/presentation.xml><?xml version="1.0" encoding="utf-8"?>
<p:presentation xmlns:p="http://schemas.openxmlformats.org/presentationml/2006/main">
  <p:sldMasterIdLst>
    <p:sldMasterId xmlns:r="http://schemas.openxmlformats.org/officeDocument/2006/relationships" id="2147483648" r:id="R4891c72569a64929"/>
  </p:sldMasterIdLst>
  <p:notesMasterIdLst>
    <p:notesMasterId xmlns:r="http://schemas.openxmlformats.org/officeDocument/2006/relationships" r:id="R0c35ab0520b3488c"/>
  </p:notesMasterIdLst>
  <p:sldIdLst>
    <p:sldId xmlns:r="http://schemas.openxmlformats.org/officeDocument/2006/relationships" id="256" r:id="R265275fb77b242a6"/>
    <p:sldId xmlns:r="http://schemas.openxmlformats.org/officeDocument/2006/relationships" id="257" r:id="R10d326e150da42ed"/>
    <p:sldId xmlns:r="http://schemas.openxmlformats.org/officeDocument/2006/relationships" id="258" r:id="Ra0496e59a5414b02"/>
    <p:sldId xmlns:r="http://schemas.openxmlformats.org/officeDocument/2006/relationships" id="259" r:id="R084ea3a86e7a4529"/>
    <p:sldId xmlns:r="http://schemas.openxmlformats.org/officeDocument/2006/relationships" id="260" r:id="Rdc2f3390e2554dfa"/>
    <p:sldId xmlns:r="http://schemas.openxmlformats.org/officeDocument/2006/relationships" id="261" r:id="Rd60d20ae0b5e4172"/>
    <p:sldId xmlns:r="http://schemas.openxmlformats.org/officeDocument/2006/relationships" id="262" r:id="Re09918e0fae34924"/>
    <p:sldId xmlns:r="http://schemas.openxmlformats.org/officeDocument/2006/relationships" id="263" r:id="Rf2bf92b3f5ab468b"/>
    <p:sldId xmlns:r="http://schemas.openxmlformats.org/officeDocument/2006/relationships" id="264" r:id="R69b7ac2b3c0947fb"/>
    <p:sldId xmlns:r="http://schemas.openxmlformats.org/officeDocument/2006/relationships" id="265" r:id="R05007d3b1c514955"/>
    <p:sldId xmlns:r="http://schemas.openxmlformats.org/officeDocument/2006/relationships" id="266" r:id="Re36bf3537eb24df0"/>
    <p:sldId xmlns:r="http://schemas.openxmlformats.org/officeDocument/2006/relationships" id="267" r:id="R6154baabe5114aab"/>
    <p:sldId xmlns:r="http://schemas.openxmlformats.org/officeDocument/2006/relationships" id="268" r:id="Raf8560ac5fb14dfc"/>
    <p:sldId xmlns:r="http://schemas.openxmlformats.org/officeDocument/2006/relationships" id="269" r:id="Re91bbecb168549b5"/>
    <p:sldId xmlns:r="http://schemas.openxmlformats.org/officeDocument/2006/relationships" id="270" r:id="R3e55b48ea38541e0"/>
    <p:sldId xmlns:r="http://schemas.openxmlformats.org/officeDocument/2006/relationships" id="271" r:id="R6b68807bdf7d4937"/>
    <p:sldId xmlns:r="http://schemas.openxmlformats.org/officeDocument/2006/relationships" id="272" r:id="R809ce8de12224498"/>
    <p:sldId xmlns:r="http://schemas.openxmlformats.org/officeDocument/2006/relationships" id="273" r:id="Rebf31369f88f48a3"/>
    <p:sldId xmlns:r="http://schemas.openxmlformats.org/officeDocument/2006/relationships" id="274" r:id="R6106bf771a2b4aa9"/>
    <p:sldId xmlns:r="http://schemas.openxmlformats.org/officeDocument/2006/relationships" id="275" r:id="R797df50182af4de1"/>
    <p:sldId xmlns:r="http://schemas.openxmlformats.org/officeDocument/2006/relationships" id="276" r:id="R0a859b6b7c714061"/>
    <p:sldId xmlns:r="http://schemas.openxmlformats.org/officeDocument/2006/relationships" id="277" r:id="R2667f4c922734c72"/>
    <p:sldId xmlns:r="http://schemas.openxmlformats.org/officeDocument/2006/relationships" id="278" r:id="R63b9bb8200ee4aac"/>
    <p:sldId xmlns:r="http://schemas.openxmlformats.org/officeDocument/2006/relationships" id="279" r:id="Rfe6386ccc7464d00"/>
    <p:sldId xmlns:r="http://schemas.openxmlformats.org/officeDocument/2006/relationships" id="280" r:id="R2167ce7152b34741"/>
    <p:sldId xmlns:r="http://schemas.openxmlformats.org/officeDocument/2006/relationships" id="281" r:id="R8f929564e83c47f1"/>
    <p:sldId xmlns:r="http://schemas.openxmlformats.org/officeDocument/2006/relationships" id="282" r:id="R2e9195b122304262"/>
    <p:sldId xmlns:r="http://schemas.openxmlformats.org/officeDocument/2006/relationships" id="283" r:id="R4e7129309b19463d"/>
    <p:sldId xmlns:r="http://schemas.openxmlformats.org/officeDocument/2006/relationships" id="284" r:id="Rc958fc116e164173"/>
    <p:sldId xmlns:r="http://schemas.openxmlformats.org/officeDocument/2006/relationships" id="285" r:id="R22e8cea0db4547f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ea5879b3df14032" /><Relationship Type="http://schemas.openxmlformats.org/officeDocument/2006/relationships/slideMaster" Target="/ppt/slideMasters/slideMaster1.xml" Id="R4891c72569a64929" /><Relationship Type="http://schemas.openxmlformats.org/officeDocument/2006/relationships/notesMaster" Target="/ppt/notesMasters/notesMaster1.xml" Id="R0c35ab0520b3488c" /><Relationship Type="http://schemas.openxmlformats.org/officeDocument/2006/relationships/presProps" Target="/ppt/presProps.xml" Id="Rb1d4f8514cc44a71" /><Relationship Type="http://schemas.openxmlformats.org/officeDocument/2006/relationships/tableStyles" Target="/ppt/tableStyles.xml" Id="Raa88116f7f4348d3" /><Relationship Type="http://schemas.openxmlformats.org/officeDocument/2006/relationships/slide" Target="/ppt/slides/slide1.xml" Id="R265275fb77b242a6" /><Relationship Type="http://schemas.openxmlformats.org/officeDocument/2006/relationships/slide" Target="/ppt/slides/slide2.xml" Id="R10d326e150da42ed" /><Relationship Type="http://schemas.openxmlformats.org/officeDocument/2006/relationships/slide" Target="/ppt/slides/slide3.xml" Id="Ra0496e59a5414b02" /><Relationship Type="http://schemas.openxmlformats.org/officeDocument/2006/relationships/slide" Target="/ppt/slides/slide4.xml" Id="R084ea3a86e7a4529" /><Relationship Type="http://schemas.openxmlformats.org/officeDocument/2006/relationships/slide" Target="/ppt/slides/slide5.xml" Id="Rdc2f3390e2554dfa" /><Relationship Type="http://schemas.openxmlformats.org/officeDocument/2006/relationships/slide" Target="/ppt/slides/slide6.xml" Id="Rd60d20ae0b5e4172" /><Relationship Type="http://schemas.openxmlformats.org/officeDocument/2006/relationships/slide" Target="/ppt/slides/slide7.xml" Id="Re09918e0fae34924" /><Relationship Type="http://schemas.openxmlformats.org/officeDocument/2006/relationships/slide" Target="/ppt/slides/slide8.xml" Id="Rf2bf92b3f5ab468b" /><Relationship Type="http://schemas.openxmlformats.org/officeDocument/2006/relationships/slide" Target="/ppt/slides/slide9.xml" Id="R69b7ac2b3c0947fb" /><Relationship Type="http://schemas.openxmlformats.org/officeDocument/2006/relationships/slide" Target="/ppt/slides/slide10.xml" Id="R05007d3b1c514955" /><Relationship Type="http://schemas.openxmlformats.org/officeDocument/2006/relationships/slide" Target="/ppt/slides/slide11.xml" Id="Re36bf3537eb24df0" /><Relationship Type="http://schemas.openxmlformats.org/officeDocument/2006/relationships/slide" Target="/ppt/slides/slide12.xml" Id="R6154baabe5114aab" /><Relationship Type="http://schemas.openxmlformats.org/officeDocument/2006/relationships/slide" Target="/ppt/slides/slide13.xml" Id="Raf8560ac5fb14dfc" /><Relationship Type="http://schemas.openxmlformats.org/officeDocument/2006/relationships/slide" Target="/ppt/slides/slide14.xml" Id="Re91bbecb168549b5" /><Relationship Type="http://schemas.openxmlformats.org/officeDocument/2006/relationships/slide" Target="/ppt/slides/slide15.xml" Id="R3e55b48ea38541e0" /><Relationship Type="http://schemas.openxmlformats.org/officeDocument/2006/relationships/slide" Target="/ppt/slides/slide16.xml" Id="R6b68807bdf7d4937" /><Relationship Type="http://schemas.openxmlformats.org/officeDocument/2006/relationships/slide" Target="/ppt/slides/slide17.xml" Id="R809ce8de12224498" /><Relationship Type="http://schemas.openxmlformats.org/officeDocument/2006/relationships/slide" Target="/ppt/slides/slide18.xml" Id="Rebf31369f88f48a3" /><Relationship Type="http://schemas.openxmlformats.org/officeDocument/2006/relationships/slide" Target="/ppt/slides/slide19.xml" Id="R6106bf771a2b4aa9" /><Relationship Type="http://schemas.openxmlformats.org/officeDocument/2006/relationships/slide" Target="/ppt/slides/slide20.xml" Id="R797df50182af4de1" /><Relationship Type="http://schemas.openxmlformats.org/officeDocument/2006/relationships/slide" Target="/ppt/slides/slide21.xml" Id="R0a859b6b7c714061" /><Relationship Type="http://schemas.openxmlformats.org/officeDocument/2006/relationships/slide" Target="/ppt/slides/slide22.xml" Id="R2667f4c922734c72" /><Relationship Type="http://schemas.openxmlformats.org/officeDocument/2006/relationships/slide" Target="/ppt/slides/slide23.xml" Id="R63b9bb8200ee4aac" /><Relationship Type="http://schemas.openxmlformats.org/officeDocument/2006/relationships/slide" Target="/ppt/slides/slide24.xml" Id="Rfe6386ccc7464d00" /><Relationship Type="http://schemas.openxmlformats.org/officeDocument/2006/relationships/slide" Target="/ppt/slides/slide25.xml" Id="R2167ce7152b34741" /><Relationship Type="http://schemas.openxmlformats.org/officeDocument/2006/relationships/slide" Target="/ppt/slides/slide26.xml" Id="R8f929564e83c47f1" /><Relationship Type="http://schemas.openxmlformats.org/officeDocument/2006/relationships/slide" Target="/ppt/slides/slide27.xml" Id="R2e9195b122304262" /><Relationship Type="http://schemas.openxmlformats.org/officeDocument/2006/relationships/slide" Target="/ppt/slides/slide28.xml" Id="R4e7129309b19463d" /><Relationship Type="http://schemas.openxmlformats.org/officeDocument/2006/relationships/slide" Target="/ppt/slides/slide29.xml" Id="Rc958fc116e164173" /><Relationship Type="http://schemas.openxmlformats.org/officeDocument/2006/relationships/slide" Target="/ppt/slides/slide30.xml" Id="R22e8cea0db4547f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6b79264a304447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762488902a049ef" /><Relationship Type="http://schemas.openxmlformats.org/officeDocument/2006/relationships/notesMaster" Target="/ppt/notesMasters/notesMaster1.xml" Id="R8b1c2e8a5296406f" /></Relationships>
</file>

<file path=ppt/notesSlides/_rels/notesSlide2.xml.rels>&#65279;<?xml version="1.0" encoding="utf-8"?><Relationships xmlns="http://schemas.openxmlformats.org/package/2006/relationships"><Relationship Type="http://schemas.openxmlformats.org/officeDocument/2006/relationships/slide" Target="/ppt/slides/slide2.xml" Id="Re7be8166ba7c4f1c" /><Relationship Type="http://schemas.openxmlformats.org/officeDocument/2006/relationships/notesMaster" Target="/ppt/notesMasters/notesMaster1.xml" Id="Rae2cfe48a8274968" /></Relationships>
</file>

<file path=ppt/notesSlides/_rels/notesSlide3.xml.rels>&#65279;<?xml version="1.0" encoding="utf-8"?><Relationships xmlns="http://schemas.openxmlformats.org/package/2006/relationships"><Relationship Type="http://schemas.openxmlformats.org/officeDocument/2006/relationships/slide" Target="/ppt/slides/slide3.xml" Id="Rf023bea3443a4f9e" /><Relationship Type="http://schemas.openxmlformats.org/officeDocument/2006/relationships/notesMaster" Target="/ppt/notesMasters/notesMaster1.xml" Id="R60a08de3a87c45b4" /></Relationships>
</file>

<file path=ppt/notesSlides/_rels/notesSlide4.xml.rels>&#65279;<?xml version="1.0" encoding="utf-8"?><Relationships xmlns="http://schemas.openxmlformats.org/package/2006/relationships"><Relationship Type="http://schemas.openxmlformats.org/officeDocument/2006/relationships/slide" Target="/ppt/slides/slide4.xml" Id="R94a85f5644e64e83" /><Relationship Type="http://schemas.openxmlformats.org/officeDocument/2006/relationships/notesMaster" Target="/ppt/notesMasters/notesMaster1.xml" Id="R975fb40fd62d4a9e" /></Relationships>
</file>

<file path=ppt/notesSlides/_rels/notesSlide5.xml.rels>&#65279;<?xml version="1.0" encoding="utf-8"?><Relationships xmlns="http://schemas.openxmlformats.org/package/2006/relationships"><Relationship Type="http://schemas.openxmlformats.org/officeDocument/2006/relationships/slide" Target="/ppt/slides/slide5.xml" Id="Rb08bc1f527a24f6e" /><Relationship Type="http://schemas.openxmlformats.org/officeDocument/2006/relationships/notesMaster" Target="/ppt/notesMasters/notesMaster1.xml" Id="R3bfb8330e9894869" /></Relationships>
</file>

<file path=ppt/notesSlides/_rels/notesSlide6.xml.rels>&#65279;<?xml version="1.0" encoding="utf-8"?><Relationships xmlns="http://schemas.openxmlformats.org/package/2006/relationships"><Relationship Type="http://schemas.openxmlformats.org/officeDocument/2006/relationships/slide" Target="/ppt/slides/slide6.xml" Id="R369741edcfb14859" /><Relationship Type="http://schemas.openxmlformats.org/officeDocument/2006/relationships/notesMaster" Target="/ppt/notesMasters/notesMaster1.xml" Id="R0c06d059398a4168" /></Relationships>
</file>

<file path=ppt/notesSlides/_rels/notesSlide7.xml.rels>&#65279;<?xml version="1.0" encoding="utf-8"?><Relationships xmlns="http://schemas.openxmlformats.org/package/2006/relationships"><Relationship Type="http://schemas.openxmlformats.org/officeDocument/2006/relationships/slide" Target="/ppt/slides/slide7.xml" Id="R92a99ff18ac74784" /><Relationship Type="http://schemas.openxmlformats.org/officeDocument/2006/relationships/notesMaster" Target="/ppt/notesMasters/notesMaster1.xml" Id="Rc4bfadcc41914680" /></Relationships>
</file>

<file path=ppt/notesSlides/_rels/notesSlide8.xml.rels>&#65279;<?xml version="1.0" encoding="utf-8"?><Relationships xmlns="http://schemas.openxmlformats.org/package/2006/relationships"><Relationship Type="http://schemas.openxmlformats.org/officeDocument/2006/relationships/slide" Target="/ppt/slides/slide8.xml" Id="R44ae15fca31845f3" /><Relationship Type="http://schemas.openxmlformats.org/officeDocument/2006/relationships/notesMaster" Target="/ppt/notesMasters/notesMaster1.xml" Id="R6f456c49eb1242c6" /></Relationships>
</file>

<file path=ppt/notesSlides/_rels/notesSlide9.xml.rels>&#65279;<?xml version="1.0" encoding="utf-8"?><Relationships xmlns="http://schemas.openxmlformats.org/package/2006/relationships"><Relationship Type="http://schemas.openxmlformats.org/officeDocument/2006/relationships/slide" Target="/ppt/slides/slide9.xml" Id="R5ff48cc829bd4161" /><Relationship Type="http://schemas.openxmlformats.org/officeDocument/2006/relationships/notesMaster" Target="/ppt/notesMasters/notesMaster1.xml" Id="R3e12e5ffde7e4fe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20da209167d47e1" /><Relationship Type="http://schemas.openxmlformats.org/officeDocument/2006/relationships/notesMaster" Target="/ppt/notesMasters/notesMaster1.xml" Id="R6c3fd8a4930f4d4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10d345cb26c443b" /><Relationship Type="http://schemas.openxmlformats.org/officeDocument/2006/relationships/notesMaster" Target="/ppt/notesMasters/notesMaster1.xml" Id="R659e9d3a771d41b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c1099192bda4ebe" /><Relationship Type="http://schemas.openxmlformats.org/officeDocument/2006/relationships/notesMaster" Target="/ppt/notesMasters/notesMaster1.xml" Id="R37dbd16d94f840a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c8c1f5328f74e2a" /><Relationship Type="http://schemas.openxmlformats.org/officeDocument/2006/relationships/notesMaster" Target="/ppt/notesMasters/notesMaster1.xml" Id="Rd2cc5258861640a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ee5004d69cf46e2" /><Relationship Type="http://schemas.openxmlformats.org/officeDocument/2006/relationships/notesMaster" Target="/ppt/notesMasters/notesMaster1.xml" Id="R10639d0cda8d478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d4c9e0441dc4489" /><Relationship Type="http://schemas.openxmlformats.org/officeDocument/2006/relationships/notesMaster" Target="/ppt/notesMasters/notesMaster1.xml" Id="Rfef8a6cf1c98429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d89519a26a643ae" /><Relationship Type="http://schemas.openxmlformats.org/officeDocument/2006/relationships/notesMaster" Target="/ppt/notesMasters/notesMaster1.xml" Id="Rfb430a0b2fe2404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eb46f41860c49a7" /><Relationship Type="http://schemas.openxmlformats.org/officeDocument/2006/relationships/notesMaster" Target="/ppt/notesMasters/notesMaster1.xml" Id="R316354d9442444c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d7689e1acba4ec4" /><Relationship Type="http://schemas.openxmlformats.org/officeDocument/2006/relationships/notesMaster" Target="/ppt/notesMasters/notesMaster1.xml" Id="R6aae9d2db39c402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bba63d63fe3446f" /><Relationship Type="http://schemas.openxmlformats.org/officeDocument/2006/relationships/notesMaster" Target="/ppt/notesMasters/notesMaster1.xml" Id="R69d435d8115b4ab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48cc871f8dc4ffe" /><Relationship Type="http://schemas.openxmlformats.org/officeDocument/2006/relationships/notesMaster" Target="/ppt/notesMasters/notesMaster1.xml" Id="Recf4f2b2002741e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30d491edf6eb49ba" /><Relationship Type="http://schemas.openxmlformats.org/officeDocument/2006/relationships/notesMaster" Target="/ppt/notesMasters/notesMaster1.xml" Id="R99c73463be544616"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26cb0bdb70e4972" /><Relationship Type="http://schemas.openxmlformats.org/officeDocument/2006/relationships/notesMaster" Target="/ppt/notesMasters/notesMaster1.xml" Id="Rd0dffdfa5d704b8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d3ec6bfc41f5487a" /><Relationship Type="http://schemas.openxmlformats.org/officeDocument/2006/relationships/notesMaster" Target="/ppt/notesMasters/notesMaster1.xml" Id="R60ee7fa1e001492a"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6abc52b1015a457c" /><Relationship Type="http://schemas.openxmlformats.org/officeDocument/2006/relationships/notesMaster" Target="/ppt/notesMasters/notesMaster1.xml" Id="R000c46c81ba047d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cee0fedd8d4344a8" /><Relationship Type="http://schemas.openxmlformats.org/officeDocument/2006/relationships/notesMaster" Target="/ppt/notesMasters/notesMaster1.xml" Id="R2bb6f0c7a91a47ff"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0d844f56728f4408" /><Relationship Type="http://schemas.openxmlformats.org/officeDocument/2006/relationships/notesMaster" Target="/ppt/notesMasters/notesMaster1.xml" Id="R1721666f2d654bac"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d6e93bedb96b47c6" /><Relationship Type="http://schemas.openxmlformats.org/officeDocument/2006/relationships/notesMaster" Target="/ppt/notesMasters/notesMaster1.xml" Id="R3f2f7edbcfe34b6d"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97e194299d804ced" /><Relationship Type="http://schemas.openxmlformats.org/officeDocument/2006/relationships/notesMaster" Target="/ppt/notesMasters/notesMaster1.xml" Id="R95531a8105444ccb"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cb3538e6fe314864" /><Relationship Type="http://schemas.openxmlformats.org/officeDocument/2006/relationships/notesMaster" Target="/ppt/notesMasters/notesMaster1.xml" Id="R090236cdda34479e"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d05a06c3e4aa43c8" /><Relationship Type="http://schemas.openxmlformats.org/officeDocument/2006/relationships/notesMaster" Target="/ppt/notesMasters/notesMaster1.xml" Id="R9bda0604afc14c9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公民与社会发展 的“可持续发展”学习单元。本套课件共 3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讲稿】明确告诉学生：本单元只训练“可持续发展”。先解释知识范围，再用一句话建立核心判断，最后示范标准方法。</a:t>
            </a:r>
          </a:p>
          <a:p xmlns:a="http://schemas.openxmlformats.org/drawingml/2006/main">
            <a:r>
              <a:t>【互动提问】请用自己的话复述“可持续政策要平衡环境、社会与经济”，并举一个会触发“只谈环保不谈执行成本”的错误例子。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CSD data-response skill adapted to MCQ · 证据定位
指令焦点：先判断题目要求找、解、析、比、评中的哪一种动作。
【原创训练材料｜参数为训练所设】Plan X cuts emissions sooner but raises short-term household costs. Plan Y costs less initially but reaches the target later.
Which conclusion is supported by all the stated evidence? 选项为 A.Evidence-led response: A sustainable decision must compare emissions, affordability, timing and effects on different households.；B.Revise the claim to: A sustainable decision must compare emissions, affordability, timing and effects on different households.；C.A sustainable decision must compare emissions, affordability, timing and effects on different households.；D.Model both time paths and test targeted support or a phased combination.。讲解时强调：可持续政策要平衡环境、社会与经济</a:t>
            </a:r>
          </a:p>
          <a:p xmlns:a="http://schemas.openxmlformats.org/drawingml/2006/main">
            <a:r>
              <a:t>【互动提问】你的第一步是什么？这个步骤依赖哪一个条件？</a:t>
            </a:r>
          </a:p>
          <a:p xmlns:a="http://schemas.openxmlformats.org/drawingml/2006/main">
            <a:r>
              <a:t>【预期回答】学生能说出“读指标—找权衡—提出组合方案”中的起始动作，并避开“只谈环保不谈执行成本”。</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分步讲评：先重述题目条件，再逐步示范“读指标—找权衡—提出组合方案”，最后给出正确结论“A sustainable decision must compare emissions, affordability, timing and effects on different households.”。完整解析：The conclusion uses the observed result and keeps the stated boundary.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公民与社会发展 2024 公开试题、Sample Paper、资料册与评核框架｜CSD data-response skill adapted to MCQ·证据定位·原创模考任务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【预期回答】学生能把失分归入“只谈环保不谈执行成本”或更精确的个人错因，并写出可执行检查动作。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讲稿】逐项解释“可持续发展”中的专有名词、符号、对象和单位。特别强调：只谈环保不谈执行成本</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讲稿】用“条件—表示—方法—核验”重建本知识点。示范时逐步引用：读指标—找权衡—提出组合方案</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讲稿】带学生逐句读取任务，不先求答案。要求指出材料中的有效条件，再按“读指标—找权衡—提出组合方案”作答。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讲稿】先展示错误路径，再用解析链复原第一失分点。禁止只说“粗心”；必须落到“只谈环保不谈执行成本”或更精确的动作。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CSD data-response skill adapted to MCQ · 证据定位
指令焦点：先判断题目要求找、解、析、比、评中的哪一种动作。
【原创训练材料｜参数为训练所设】Plan X cuts emissions sooner but raises short-term household costs. Plan Y costs less initially but reaches the target later.
Which limitation must remain in the final evaluation? 选项为 A.Repeat the evaluation after this step: Model both time paths and test targeted support or a phased combination.；B.A sustainable decision must compare emissions, affordability, timing and effects on different households.；C.Choosing only the fastest or cheapest plan omits dimensions supplied by the material.；D.Evidence-led response: A sustainable decision must compare emissions, affordability, timing and effects on different households.。讲解时强调：可持续政策要平衡环境、社会与经济</a:t>
            </a:r>
          </a:p>
          <a:p xmlns:a="http://schemas.openxmlformats.org/drawingml/2006/main">
            <a:r>
              <a:t>【互动提问】你的第一步是什么？这个步骤依赖哪一个条件？</a:t>
            </a:r>
          </a:p>
          <a:p xmlns:a="http://schemas.openxmlformats.org/drawingml/2006/main">
            <a:r>
              <a:t>【预期回答】学生能说出“读指标—找权衡—提出组合方案”中的起始动作，并避开“只谈环保不谈执行成本”。</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分步讲评：先重述题目条件，再逐步示范“读指标—找权衡—提出组合方案”，最后给出正确结论“Choosing only the fastest or cheapest plan omits dimensions supplied by the material.”。完整解析：The limitation prevents the result from being generalised beyond the supplied evidence.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公民与社会发展 2024 公开试题、Sample Paper、资料册与评核框架｜CSD data-response skill adapted to MCQ·证据定位·原创模考任务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【预期回答】学生能把失分归入“只谈环保不谈执行成本”或更精确的个人错因，并写出可执行检查动作。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讲稿】逐项解释“可持续发展”中的专有名词、符号、对象和单位。特别强调：只谈环保不谈执行成本</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讲稿】用“条件—表示—方法—核验”重建本知识点。示范时逐步引用：读指标—找权衡—提出组合方案</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讲稿】带学生逐句读取任务，不先求答案。要求指出材料中的有效条件，再按“读指标—找权衡—提出组合方案”作答。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讲稿】先展示错误路径，再用解析链复原第一失分点。禁止只说“粗心”；必须落到“只谈环保不谈执行成本”或更精确的动作。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CSD data-response skill adapted to MCQ · 证据定位
指令焦点：先判断题目要求找、解、析、比、评中的哪一种动作。
【原创训练材料｜参数为训练所设】Plan X cuts emissions sooner but raises short-term household costs. Plan Y costs less initially but reaches the target later.
A draft makes an absolute claim. Which revision is defensible? 选项为 A.Model both time paths and test targeted support or a phased combination.；B.Revise the claim to: A sustainable decision must compare emissions, affordability, timing and effects on different households.；C.Choosing only the fastest or cheapest plan omits dimensions supplied by the material.；D.Repeat the evaluation after this step: Model both time paths and test targeted support or a phased combination.。讲解时强调：可持续政策要平衡环境、社会与经济</a:t>
            </a:r>
          </a:p>
          <a:p xmlns:a="http://schemas.openxmlformats.org/drawingml/2006/main">
            <a:r>
              <a:t>【互动提问】你的第一步是什么？这个步骤依赖哪一个条件？</a:t>
            </a:r>
          </a:p>
          <a:p xmlns:a="http://schemas.openxmlformats.org/drawingml/2006/main">
            <a:r>
              <a:t>【预期回答】学生能说出“读指标—找权衡—提出组合方案”中的起始动作，并避开“只谈环保不谈执行成本”。</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分步讲评：先重述题目条件，再逐步示范“读指标—找权衡—提出组合方案”，最后给出正确结论“Revise the claim to: A sustainable decision must compare emissions, affordability, timing and effects on different households.”。完整解析：The revision removes the unsupported absolute and restores the condition shown by the material.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公民与社会发展 2024 公开试题、Sample Paper、资料册与评核框架｜CSD data-response skill adapted to MCQ·证据定位·原创模考任务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【预期回答】学生能把失分归入“只谈环保不谈执行成本”或更精确的个人错因，并写出可执行检查动作。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讲稿】逐项解释“可持续发展”中的专有名词、符号、对象和单位。特别强调：只谈环保不谈执行成本</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讲稿】用“条件—表示—方法—核验”重建本知识点。示范时逐步引用：读指标—找权衡—提出组合方案</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讲稿】带学生逐句读取任务，不先求答案。要求指出材料中的有效条件，再按“读指标—找权衡—提出组合方案”作答。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讲稿】先展示错误路径，再用解析链复原第一失分点。禁止只说“粗心”；必须落到“只谈环保不谈执行成本”或更精确的动作。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公民与社会发展 2024 公开试题、Sample Paper、资料册与评核框架｜CSD data-response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a345ccd94ff450e"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91e521274814486" /><Relationship Type="http://schemas.openxmlformats.org/officeDocument/2006/relationships/slideLayout" Target="/ppt/slideLayouts/slideLayout1.xml" Id="Re6088f987e6e4add"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6088f987e6e4add"/>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44bdd9a27f784e42" /><Relationship Type="http://schemas.openxmlformats.org/officeDocument/2006/relationships/image" Target="/ppt/media/image.png" Id="Rbbd8926a7b434e64" /><Relationship Type="http://schemas.openxmlformats.org/officeDocument/2006/relationships/notesSlide" Target="/ppt/notesSlides/notesSlide1.xml" Id="R73e86aa481f54dfc"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0bbe5ec010a14667" /><Relationship Type="http://schemas.openxmlformats.org/officeDocument/2006/relationships/image" Target="/ppt/media/image2.png" Id="Rf3347f6596da4386" /><Relationship Type="http://schemas.openxmlformats.org/officeDocument/2006/relationships/notesSlide" Target="/ppt/notesSlides/notesSlide2.xml" Id="Rd80026ed1680404f"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57722d952d2b4b8c" /><Relationship Type="http://schemas.openxmlformats.org/officeDocument/2006/relationships/image" Target="/ppt/media/image3.png" Id="R50811f30f0ac43aa" /><Relationship Type="http://schemas.openxmlformats.org/officeDocument/2006/relationships/notesSlide" Target="/ppt/notesSlides/notesSlide3.xml" Id="R0084d8b4b495491a"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0e40831064654398" /><Relationship Type="http://schemas.openxmlformats.org/officeDocument/2006/relationships/image" Target="/ppt/media/image4.png" Id="R98c556637214490a" /><Relationship Type="http://schemas.openxmlformats.org/officeDocument/2006/relationships/notesSlide" Target="/ppt/notesSlides/notesSlide4.xml" Id="Re8baed0ab45e4b96"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e14032664e984e23" /><Relationship Type="http://schemas.openxmlformats.org/officeDocument/2006/relationships/image" Target="/ppt/media/image5.png" Id="R19129cb1053849f2" /><Relationship Type="http://schemas.openxmlformats.org/officeDocument/2006/relationships/notesSlide" Target="/ppt/notesSlides/notesSlide5.xml" Id="R78ea622e57ff4c54"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47b10d8dcfb14bd6" /><Relationship Type="http://schemas.openxmlformats.org/officeDocument/2006/relationships/image" Target="/ppt/media/image6.png" Id="Rabb1e3cc19264ab5" /><Relationship Type="http://schemas.openxmlformats.org/officeDocument/2006/relationships/notesSlide" Target="/ppt/notesSlides/notesSlide6.xml" Id="Ref8eab1a0c8b4e8c"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25b2115d6a3f4852" /><Relationship Type="http://schemas.openxmlformats.org/officeDocument/2006/relationships/image" Target="/ppt/media/image7.png" Id="Re8f8cf97f804420d" /><Relationship Type="http://schemas.openxmlformats.org/officeDocument/2006/relationships/notesSlide" Target="/ppt/notesSlides/notesSlide7.xml" Id="R1a7745a870684136"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60c5beae079946f5" /><Relationship Type="http://schemas.openxmlformats.org/officeDocument/2006/relationships/image" Target="/ppt/media/image8.png" Id="Re48789b70f3d4528" /><Relationship Type="http://schemas.openxmlformats.org/officeDocument/2006/relationships/notesSlide" Target="/ppt/notesSlides/notesSlide8.xml" Id="R194e41f75ccd407f"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5d74867b35774b9c" /><Relationship Type="http://schemas.openxmlformats.org/officeDocument/2006/relationships/image" Target="/ppt/media/image9.png" Id="Rac4eb1c365824e5f" /><Relationship Type="http://schemas.openxmlformats.org/officeDocument/2006/relationships/notesSlide" Target="/ppt/notesSlides/notesSlide9.xml" Id="R97c66e6aaddd44d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c97cf90929444489" /><Relationship Type="http://schemas.openxmlformats.org/officeDocument/2006/relationships/image" Target="/ppt/media/image10.png" Id="R680ff8db380144a7" /><Relationship Type="http://schemas.openxmlformats.org/officeDocument/2006/relationships/notesSlide" Target="/ppt/notesSlides/notesSlide10.xml" Id="R6c88864126d2483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b10cb56375e7440c" /><Relationship Type="http://schemas.openxmlformats.org/officeDocument/2006/relationships/image" Target="/ppt/media/image11.png" Id="R099396984311499c" /><Relationship Type="http://schemas.openxmlformats.org/officeDocument/2006/relationships/notesSlide" Target="/ppt/notesSlides/notesSlide11.xml" Id="R6eade9ab2650426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697393e9b99446c7" /><Relationship Type="http://schemas.openxmlformats.org/officeDocument/2006/relationships/image" Target="/ppt/media/image12.png" Id="R13b0870300874a6c" /><Relationship Type="http://schemas.openxmlformats.org/officeDocument/2006/relationships/notesSlide" Target="/ppt/notesSlides/notesSlide12.xml" Id="Rb390098ee97f4cc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21d03ef879324d2c" /><Relationship Type="http://schemas.openxmlformats.org/officeDocument/2006/relationships/image" Target="/ppt/media/image13.png" Id="R1a5e87b477014795" /><Relationship Type="http://schemas.openxmlformats.org/officeDocument/2006/relationships/notesSlide" Target="/ppt/notesSlides/notesSlide13.xml" Id="Re651b5c8a125429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9fa69d7d90a5431c" /><Relationship Type="http://schemas.openxmlformats.org/officeDocument/2006/relationships/image" Target="/ppt/media/image14.png" Id="Rba4bb0ce11344a75" /><Relationship Type="http://schemas.openxmlformats.org/officeDocument/2006/relationships/notesSlide" Target="/ppt/notesSlides/notesSlide14.xml" Id="R8528f3db90cd4c1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7354d42c9fdb4e76" /><Relationship Type="http://schemas.openxmlformats.org/officeDocument/2006/relationships/image" Target="/ppt/media/image15.png" Id="R31b4a89f92fb46ff" /><Relationship Type="http://schemas.openxmlformats.org/officeDocument/2006/relationships/notesSlide" Target="/ppt/notesSlides/notesSlide15.xml" Id="Rbd2813e8238545a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9fbb4be873d04f19" /><Relationship Type="http://schemas.openxmlformats.org/officeDocument/2006/relationships/image" Target="/ppt/media/image16.png" Id="R84bd4c7a7e234f91" /><Relationship Type="http://schemas.openxmlformats.org/officeDocument/2006/relationships/notesSlide" Target="/ppt/notesSlides/notesSlide16.xml" Id="R4bdcc0c1e962482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ef0e24b18ffe4739" /><Relationship Type="http://schemas.openxmlformats.org/officeDocument/2006/relationships/image" Target="/ppt/media/image17.png" Id="Ra29b7c76ed52461c" /><Relationship Type="http://schemas.openxmlformats.org/officeDocument/2006/relationships/notesSlide" Target="/ppt/notesSlides/notesSlide17.xml" Id="R2c78ae2861b0409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c4a10d989c874917" /><Relationship Type="http://schemas.openxmlformats.org/officeDocument/2006/relationships/image" Target="/ppt/media/image18.png" Id="Ra19a86be5098405b" /><Relationship Type="http://schemas.openxmlformats.org/officeDocument/2006/relationships/notesSlide" Target="/ppt/notesSlides/notesSlide18.xml" Id="Ra63b10eaa25a443e"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dd0ec3402a174744" /><Relationship Type="http://schemas.openxmlformats.org/officeDocument/2006/relationships/image" Target="/ppt/media/image19.png" Id="Rda87d3dc278540ff" /><Relationship Type="http://schemas.openxmlformats.org/officeDocument/2006/relationships/notesSlide" Target="/ppt/notesSlides/notesSlide19.xml" Id="R490a46ea956d472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39f897b4cef841bb" /><Relationship Type="http://schemas.openxmlformats.org/officeDocument/2006/relationships/image" Target="/ppt/media/image20.png" Id="R7de80faf359a4595" /><Relationship Type="http://schemas.openxmlformats.org/officeDocument/2006/relationships/notesSlide" Target="/ppt/notesSlides/notesSlide20.xml" Id="Rba50b526074f402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6afa7a6271014a04" /><Relationship Type="http://schemas.openxmlformats.org/officeDocument/2006/relationships/image" Target="/ppt/media/image21.png" Id="Rcb504df00b06488a" /><Relationship Type="http://schemas.openxmlformats.org/officeDocument/2006/relationships/notesSlide" Target="/ppt/notesSlides/notesSlide21.xml" Id="R9cf3402c569e4887"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b9241ca72f464474" /><Relationship Type="http://schemas.openxmlformats.org/officeDocument/2006/relationships/image" Target="/ppt/media/image22.png" Id="Re633a268c0274312" /><Relationship Type="http://schemas.openxmlformats.org/officeDocument/2006/relationships/notesSlide" Target="/ppt/notesSlides/notesSlide22.xml" Id="R16cf826aa5544d06"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423a77df0ccf4cd8" /><Relationship Type="http://schemas.openxmlformats.org/officeDocument/2006/relationships/image" Target="/ppt/media/image23.png" Id="Rf19c46445d2b42ab" /><Relationship Type="http://schemas.openxmlformats.org/officeDocument/2006/relationships/notesSlide" Target="/ppt/notesSlides/notesSlide23.xml" Id="R28dd728fff964ebe"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24b16c20050749d7" /><Relationship Type="http://schemas.openxmlformats.org/officeDocument/2006/relationships/image" Target="/ppt/media/image24.png" Id="R8ee97f8e9648470c" /><Relationship Type="http://schemas.openxmlformats.org/officeDocument/2006/relationships/notesSlide" Target="/ppt/notesSlides/notesSlide24.xml" Id="R69ab876b2ba9488b"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c5c36ef474324ff2" /><Relationship Type="http://schemas.openxmlformats.org/officeDocument/2006/relationships/image" Target="/ppt/media/image25.png" Id="Re26ed29060f64fb8" /><Relationship Type="http://schemas.openxmlformats.org/officeDocument/2006/relationships/notesSlide" Target="/ppt/notesSlides/notesSlide25.xml" Id="R5e7daf94c68a4ad9"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acf524e50032401e" /><Relationship Type="http://schemas.openxmlformats.org/officeDocument/2006/relationships/image" Target="/ppt/media/image26.png" Id="R7399e80f146d46b6" /><Relationship Type="http://schemas.openxmlformats.org/officeDocument/2006/relationships/notesSlide" Target="/ppt/notesSlides/notesSlide26.xml" Id="R41e17140bebc4ad9"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d1fbd7d6d6494d56" /><Relationship Type="http://schemas.openxmlformats.org/officeDocument/2006/relationships/image" Target="/ppt/media/image27.png" Id="R5405020b5e19486a" /><Relationship Type="http://schemas.openxmlformats.org/officeDocument/2006/relationships/notesSlide" Target="/ppt/notesSlides/notesSlide27.xml" Id="R0c357fb9e3ae4818"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7979c19b464e4a76" /><Relationship Type="http://schemas.openxmlformats.org/officeDocument/2006/relationships/image" Target="/ppt/media/image28.png" Id="R178843fc6c0448ee" /><Relationship Type="http://schemas.openxmlformats.org/officeDocument/2006/relationships/notesSlide" Target="/ppt/notesSlides/notesSlide28.xml" Id="R818bb41dc8a64163"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56220e7e79eb4e00" /><Relationship Type="http://schemas.openxmlformats.org/officeDocument/2006/relationships/image" Target="/ppt/media/image29.png" Id="Rf9b54b8cfd924a4d" /><Relationship Type="http://schemas.openxmlformats.org/officeDocument/2006/relationships/notesSlide" Target="/ppt/notesSlides/notesSlide29.xml" Id="R453b1162a82d48f6"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869fe8861ac341b7" /><Relationship Type="http://schemas.openxmlformats.org/officeDocument/2006/relationships/image" Target="/ppt/media/image30.png" Id="Rce9ab32ab6a64d13" /><Relationship Type="http://schemas.openxmlformats.org/officeDocument/2006/relationships/notesSlide" Target="/ppt/notesSlides/notesSlide30.xml" Id="R2fca195496264ff0" /></Relationships>
</file>

<file path=ppt/slides/slide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A0C5AD47-56EE-4666-8ED2-3359303D293D}"/>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C574F212-8452-40BC-8260-0718367B551A}"/>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99C06B"/>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DA3EC702-06EA-40D1-AF5E-F9B0210C4204}"/>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CSD · KNOWLEDGE POINT</a:t>
            </a:r>
          </a:p>
        </p:txBody>
      </p:sp>
      <p:sp>
        <p:nvSpPr>
          <p:cNvPr id="4" name="">
            <a:extLst xmlns:a="http://schemas.openxmlformats.org/drawingml/2006/main">
              <a:ext uri="{FF2B5EF4-FFF2-40B4-BE49-F238E27FC236}">
                <a16:creationId xmlns:a16="http://schemas.microsoft.com/office/drawing/2014/main" id="{A24106A7-AC4F-4799-821F-0D0F6E6E8E56}"/>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可持续发展</a:t>
            </a:r>
          </a:p>
        </p:txBody>
      </p:sp>
      <p:sp>
        <p:nvSpPr>
          <p:cNvPr id="5" name="">
            <a:extLst xmlns:a="http://schemas.openxmlformats.org/drawingml/2006/main">
              <a:ext uri="{FF2B5EF4-FFF2-40B4-BE49-F238E27FC236}">
                <a16:creationId xmlns:a16="http://schemas.microsoft.com/office/drawing/2014/main" id="{D946C19D-2535-4A49-B27B-5F86A0D4334A}"/>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气候、能源、消费、代际公平和国际合作。</a:t>
            </a:r>
          </a:p>
        </p:txBody>
      </p:sp>
      <p:sp>
        <p:nvSpPr>
          <p:cNvPr id="6" name="">
            <a:extLst xmlns:a="http://schemas.openxmlformats.org/drawingml/2006/main">
              <a:ext uri="{FF2B5EF4-FFF2-40B4-BE49-F238E27FC236}">
                <a16:creationId xmlns:a16="http://schemas.microsoft.com/office/drawing/2014/main" id="{EB5E988C-2DEF-4093-882F-60D1A26A033C}"/>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BFE5D0"/>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54F8C37E-5B89-4714-BDBB-05DE217BA7E8}"/>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F2D48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2B85E24F-DE66-4543-A7AB-4B046A071D0C}"/>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AFC8E8"/>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7719A917-2FCB-4004-9095-6BFD8E54773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bbd8926a7b434e64"/>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F984648A-678B-4320-90F1-7B64CD235C5B}"/>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99C06B"/>
                </a:solidFill>
                <a:latin typeface="Arial"/>
                <a:ea typeface="Arial"/>
                <a:cs typeface="Arial"/>
              </a:defRPr>
            </a:pPr>
            <a:r>
              <a:rPr sz="6900" b="1">
                <a:solidFill>
                  <a:srgbClr val="99C06B"/>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97BAE9CF-EBA3-4409-BCB5-5C190D03399F}"/>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D46BBDAA-F82E-4BD6-BF90-C5788FF22996}"/>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03057"/>
                </a:solidFill>
                <a:latin typeface="Arial"/>
                <a:ea typeface="Arial"/>
                <a:cs typeface="Arial"/>
              </a:defRPr>
            </a:pPr>
            <a:r>
              <a:rPr sz="5700" b="1">
                <a:solidFill>
                  <a:srgbClr val="003057"/>
                </a:solidFill>
                <a:latin typeface="Arial"/>
                <a:ea typeface="Arial"/>
                <a:cs typeface="Arial"/>
              </a:rPr>
              <a:t>90</a:t>
            </a:r>
          </a:p>
        </p:txBody>
      </p:sp>
      <p:sp>
        <p:nvSpPr>
          <p:cNvPr id="14" name="">
            <a:extLst xmlns:a="http://schemas.openxmlformats.org/drawingml/2006/main">
              <a:ext uri="{FF2B5EF4-FFF2-40B4-BE49-F238E27FC236}">
                <a16:creationId xmlns:a16="http://schemas.microsoft.com/office/drawing/2014/main" id="{E379C8AD-8B50-43B1-BB3C-B44269A33CF2}"/>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F788530D-E904-44B6-8D95-56A813ADAFFD}"/>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667085"/>
                </a:solidFill>
                <a:latin typeface="Microsoft YaHei"/>
                <a:ea typeface="Microsoft YaHei"/>
                <a:cs typeface="Microsoft YaHei"/>
              </a:defRPr>
            </a:pPr>
            <a:r>
              <a:rPr sz="1425" b="1">
                <a:solidFill>
                  <a:srgbClr val="667085"/>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6598C38B-1F9D-4385-B4FA-C9CD5FDB8DBF}"/>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EF400F12-6DDB-4D87-8290-016138AE3BB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0E49E87B-F8B0-42BE-A62A-C7B41A41EF7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可持续发展</a:t>
            </a:r>
          </a:p>
        </p:txBody>
      </p:sp>
      <p:sp>
        <p:nvSpPr>
          <p:cNvPr id="19" name="">
            <a:extLst xmlns:a="http://schemas.openxmlformats.org/drawingml/2006/main">
              <a:ext uri="{FF2B5EF4-FFF2-40B4-BE49-F238E27FC236}">
                <a16:creationId xmlns:a16="http://schemas.microsoft.com/office/drawing/2014/main" id="{005B477A-44FD-4E66-BE9A-C68452FB777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01 / 30</a:t>
            </a:r>
          </a:p>
        </p:txBody>
      </p:sp>
    </p:spTree>
    <p:extLst>
      <p:ext uri="{BB962C8B-B14F-4D97-AF65-F5344CB8AC3E}">
        <p14:creationId xmlns:p14="http://schemas.microsoft.com/office/powerpoint/2010/main" val="1152219836"/>
      </p:ext>
    </p:extLst>
  </p:cSld>
</p:sld>
</file>

<file path=ppt/slides/slide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8536EDF7-A054-422E-BD9B-EF1929DE497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2B4AAC1F-39C7-4F4F-A929-7D9ED27B49A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f3347f6596da438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2E066EC-E690-4B0E-82A3-8F567CD02480}"/>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2D5B3679-6BF5-4F6B-AFB0-0B47F7EE093C}"/>
              </a:ext>
            </a:extLst>
          </p:cNvPr>
          <p:cNvSpPr>
            <a:spLocks xmlns:a="http://schemas.openxmlformats.org/drawingml/2006/main" noGrp="1"/>
          </p:cNvSpPr>
          <p:nvPr/>
        </p:nvSpPr>
        <p:spPr>
          <a:xfrm xmlns:a="http://schemas.openxmlformats.org/drawingml/2006/main">
            <a:off x="628650" y="1952625"/>
            <a:ext cx="35560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CE6D6F4A-9380-4B93-914C-E902901EDC45}"/>
              </a:ext>
            </a:extLst>
          </p:cNvPr>
          <p:cNvSpPr>
            <a:spLocks xmlns:a="http://schemas.openxmlformats.org/drawingml/2006/main" noGrp="1"/>
          </p:cNvSpPr>
          <p:nvPr/>
        </p:nvSpPr>
        <p:spPr>
          <a:xfrm xmlns:a="http://schemas.openxmlformats.org/drawingml/2006/main">
            <a:off x="8382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BFE5D0"/>
                </a:solidFill>
                <a:latin typeface="Arial"/>
                <a:ea typeface="Arial"/>
                <a:cs typeface="Arial"/>
              </a:defRPr>
            </a:pPr>
            <a:r>
              <a:rPr sz="1800" b="1">
                <a:solidFill>
                  <a:srgbClr val="BFE5D0"/>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FE83BFFF-9F1C-4BDB-AE83-8270E2838098}"/>
              </a:ext>
            </a:extLst>
          </p:cNvPr>
          <p:cNvSpPr>
            <a:spLocks xmlns:a="http://schemas.openxmlformats.org/drawingml/2006/main" noGrp="1"/>
          </p:cNvSpPr>
          <p:nvPr/>
        </p:nvSpPr>
        <p:spPr>
          <a:xfrm xmlns:a="http://schemas.openxmlformats.org/drawingml/2006/main">
            <a:off x="8382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FD289847-5689-4DFF-B269-F92B8E46F90D}"/>
              </a:ext>
            </a:extLst>
          </p:cNvPr>
          <p:cNvSpPr>
            <a:spLocks xmlns:a="http://schemas.openxmlformats.org/drawingml/2006/main" noGrp="1"/>
          </p:cNvSpPr>
          <p:nvPr/>
        </p:nvSpPr>
        <p:spPr>
          <a:xfrm xmlns:a="http://schemas.openxmlformats.org/drawingml/2006/main">
            <a:off x="8382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01000E8E-D590-40AF-B64D-F506C1A65042}"/>
              </a:ext>
            </a:extLst>
          </p:cNvPr>
          <p:cNvSpPr>
            <a:spLocks xmlns:a="http://schemas.openxmlformats.org/drawingml/2006/main" noGrp="1"/>
          </p:cNvSpPr>
          <p:nvPr/>
        </p:nvSpPr>
        <p:spPr>
          <a:xfrm xmlns:a="http://schemas.openxmlformats.org/drawingml/2006/main">
            <a:off x="8382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50368F7B-BCB4-4A99-BBCA-CC87D4C2CD3B}"/>
              </a:ext>
            </a:extLst>
          </p:cNvPr>
          <p:cNvSpPr>
            <a:spLocks xmlns:a="http://schemas.openxmlformats.org/drawingml/2006/main" noGrp="1"/>
          </p:cNvSpPr>
          <p:nvPr/>
        </p:nvSpPr>
        <p:spPr>
          <a:xfrm xmlns:a="http://schemas.openxmlformats.org/drawingml/2006/main">
            <a:off x="4318000" y="1952625"/>
            <a:ext cx="3556000" cy="3429000"/>
          </a:xfrm>
          <a:prstGeom xmlns:a="http://schemas.openxmlformats.org/drawingml/2006/main" prst="roundRect">
            <a:avLst>
              <a:gd name="adj" fmla="val 3333"/>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DB177236-9498-42B3-BB5C-299AF3B323BD}"/>
              </a:ext>
            </a:extLst>
          </p:cNvPr>
          <p:cNvSpPr>
            <a:spLocks xmlns:a="http://schemas.openxmlformats.org/drawingml/2006/main" noGrp="1"/>
          </p:cNvSpPr>
          <p:nvPr/>
        </p:nvSpPr>
        <p:spPr>
          <a:xfrm xmlns:a="http://schemas.openxmlformats.org/drawingml/2006/main">
            <a:off x="452755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99C06B"/>
                </a:solidFill>
                <a:latin typeface="Arial"/>
                <a:ea typeface="Arial"/>
                <a:cs typeface="Arial"/>
              </a:defRPr>
            </a:pPr>
            <a:r>
              <a:rPr sz="1800" b="1">
                <a:solidFill>
                  <a:srgbClr val="99C06B"/>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BC080379-C6D9-4413-912C-3A61A4F368F1}"/>
              </a:ext>
            </a:extLst>
          </p:cNvPr>
          <p:cNvSpPr>
            <a:spLocks xmlns:a="http://schemas.openxmlformats.org/drawingml/2006/main" noGrp="1"/>
          </p:cNvSpPr>
          <p:nvPr/>
        </p:nvSpPr>
        <p:spPr>
          <a:xfrm xmlns:a="http://schemas.openxmlformats.org/drawingml/2006/main">
            <a:off x="452755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14213D"/>
                </a:solidFill>
                <a:latin typeface="Microsoft YaHei"/>
                <a:ea typeface="Microsoft YaHei"/>
                <a:cs typeface="Microsoft YaHei"/>
              </a:defRPr>
            </a:pPr>
            <a:r>
              <a:rPr sz="1875" b="1">
                <a:solidFill>
                  <a:srgbClr val="14213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FA590907-6D69-42AA-8483-97A78985FA7F}"/>
              </a:ext>
            </a:extLst>
          </p:cNvPr>
          <p:cNvSpPr>
            <a:spLocks xmlns:a="http://schemas.openxmlformats.org/drawingml/2006/main" noGrp="1"/>
          </p:cNvSpPr>
          <p:nvPr/>
        </p:nvSpPr>
        <p:spPr>
          <a:xfrm xmlns:a="http://schemas.openxmlformats.org/drawingml/2006/main">
            <a:off x="452755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A440BA32-4057-406A-9B8A-888E01973347}"/>
              </a:ext>
            </a:extLst>
          </p:cNvPr>
          <p:cNvSpPr>
            <a:spLocks xmlns:a="http://schemas.openxmlformats.org/drawingml/2006/main" noGrp="1"/>
          </p:cNvSpPr>
          <p:nvPr/>
        </p:nvSpPr>
        <p:spPr>
          <a:xfrm xmlns:a="http://schemas.openxmlformats.org/drawingml/2006/main">
            <a:off x="452755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D0141273-E507-4A94-AB4C-394C551E4654}"/>
              </a:ext>
            </a:extLst>
          </p:cNvPr>
          <p:cNvSpPr>
            <a:spLocks xmlns:a="http://schemas.openxmlformats.org/drawingml/2006/main" noGrp="1"/>
          </p:cNvSpPr>
          <p:nvPr/>
        </p:nvSpPr>
        <p:spPr>
          <a:xfrm xmlns:a="http://schemas.openxmlformats.org/drawingml/2006/main">
            <a:off x="8007350" y="1952625"/>
            <a:ext cx="3556000" cy="3429000"/>
          </a:xfrm>
          <a:prstGeom xmlns:a="http://schemas.openxmlformats.org/drawingml/2006/main" prst="roundRect">
            <a:avLst>
              <a:gd name="adj" fmla="val 3333"/>
            </a:avLst>
          </a:prstGeom>
          <a:solidFill xmlns:a="http://schemas.openxmlformats.org/drawingml/2006/main">
            <a:srgbClr val="FFFFFF"/>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1CFAE387-91B2-4C64-9458-E8860F7CEC6E}"/>
              </a:ext>
            </a:extLst>
          </p:cNvPr>
          <p:cNvSpPr>
            <a:spLocks xmlns:a="http://schemas.openxmlformats.org/drawingml/2006/main" noGrp="1"/>
          </p:cNvSpPr>
          <p:nvPr/>
        </p:nvSpPr>
        <p:spPr>
          <a:xfrm xmlns:a="http://schemas.openxmlformats.org/drawingml/2006/main">
            <a:off x="82169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99C06B"/>
                </a:solidFill>
                <a:latin typeface="Arial"/>
                <a:ea typeface="Arial"/>
                <a:cs typeface="Arial"/>
              </a:defRPr>
            </a:pPr>
            <a:r>
              <a:rPr sz="1800" b="1">
                <a:solidFill>
                  <a:srgbClr val="99C06B"/>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0180EC6E-85C4-4578-8496-0D00011A88F8}"/>
              </a:ext>
            </a:extLst>
          </p:cNvPr>
          <p:cNvSpPr>
            <a:spLocks xmlns:a="http://schemas.openxmlformats.org/drawingml/2006/main" noGrp="1"/>
          </p:cNvSpPr>
          <p:nvPr/>
        </p:nvSpPr>
        <p:spPr>
          <a:xfrm xmlns:a="http://schemas.openxmlformats.org/drawingml/2006/main">
            <a:off x="82169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14213D"/>
                </a:solidFill>
                <a:latin typeface="Microsoft YaHei"/>
                <a:ea typeface="Microsoft YaHei"/>
                <a:cs typeface="Microsoft YaHei"/>
              </a:defRPr>
            </a:pPr>
            <a:r>
              <a:rPr sz="1875" b="1">
                <a:solidFill>
                  <a:srgbClr val="14213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73E49156-80E6-4616-8816-289B1DB4E4D8}"/>
              </a:ext>
            </a:extLst>
          </p:cNvPr>
          <p:cNvSpPr>
            <a:spLocks xmlns:a="http://schemas.openxmlformats.org/drawingml/2006/main" noGrp="1"/>
          </p:cNvSpPr>
          <p:nvPr/>
        </p:nvSpPr>
        <p:spPr>
          <a:xfrm xmlns:a="http://schemas.openxmlformats.org/drawingml/2006/main">
            <a:off x="82169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2F46AFCB-23AE-4199-B27B-9D9E32745E1C}"/>
              </a:ext>
            </a:extLst>
          </p:cNvPr>
          <p:cNvSpPr>
            <a:spLocks xmlns:a="http://schemas.openxmlformats.org/drawingml/2006/main" noGrp="1"/>
          </p:cNvSpPr>
          <p:nvPr/>
        </p:nvSpPr>
        <p:spPr>
          <a:xfrm xmlns:a="http://schemas.openxmlformats.org/drawingml/2006/main">
            <a:off x="82169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6557BBFB-EAE4-4D3C-89FF-D425F5E6D497}"/>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成功标准｜可持续政策要平衡环境、社会与经济</a:t>
            </a:r>
          </a:p>
        </p:txBody>
      </p:sp>
      <p:sp>
        <p:nvSpPr>
          <p:cNvPr id="21" name="">
            <a:extLst xmlns:a="http://schemas.openxmlformats.org/drawingml/2006/main">
              <a:ext uri="{FF2B5EF4-FFF2-40B4-BE49-F238E27FC236}">
                <a16:creationId xmlns:a16="http://schemas.microsoft.com/office/drawing/2014/main" id="{0DEEC6E7-A4F0-44E7-9E30-3D1980E8C10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9A4CDF11-5585-4223-B0E2-EDA4D900B30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可持续发展</a:t>
            </a:r>
          </a:p>
        </p:txBody>
      </p:sp>
      <p:sp>
        <p:nvSpPr>
          <p:cNvPr id="23" name="">
            <a:extLst xmlns:a="http://schemas.openxmlformats.org/drawingml/2006/main">
              <a:ext uri="{FF2B5EF4-FFF2-40B4-BE49-F238E27FC236}">
                <a16:creationId xmlns:a16="http://schemas.microsoft.com/office/drawing/2014/main" id="{09C6F8FA-DD25-470A-82B0-4510C88A672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02 / 30</a:t>
            </a:r>
          </a:p>
        </p:txBody>
      </p:sp>
    </p:spTree>
    <p:extLst>
      <p:ext uri="{BB962C8B-B14F-4D97-AF65-F5344CB8AC3E}">
        <p14:creationId xmlns:p14="http://schemas.microsoft.com/office/powerpoint/2010/main" val="1611988763"/>
      </p:ext>
    </p:extLst>
  </p:cSld>
</p:sld>
</file>

<file path=ppt/slides/slide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694FC3CE-001E-4222-A2AE-BB323E5E21D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5A886187-4E22-4EE6-9C12-DBF7EFAEABD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0811f30f0ac43a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A1B3FA5-5F21-4083-ABD6-C7AD102287C4}"/>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14213D"/>
                </a:solidFill>
                <a:latin typeface="Microsoft YaHei"/>
                <a:ea typeface="Microsoft YaHei"/>
                <a:cs typeface="Microsoft YaHei"/>
              </a:defRPr>
            </a:pPr>
            <a:r>
              <a:rPr sz="3000" b="1">
                <a:solidFill>
                  <a:srgbClr val="14213D"/>
                </a:solidFill>
                <a:latin typeface="Microsoft YaHei"/>
                <a:ea typeface="Microsoft YaHei"/>
                <a:cs typeface="Microsoft YaHei"/>
              </a:rPr>
              <a:t>可持续发展</a:t>
            </a:r>
          </a:p>
        </p:txBody>
      </p:sp>
      <p:sp>
        <p:nvSpPr>
          <p:cNvPr id="5" name="">
            <a:extLst xmlns:a="http://schemas.openxmlformats.org/drawingml/2006/main">
              <a:ext uri="{FF2B5EF4-FFF2-40B4-BE49-F238E27FC236}">
                <a16:creationId xmlns:a16="http://schemas.microsoft.com/office/drawing/2014/main" id="{E7029429-FAE6-49AB-84EF-D9DA1BD59752}"/>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4C57F367-1DAA-4DF3-AD7C-4F4A32215B71}"/>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A9944D0A-8F0B-4BA2-9DDA-D212E07A66FD}"/>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BFE5D0"/>
                </a:solidFill>
                <a:latin typeface="Arial"/>
                <a:ea typeface="Arial"/>
                <a:cs typeface="Arial"/>
              </a:defRPr>
            </a:pPr>
            <a:r>
              <a:rPr sz="825" b="1">
                <a:solidFill>
                  <a:srgbClr val="BFE5D0"/>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A4F2E2B4-3C35-4655-BFC0-69F7252F836F}"/>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可持续政策要平衡环境、社会与经济</a:t>
            </a:r>
          </a:p>
        </p:txBody>
      </p:sp>
      <p:sp>
        <p:nvSpPr>
          <p:cNvPr id="9" name="">
            <a:extLst xmlns:a="http://schemas.openxmlformats.org/drawingml/2006/main">
              <a:ext uri="{FF2B5EF4-FFF2-40B4-BE49-F238E27FC236}">
                <a16:creationId xmlns:a16="http://schemas.microsoft.com/office/drawing/2014/main" id="{45ED65DB-033E-409E-8B84-673DA3019673}"/>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F2D48A"/>
                </a:solidFill>
                <a:latin typeface="Microsoft YaHei"/>
                <a:ea typeface="Microsoft YaHei"/>
                <a:cs typeface="Microsoft YaHei"/>
              </a:defRPr>
            </a:pPr>
            <a:r>
              <a:rPr sz="1275" b="1">
                <a:solidFill>
                  <a:srgbClr val="F2D48A"/>
                </a:solidFill>
                <a:latin typeface="Microsoft YaHei"/>
                <a:ea typeface="Microsoft YaHei"/>
                <a:cs typeface="Microsoft YaHei"/>
              </a:rPr>
              <a:t>边界提醒｜只谈环保不谈执行成本</a:t>
            </a:r>
          </a:p>
        </p:txBody>
      </p:sp>
      <p:sp>
        <p:nvSpPr>
          <p:cNvPr id="10" name="">
            <a:extLst xmlns:a="http://schemas.openxmlformats.org/drawingml/2006/main">
              <a:ext uri="{FF2B5EF4-FFF2-40B4-BE49-F238E27FC236}">
                <a16:creationId xmlns:a16="http://schemas.microsoft.com/office/drawing/2014/main" id="{226F20A7-6609-4977-8767-5B1CBFA24553}"/>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oundRect">
            <a:avLst>
              <a:gd name="adj" fmla="val 8000"/>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B91D1A61-4FAC-40A8-8C45-DF0137574BF4}"/>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99C06B"/>
                </a:solidFill>
                <a:latin typeface="Microsoft YaHei"/>
                <a:ea typeface="Microsoft YaHei"/>
                <a:cs typeface="Microsoft YaHei"/>
              </a:defRPr>
            </a:pPr>
            <a:r>
              <a:rPr sz="975" b="1">
                <a:solidFill>
                  <a:srgbClr val="99C06B"/>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EBF7CC34-BF58-431F-B3E4-062F4CBE24C4}"/>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气候、能源、消费、代际公平和国际合作。</a:t>
            </a:r>
          </a:p>
        </p:txBody>
      </p:sp>
      <p:sp>
        <p:nvSpPr>
          <p:cNvPr id="13" name="">
            <a:extLst xmlns:a="http://schemas.openxmlformats.org/drawingml/2006/main">
              <a:ext uri="{FF2B5EF4-FFF2-40B4-BE49-F238E27FC236}">
                <a16:creationId xmlns:a16="http://schemas.microsoft.com/office/drawing/2014/main" id="{FBDE210C-34B3-43B7-B102-0126F65AD705}"/>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oundRect">
            <a:avLst>
              <a:gd name="adj" fmla="val 6780"/>
            </a:avLst>
          </a:prstGeom>
          <a:solidFill xmlns:a="http://schemas.openxmlformats.org/drawingml/2006/main">
            <a:srgbClr val="FCE4D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58FBA31D-FE7C-4951-A148-5F650E87D9F3}"/>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A26F0646-9B51-43C1-AFC3-53BB4E1F69F8}"/>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读指标—找权衡—提出组合方案</a:t>
            </a:r>
          </a:p>
        </p:txBody>
      </p:sp>
      <p:sp>
        <p:nvSpPr>
          <p:cNvPr id="16" name="">
            <a:extLst xmlns:a="http://schemas.openxmlformats.org/drawingml/2006/main">
              <a:ext uri="{FF2B5EF4-FFF2-40B4-BE49-F238E27FC236}">
                <a16:creationId xmlns:a16="http://schemas.microsoft.com/office/drawing/2014/main" id="{EC4288C6-5C34-4510-AC09-E7DCC96E56BE}"/>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Microsoft YaHei"/>
                <a:ea typeface="Microsoft YaHei"/>
                <a:cs typeface="Microsoft YaHei"/>
              </a:defRPr>
            </a:pPr>
            <a:r>
              <a:rPr sz="900" b="1">
                <a:solidFill>
                  <a:srgbClr val="667085"/>
                </a:solidFill>
                <a:latin typeface="Microsoft YaHei"/>
                <a:ea typeface="Microsoft YaHei"/>
                <a:cs typeface="Microsoft YaHei"/>
              </a:rPr>
              <a:t>题型依据｜DSE模考题型｜参照 HKDSE 公民与社会发展 2024 公开试题、Sample Paper、资料册与评核框架｜CSD data-response skill adapted to MCQ·证据定位·原创模考任务 1</a:t>
            </a:r>
          </a:p>
        </p:txBody>
      </p:sp>
      <p:sp>
        <p:nvSpPr>
          <p:cNvPr id="17" name="">
            <a:extLst xmlns:a="http://schemas.openxmlformats.org/drawingml/2006/main">
              <a:ext uri="{FF2B5EF4-FFF2-40B4-BE49-F238E27FC236}">
                <a16:creationId xmlns:a16="http://schemas.microsoft.com/office/drawing/2014/main" id="{E905D718-2B31-45DD-8B48-22134D8A881C}"/>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03057"/>
                </a:solidFill>
                <a:latin typeface="Arial"/>
                <a:ea typeface="Arial"/>
                <a:cs typeface="Arial"/>
              </a:defRPr>
            </a:pPr>
            <a:r>
              <a:rPr sz="975" b="1">
                <a:solidFill>
                  <a:srgbClr val="003057"/>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CF7BD4CE-4C1D-4BB9-836D-EC620D8771E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EC614364-868A-4F43-900E-6373E038FF0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可持续发展</a:t>
            </a:r>
          </a:p>
        </p:txBody>
      </p:sp>
      <p:sp>
        <p:nvSpPr>
          <p:cNvPr id="20" name="">
            <a:extLst xmlns:a="http://schemas.openxmlformats.org/drawingml/2006/main">
              <a:ext uri="{FF2B5EF4-FFF2-40B4-BE49-F238E27FC236}">
                <a16:creationId xmlns:a16="http://schemas.microsoft.com/office/drawing/2014/main" id="{A068D8AA-B752-449F-9968-25BABAC1B4E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03 / 30</a:t>
            </a:r>
          </a:p>
        </p:txBody>
      </p:sp>
    </p:spTree>
    <p:extLst>
      <p:ext uri="{BB962C8B-B14F-4D97-AF65-F5344CB8AC3E}">
        <p14:creationId xmlns:p14="http://schemas.microsoft.com/office/powerpoint/2010/main" val="1199376582"/>
      </p:ext>
    </p:extLst>
  </p:cSld>
</p:sld>
</file>

<file path=ppt/slides/slide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DF545AFB-49D2-4D8D-A19D-022BF86E989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19EC6CC0-3DFF-46CE-B61A-47D631795A3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98c556637214490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9650D5C-067D-4A5C-A5DD-BB341EF43B28}"/>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A600BD3E-CB50-4D2E-88F4-FE1045613D74}"/>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D40AB3A5-4F5A-48C7-A41C-4BF7795FC126}"/>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能解释“可持续政策要平衡环境、社会与经济”，并识别一个反例或边界。</a:t>
            </a:r>
          </a:p>
        </p:txBody>
      </p:sp>
      <p:sp>
        <p:nvSpPr>
          <p:cNvPr id="7" name="">
            <a:extLst xmlns:a="http://schemas.openxmlformats.org/drawingml/2006/main">
              <a:ext uri="{FF2B5EF4-FFF2-40B4-BE49-F238E27FC236}">
                <a16:creationId xmlns:a16="http://schemas.microsoft.com/office/drawing/2014/main" id="{975871E7-1FC0-4609-9B60-2BEB84550673}"/>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116D9982-9FE5-4150-8CF0-418C60DA9E7E}"/>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99C06B"/>
                </a:solidFill>
                <a:latin typeface="Microsoft YaHei"/>
                <a:ea typeface="Microsoft YaHei"/>
                <a:cs typeface="Microsoft YaHei"/>
              </a:defRPr>
            </a:pPr>
            <a:r>
              <a:rPr sz="1050" b="1">
                <a:solidFill>
                  <a:srgbClr val="99C06B"/>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9EFCAFC0-1BAB-4FC3-AEBA-F0EE70F560B8}"/>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AA-1 · CSD data-response skill adapted to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【原创训练材料｜参数为训练所设】Plan X cuts emissions sooner but rais…</a:t>
            </a:r>
          </a:p>
        </p:txBody>
      </p:sp>
      <p:sp>
        <p:nvSpPr>
          <p:cNvPr id="10" name="">
            <a:extLst xmlns:a="http://schemas.openxmlformats.org/drawingml/2006/main">
              <a:ext uri="{FF2B5EF4-FFF2-40B4-BE49-F238E27FC236}">
                <a16:creationId xmlns:a16="http://schemas.microsoft.com/office/drawing/2014/main" id="{8300BDF9-FCD0-445F-B3F3-7FB06FE10B84}"/>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高频错因：只谈环保不谈执行成本</a:t>
            </a:r>
          </a:p>
        </p:txBody>
      </p:sp>
      <p:sp>
        <p:nvSpPr>
          <p:cNvPr id="11" name="">
            <a:extLst xmlns:a="http://schemas.openxmlformats.org/drawingml/2006/main">
              <a:ext uri="{FF2B5EF4-FFF2-40B4-BE49-F238E27FC236}">
                <a16:creationId xmlns:a16="http://schemas.microsoft.com/office/drawing/2014/main" id="{EC290AEE-FD5E-4BC2-B1E7-DDB913655703}"/>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BEC5D879-ECB0-422C-8B69-1AF34F45FC66}"/>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E50E5F60-7DF1-43BC-92C5-B7D268D4507D}"/>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可持续政策要平衡环境、社会与经济</a:t>
            </a:r>
          </a:p>
        </p:txBody>
      </p:sp>
      <p:sp>
        <p:nvSpPr>
          <p:cNvPr id="14" name="">
            <a:extLst xmlns:a="http://schemas.openxmlformats.org/drawingml/2006/main">
              <a:ext uri="{FF2B5EF4-FFF2-40B4-BE49-F238E27FC236}">
                <a16:creationId xmlns:a16="http://schemas.microsoft.com/office/drawing/2014/main" id="{F64E89A6-07FA-420D-A658-D1ED487D15FB}"/>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68DD07B4-7A90-4D19-A870-5E26432FB9C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BF707C26-15D7-43BE-823B-EFB66A5DDAD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可持续发展</a:t>
            </a:r>
          </a:p>
        </p:txBody>
      </p:sp>
      <p:sp>
        <p:nvSpPr>
          <p:cNvPr id="17" name="">
            <a:extLst xmlns:a="http://schemas.openxmlformats.org/drawingml/2006/main">
              <a:ext uri="{FF2B5EF4-FFF2-40B4-BE49-F238E27FC236}">
                <a16:creationId xmlns:a16="http://schemas.microsoft.com/office/drawing/2014/main" id="{CB1DF70A-4D6A-469B-8317-F0F4A1C5192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04 / 30</a:t>
            </a:r>
          </a:p>
        </p:txBody>
      </p:sp>
    </p:spTree>
    <p:extLst>
      <p:ext uri="{BB962C8B-B14F-4D97-AF65-F5344CB8AC3E}">
        <p14:creationId xmlns:p14="http://schemas.microsoft.com/office/powerpoint/2010/main" val="1020771127"/>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28A38E3D-0A2E-47A9-883A-DAF56AC964B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CC24F6D0-2489-4C44-8562-BF00AFE7F5B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19129cb1053849f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62F8999-B915-4737-A2A4-0D567FEF4604}"/>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2F902F02-BBB2-4E82-B0A4-8D0277B03969}"/>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46FD535A-AF60-45B9-8E13-3238D08AEE2E}"/>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F08F9CA1-903C-477A-800C-C80C3369FE15}"/>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B357C8A7-9C07-4EB7-A6A5-45A9301EE920}"/>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读指标</a:t>
            </a:r>
          </a:p>
        </p:txBody>
      </p:sp>
      <p:sp>
        <p:nvSpPr>
          <p:cNvPr id="9" name="">
            <a:extLst xmlns:a="http://schemas.openxmlformats.org/drawingml/2006/main">
              <a:ext uri="{FF2B5EF4-FFF2-40B4-BE49-F238E27FC236}">
                <a16:creationId xmlns:a16="http://schemas.microsoft.com/office/drawing/2014/main" id="{3BE1E624-A947-4ED2-B043-D78360C7CCE7}"/>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889B4BDB-96BC-4B3C-84C2-27F9F7850782}"/>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找权衡</a:t>
            </a:r>
          </a:p>
        </p:txBody>
      </p:sp>
      <p:sp>
        <p:nvSpPr>
          <p:cNvPr id="11" name="">
            <a:extLst xmlns:a="http://schemas.openxmlformats.org/drawingml/2006/main">
              <a:ext uri="{FF2B5EF4-FFF2-40B4-BE49-F238E27FC236}">
                <a16:creationId xmlns:a16="http://schemas.microsoft.com/office/drawing/2014/main" id="{317D3075-FEC5-4338-B6C8-5626DAE2F48A}"/>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785454AB-8F4D-4DF6-99A9-9A4B4745D5F5}"/>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提出组合方案</a:t>
            </a:r>
          </a:p>
        </p:txBody>
      </p:sp>
      <p:sp>
        <p:nvSpPr>
          <p:cNvPr id="13" name="">
            <a:extLst xmlns:a="http://schemas.openxmlformats.org/drawingml/2006/main">
              <a:ext uri="{FF2B5EF4-FFF2-40B4-BE49-F238E27FC236}">
                <a16:creationId xmlns:a16="http://schemas.microsoft.com/office/drawing/2014/main" id="{15A215C8-5077-46A8-8ED7-2AEEF760BE05}"/>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DFFCEF74-31AB-4E77-9031-2D403F7E0148}"/>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99C06B"/>
                </a:solidFill>
                <a:latin typeface="Microsoft YaHei"/>
                <a:ea typeface="Microsoft YaHei"/>
                <a:cs typeface="Microsoft YaHei"/>
              </a:defRPr>
            </a:pPr>
            <a:r>
              <a:rPr sz="900" b="1">
                <a:solidFill>
                  <a:srgbClr val="99C06B"/>
                </a:solidFill>
                <a:latin typeface="Microsoft YaHei"/>
                <a:ea typeface="Microsoft YaHei"/>
                <a:cs typeface="Microsoft YaHei"/>
              </a:rPr>
              <a:t>DSE 模考例题 · Q01 · DSE模考题</a:t>
            </a:r>
          </a:p>
        </p:txBody>
      </p:sp>
      <p:sp>
        <p:nvSpPr>
          <p:cNvPr id="15" name="">
            <a:extLst xmlns:a="http://schemas.openxmlformats.org/drawingml/2006/main">
              <a:ext uri="{FF2B5EF4-FFF2-40B4-BE49-F238E27FC236}">
                <a16:creationId xmlns:a16="http://schemas.microsoft.com/office/drawing/2014/main" id="{CA6A388F-8918-4CE3-A1C9-25756006DF58}"/>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097"/>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CSD data-response skill adapted to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【原创训练材料｜参数为训练所设】Plan X cuts emissions sooner but raises short-t…</a:t>
            </a:r>
          </a:p>
        </p:txBody>
      </p:sp>
      <p:sp>
        <p:nvSpPr>
          <p:cNvPr id="16" name="">
            <a:extLst xmlns:a="http://schemas.openxmlformats.org/drawingml/2006/main">
              <a:ext uri="{FF2B5EF4-FFF2-40B4-BE49-F238E27FC236}">
                <a16:creationId xmlns:a16="http://schemas.microsoft.com/office/drawing/2014/main" id="{184093F8-181F-4222-9017-5B22E2C2F615}"/>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204E394C-9299-40B5-A1A2-A303DCC9D307}"/>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A2724D71-3D67-42CD-AF5A-530598D6B1FD}"/>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正确结论：A sustainable decision must compare emissions, affordability, timing …</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conclusion uses the observed result and keeps the stated boundary.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631D93F5-E5DE-4F76-BC8D-FD16EF6035DC}"/>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1573C718-51FE-4350-81E9-2E41015D4B80}"/>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938AE64F-D434-4251-A506-F76F10CA83E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可持续发展</a:t>
            </a:r>
          </a:p>
        </p:txBody>
      </p:sp>
      <p:sp>
        <p:nvSpPr>
          <p:cNvPr id="22" name="">
            <a:extLst xmlns:a="http://schemas.openxmlformats.org/drawingml/2006/main">
              <a:ext uri="{FF2B5EF4-FFF2-40B4-BE49-F238E27FC236}">
                <a16:creationId xmlns:a16="http://schemas.microsoft.com/office/drawing/2014/main" id="{D638F4E6-59CB-4C49-9511-4FC613B8663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05 / 30</a:t>
            </a:r>
          </a:p>
        </p:txBody>
      </p:sp>
    </p:spTree>
    <p:extLst>
      <p:ext uri="{BB962C8B-B14F-4D97-AF65-F5344CB8AC3E}">
        <p14:creationId xmlns:p14="http://schemas.microsoft.com/office/powerpoint/2010/main" val="951120773"/>
      </p:ext>
    </p:extLst>
  </p:cSld>
</p:sld>
</file>

<file path=ppt/slides/slide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7F296CFF-DE1B-41F7-AAFE-F22BB284D20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BC471D56-4F6E-446E-B08C-87B3C48C4BB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abb1e3cc19264ab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891474B-6D86-4FAC-97DD-937D6F6D8056}"/>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A506A9E2-DC16-4984-BFD5-57B5A0AB3C87}"/>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88EF1F7B-D30F-4738-9A43-82B893EF38A0}"/>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C45025C6-76A8-4105-8938-9D09C3816BFD}"/>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BF2B9A3B-1F48-4BB3-8641-0C723D941CAD}"/>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99C06B"/>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47C1D712-5DF2-488D-ACF6-FC863CD52847}"/>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09A57016-08C2-4F9A-A3F1-18A1ECE6D963}"/>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99C06B"/>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FAB72150-6CEC-4170-BFFE-435B8173EA51}"/>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EDF878B9-C75A-4D85-B0A5-3A162E1FA08A}"/>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99C06B"/>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09E9D5D7-7539-4994-AA7D-BD9A52E4E040}"/>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8F71A86A-A05D-46A9-84F8-EB526F280EA3}"/>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52820E4A-365B-4481-AE10-729097A32591}"/>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DE73CFDF-6BA6-4796-B77A-879EB091BA33}"/>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只谈环保不谈执行成本</a:t>
            </a:r>
          </a:p>
        </p:txBody>
      </p:sp>
      <p:sp>
        <p:nvSpPr>
          <p:cNvPr id="17" name="">
            <a:extLst xmlns:a="http://schemas.openxmlformats.org/drawingml/2006/main">
              <a:ext uri="{FF2B5EF4-FFF2-40B4-BE49-F238E27FC236}">
                <a16:creationId xmlns:a16="http://schemas.microsoft.com/office/drawing/2014/main" id="{CC846A29-09BE-4E64-83A4-9315402AEA76}"/>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2F95D0D0-8113-40EF-83E8-635B3C31C04D}"/>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952BA0D8-56D7-4D5C-8337-11771098AC36}"/>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FB10730C-9921-4BBB-AC5D-1BB045CE37C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9401C888-7385-4A66-9770-30B9F80CB3E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可持续发展</a:t>
            </a:r>
          </a:p>
        </p:txBody>
      </p:sp>
      <p:sp>
        <p:nvSpPr>
          <p:cNvPr id="22" name="">
            <a:extLst xmlns:a="http://schemas.openxmlformats.org/drawingml/2006/main">
              <a:ext uri="{FF2B5EF4-FFF2-40B4-BE49-F238E27FC236}">
                <a16:creationId xmlns:a16="http://schemas.microsoft.com/office/drawing/2014/main" id="{CDA23A28-0066-4E35-AC90-7223616B767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06 / 30</a:t>
            </a:r>
          </a:p>
        </p:txBody>
      </p:sp>
    </p:spTree>
    <p:extLst>
      <p:ext uri="{BB962C8B-B14F-4D97-AF65-F5344CB8AC3E}">
        <p14:creationId xmlns:p14="http://schemas.microsoft.com/office/powerpoint/2010/main" val="284194089"/>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D815839C-10C1-410A-8EAB-DD9532BCC0C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5BFD07E8-8F4C-4FCF-AB89-871BC2CBBC2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e8f8cf97f804420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F3B5520-F0B1-4CE8-87B8-163E9F337394}"/>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22C9CE72-6061-4550-B871-F45F2DE185CD}"/>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8B91C6C0-F7ED-4D05-86B4-3C10C75E45A3}"/>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93570F18-8FA7-4CC4-A311-646D6C92A2C0}"/>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可持续发展</a:t>
            </a:r>
          </a:p>
        </p:txBody>
      </p:sp>
      <p:sp>
        <p:nvSpPr>
          <p:cNvPr id="8" name="">
            <a:extLst xmlns:a="http://schemas.openxmlformats.org/drawingml/2006/main">
              <a:ext uri="{FF2B5EF4-FFF2-40B4-BE49-F238E27FC236}">
                <a16:creationId xmlns:a16="http://schemas.microsoft.com/office/drawing/2014/main" id="{45C56726-8CBE-42AF-BD18-70A9B7FE0354}"/>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EEABDD28-AF05-49C7-89C7-85BFD36FBE15}"/>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D2752B16-DE91-4B50-8FDD-139D8608BCB3}"/>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可持续政策要平衡环境、社会与经济</a:t>
            </a:r>
          </a:p>
        </p:txBody>
      </p:sp>
      <p:sp>
        <p:nvSpPr>
          <p:cNvPr id="11" name="">
            <a:extLst xmlns:a="http://schemas.openxmlformats.org/drawingml/2006/main">
              <a:ext uri="{FF2B5EF4-FFF2-40B4-BE49-F238E27FC236}">
                <a16:creationId xmlns:a16="http://schemas.microsoft.com/office/drawing/2014/main" id="{68F1D2C0-0DA7-4DA0-8A10-27FB21690A25}"/>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69D2226E-1594-46C6-A119-F974DF35D65A}"/>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2BA8F78A-CA05-4B4D-A37B-AD53ED9354CE}"/>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读指标—找权衡—提出组合方案</a:t>
            </a:r>
          </a:p>
        </p:txBody>
      </p:sp>
      <p:sp>
        <p:nvSpPr>
          <p:cNvPr id="14" name="">
            <a:extLst xmlns:a="http://schemas.openxmlformats.org/drawingml/2006/main">
              <a:ext uri="{FF2B5EF4-FFF2-40B4-BE49-F238E27FC236}">
                <a16:creationId xmlns:a16="http://schemas.microsoft.com/office/drawing/2014/main" id="{6988F80D-BAF9-4BD2-A325-1DB94EB6139D}"/>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6FCC3742-59FC-4B5F-BD36-E72907266C69}"/>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10F70359-D8FB-4A18-85EA-220CF7798E80}"/>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只谈环保不谈执行成本</a:t>
            </a:r>
          </a:p>
        </p:txBody>
      </p:sp>
      <p:sp>
        <p:nvSpPr>
          <p:cNvPr id="17" name="">
            <a:extLst xmlns:a="http://schemas.openxmlformats.org/drawingml/2006/main">
              <a:ext uri="{FF2B5EF4-FFF2-40B4-BE49-F238E27FC236}">
                <a16:creationId xmlns:a16="http://schemas.microsoft.com/office/drawing/2014/main" id="{B71813FF-37D6-48BD-B64D-4DCED22565CF}"/>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FC95A7B1-2DE8-4B29-9B1E-F1183656876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DEE57DD-7DBE-4892-9CBE-23AB609CA27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可持续发展</a:t>
            </a:r>
          </a:p>
        </p:txBody>
      </p:sp>
      <p:sp>
        <p:nvSpPr>
          <p:cNvPr id="20" name="">
            <a:extLst xmlns:a="http://schemas.openxmlformats.org/drawingml/2006/main">
              <a:ext uri="{FF2B5EF4-FFF2-40B4-BE49-F238E27FC236}">
                <a16:creationId xmlns:a16="http://schemas.microsoft.com/office/drawing/2014/main" id="{A582DBC3-F1FA-4C91-A463-98701D8DBE4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07 / 30</a:t>
            </a:r>
          </a:p>
        </p:txBody>
      </p:sp>
    </p:spTree>
    <p:extLst>
      <p:ext uri="{BB962C8B-B14F-4D97-AF65-F5344CB8AC3E}">
        <p14:creationId xmlns:p14="http://schemas.microsoft.com/office/powerpoint/2010/main" val="1446018300"/>
      </p:ext>
    </p:extLst>
  </p:cSld>
</p:sld>
</file>

<file path=ppt/slides/slide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CDD6FF8B-156F-44E6-B3B6-0C63D0CC90D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A58D8520-9F59-4015-850A-25C454E1321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e48789b70f3d452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EF8A92B-9788-4CE8-B3BC-1365DCAAF779}"/>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F590E782-DFD1-49F7-A744-95CED3CA98BF}"/>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26BDDB6C-9E95-481D-B0C2-A019D146679E}"/>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DE79B173-D499-4B0C-BF55-ABE3BF227D39}"/>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08"/>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CSD data-response skill adapted to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a:t>
            </a:r>
          </a:p>
        </p:txBody>
      </p:sp>
      <p:sp>
        <p:nvSpPr>
          <p:cNvPr id="8" name="">
            <a:extLst xmlns:a="http://schemas.openxmlformats.org/drawingml/2006/main">
              <a:ext uri="{FF2B5EF4-FFF2-40B4-BE49-F238E27FC236}">
                <a16:creationId xmlns:a16="http://schemas.microsoft.com/office/drawing/2014/main" id="{5B1AE82D-76B6-4DE3-8736-BB93CB0F98C3}"/>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0521CB84-607F-4A2F-91C4-2B71E1505162}"/>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1557E202-4BCC-4CBD-A27C-1522D4F68A17}"/>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可持续政策要平衡环境、社会与经济</a:t>
            </a:r>
          </a:p>
        </p:txBody>
      </p:sp>
      <p:sp>
        <p:nvSpPr>
          <p:cNvPr id="11" name="">
            <a:extLst xmlns:a="http://schemas.openxmlformats.org/drawingml/2006/main">
              <a:ext uri="{FF2B5EF4-FFF2-40B4-BE49-F238E27FC236}">
                <a16:creationId xmlns:a16="http://schemas.microsoft.com/office/drawing/2014/main" id="{6E5BC8C9-1B0C-41B5-947B-B31CDF364037}"/>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F2FB0E03-87B2-407A-B376-53436DC1185A}"/>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EE638FA8-EE42-4CAF-A055-630ED678552D}"/>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读指标—找权衡—提出组合方案</a:t>
            </a:r>
          </a:p>
        </p:txBody>
      </p:sp>
      <p:sp>
        <p:nvSpPr>
          <p:cNvPr id="14" name="">
            <a:extLst xmlns:a="http://schemas.openxmlformats.org/drawingml/2006/main">
              <a:ext uri="{FF2B5EF4-FFF2-40B4-BE49-F238E27FC236}">
                <a16:creationId xmlns:a16="http://schemas.microsoft.com/office/drawing/2014/main" id="{0DBBA170-F12F-453A-956E-3C4452BC84E5}"/>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A66905B5-638A-4B37-AEE4-D2EC33FB7151}"/>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C35480B2-F0FE-45B8-8B3B-E6CC1BD825E6}"/>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检查：只谈环保不谈执行成本</a:t>
            </a:r>
          </a:p>
        </p:txBody>
      </p:sp>
      <p:sp>
        <p:nvSpPr>
          <p:cNvPr id="17" name="">
            <a:extLst xmlns:a="http://schemas.openxmlformats.org/drawingml/2006/main">
              <a:ext uri="{FF2B5EF4-FFF2-40B4-BE49-F238E27FC236}">
                <a16:creationId xmlns:a16="http://schemas.microsoft.com/office/drawing/2014/main" id="{7FEA7F04-E6F9-4D24-8CDB-99C990554EE1}"/>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9A2A45AB-3ED0-4D9F-A071-4035EC00617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B8B28FF3-7DA4-42C3-9182-319B18360B5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可持续发展</a:t>
            </a:r>
          </a:p>
        </p:txBody>
      </p:sp>
      <p:sp>
        <p:nvSpPr>
          <p:cNvPr id="20" name="">
            <a:extLst xmlns:a="http://schemas.openxmlformats.org/drawingml/2006/main">
              <a:ext uri="{FF2B5EF4-FFF2-40B4-BE49-F238E27FC236}">
                <a16:creationId xmlns:a16="http://schemas.microsoft.com/office/drawing/2014/main" id="{8A8EDC01-F98D-4B7E-8215-33F50D98BCF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08 / 30</a:t>
            </a:r>
          </a:p>
        </p:txBody>
      </p:sp>
    </p:spTree>
    <p:extLst>
      <p:ext uri="{BB962C8B-B14F-4D97-AF65-F5344CB8AC3E}">
        <p14:creationId xmlns:p14="http://schemas.microsoft.com/office/powerpoint/2010/main" val="986217719"/>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C101D6BA-39A8-475C-8F36-4535BD92A5C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8CBC5C8C-279F-4E1B-9F7D-8213BDA963F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ac4eb1c365824e5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11B9863-4B2B-488A-B411-CA1926125F88}"/>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BA15C9EA-028F-4AA7-9A29-1FAF52FC3BA4}"/>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9392760E-E06F-4C1B-930F-F7D58680CE61}"/>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6C77F77D-94B4-4DAD-A306-8D08611A580D}"/>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1206"/>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AD-4 · CSD data-response skill adapted to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【原创训练材料｜参数为训练所设】Plan X cuts emissions sooner but raises short-term household costs. Plan Y costs less initially but reaches the target later.</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Which…</a:t>
            </a:r>
          </a:p>
        </p:txBody>
      </p:sp>
      <p:sp>
        <p:nvSpPr>
          <p:cNvPr id="8" name="">
            <a:extLst xmlns:a="http://schemas.openxmlformats.org/drawingml/2006/main">
              <a:ext uri="{FF2B5EF4-FFF2-40B4-BE49-F238E27FC236}">
                <a16:creationId xmlns:a16="http://schemas.microsoft.com/office/drawing/2014/main" id="{84977653-B017-4C80-93C4-5640919006B5}"/>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公民与社会发展 2024 公开试题、Sample Paper、资料册与评核框架｜CSD data-response skill adapted to MCQ·错项排除·原创模考任务 4</a:t>
            </a:r>
          </a:p>
        </p:txBody>
      </p:sp>
      <p:sp>
        <p:nvSpPr>
          <p:cNvPr id="9" name="">
            <a:extLst xmlns:a="http://schemas.openxmlformats.org/drawingml/2006/main">
              <a:ext uri="{FF2B5EF4-FFF2-40B4-BE49-F238E27FC236}">
                <a16:creationId xmlns:a16="http://schemas.microsoft.com/office/drawing/2014/main" id="{63E9B564-7EA4-4AE3-A266-12E02C79A2DC}"/>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8502F551-1C57-4BAB-8677-057AC4E48307}"/>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5BA0FEF4-EEA6-4273-BC4A-9B8141EB25C7}"/>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B84074D1-BEE8-4AEE-B628-7C0388587C59}"/>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0E57699C-54A9-4ADF-BD52-9D7683CC42F1}"/>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9713288F-A76E-4905-92AD-C822FDE58985}"/>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E9AEBB6F-1728-4AB3-8CEC-37631201D8E1}"/>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82408484-02E3-4B75-AFA2-E745535F6D95}"/>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B9B42F96-F4D2-4B21-8239-550B9E37E6B0}"/>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32EAB3CC-5510-4A14-9EB1-C06993CDF496}"/>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EDE8CCBC-F7FA-4EDF-97C6-A268D9CBA0AD}"/>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C5746481-1D15-40C9-9999-D1EEF70AEAB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5DDF7A60-174A-4DEA-9F02-55C12158E9E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可持续发展</a:t>
            </a:r>
          </a:p>
        </p:txBody>
      </p:sp>
      <p:sp>
        <p:nvSpPr>
          <p:cNvPr id="22" name="">
            <a:extLst xmlns:a="http://schemas.openxmlformats.org/drawingml/2006/main">
              <a:ext uri="{FF2B5EF4-FFF2-40B4-BE49-F238E27FC236}">
                <a16:creationId xmlns:a16="http://schemas.microsoft.com/office/drawing/2014/main" id="{CC249E83-E5E9-411C-9715-A4F2D3930F8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09 / 30</a:t>
            </a:r>
          </a:p>
        </p:txBody>
      </p:sp>
    </p:spTree>
    <p:extLst>
      <p:ext uri="{BB962C8B-B14F-4D97-AF65-F5344CB8AC3E}">
        <p14:creationId xmlns:p14="http://schemas.microsoft.com/office/powerpoint/2010/main" val="1153154127"/>
      </p:ext>
    </p:extLst>
  </p:cSld>
</p:sld>
</file>

<file path=ppt/slides/slide1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04042AF-67BE-40B4-8580-F13DAA50A28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C0DAB8E4-3765-492A-8908-E361442A755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680ff8db380144a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B5C9902-7D28-4B45-BAC7-5A1E9020C4FE}"/>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6C678A28-0514-40C4-99AF-2F8238DC02FA}"/>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4EAC42F6-3042-4849-A4A1-5C04B8234704}"/>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3BE7E859-91B0-4B34-957A-238DBCD51007}"/>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712BE0A1-BBC0-4467-AA5E-8995CC5B5A8A}"/>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AA-1 · CSD data-response skill adapted to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【原创训练材料｜参数为训练所设】Plan X cuts emiss…</a:t>
            </a:r>
          </a:p>
        </p:txBody>
      </p:sp>
      <p:sp>
        <p:nvSpPr>
          <p:cNvPr id="9" name="">
            <a:extLst xmlns:a="http://schemas.openxmlformats.org/drawingml/2006/main">
              <a:ext uri="{FF2B5EF4-FFF2-40B4-BE49-F238E27FC236}">
                <a16:creationId xmlns:a16="http://schemas.microsoft.com/office/drawing/2014/main" id="{E69B16A7-4C0C-44BC-BBFF-E868D77BA479}"/>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AA1C58D8-5C22-43B6-9522-20DE2344698D}"/>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4E489673-9725-4428-AFB1-D0223D50317E}"/>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AAE82F36-A2B6-46EC-A581-B737A9DEE240}"/>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AD-4 · CSD data-response skill adapted to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【原创训练材料｜参数为训练所设】Plan X cuts emissions soon…</a:t>
            </a:r>
          </a:p>
        </p:txBody>
      </p:sp>
      <p:sp>
        <p:nvSpPr>
          <p:cNvPr id="13" name="">
            <a:extLst xmlns:a="http://schemas.openxmlformats.org/drawingml/2006/main">
              <a:ext uri="{FF2B5EF4-FFF2-40B4-BE49-F238E27FC236}">
                <a16:creationId xmlns:a16="http://schemas.microsoft.com/office/drawing/2014/main" id="{30638809-4C45-4B55-B507-4FB3274AA8C3}"/>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82A1CD0D-DB62-4908-A303-26FF2E0CFA3C}"/>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43792345-1999-4A8F-A12E-F8857F2F2E28}"/>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A955991C-E934-407C-AD16-ED5FF48E0F29}"/>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CSD data-response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【原创训练材料｜参数为训练所设】Plan X cuts emissions soon…</a:t>
            </a:r>
          </a:p>
        </p:txBody>
      </p:sp>
      <p:sp>
        <p:nvSpPr>
          <p:cNvPr id="17" name="">
            <a:extLst xmlns:a="http://schemas.openxmlformats.org/drawingml/2006/main">
              <a:ext uri="{FF2B5EF4-FFF2-40B4-BE49-F238E27FC236}">
                <a16:creationId xmlns:a16="http://schemas.microsoft.com/office/drawing/2014/main" id="{D5647482-D553-453B-885E-9FEFD21DA604}"/>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9E93C3F4-5A9E-47B5-81BB-368CDF19C53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D62A4B68-5721-48EB-8E93-4A2CC8D0409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可持续发展</a:t>
            </a:r>
          </a:p>
        </p:txBody>
      </p:sp>
      <p:sp>
        <p:nvSpPr>
          <p:cNvPr id="20" name="">
            <a:extLst xmlns:a="http://schemas.openxmlformats.org/drawingml/2006/main">
              <a:ext uri="{FF2B5EF4-FFF2-40B4-BE49-F238E27FC236}">
                <a16:creationId xmlns:a16="http://schemas.microsoft.com/office/drawing/2014/main" id="{87B18CE3-5580-4DF7-91D5-BA87DF8B3FE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10 / 30</a:t>
            </a:r>
          </a:p>
        </p:txBody>
      </p:sp>
    </p:spTree>
    <p:extLst>
      <p:ext uri="{BB962C8B-B14F-4D97-AF65-F5344CB8AC3E}">
        <p14:creationId xmlns:p14="http://schemas.microsoft.com/office/powerpoint/2010/main" val="1288090724"/>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3D2713FC-A332-44DD-93E7-8298CB4DE2A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6B00A603-F34F-4262-AE1E-660B32820D5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99396984311499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DA6D84B-68C6-4CED-9485-513DC34D799D}"/>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81B91A4C-3A36-483B-94C0-E3FAD3616E7F}"/>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43356D81-A8C8-40C6-8EEF-AA3D9ED0BEFC}"/>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6D32DC28-DADC-467A-A33F-D550D5427BD4}"/>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只谈环保不谈执行成本</a:t>
            </a:r>
          </a:p>
        </p:txBody>
      </p:sp>
      <p:sp>
        <p:nvSpPr>
          <p:cNvPr id="8" name="">
            <a:extLst xmlns:a="http://schemas.openxmlformats.org/drawingml/2006/main">
              <a:ext uri="{FF2B5EF4-FFF2-40B4-BE49-F238E27FC236}">
                <a16:creationId xmlns:a16="http://schemas.microsoft.com/office/drawing/2014/main" id="{741B6162-60D2-408B-B4F8-63D964E01C78}"/>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B1D7CCCF-3875-47D2-A9E9-98B84592AF1B}"/>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5370E07C-5654-4610-BA80-10235551705E}"/>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2089E1F3-822F-44FF-B2A0-22BA0B7E135A}"/>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正确结论：Model both time paths and test targeted support or a phased combination.</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action targets the mechanism or failure shown in the material.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52D0900A-8EE3-44E2-8747-B38B67B3A77A}"/>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8828775B-FAC0-4DD9-8CAA-0EA9F0947EE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F0C084E7-4A03-4CE0-8D4F-1FBD934787F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可持续发展</a:t>
            </a:r>
          </a:p>
        </p:txBody>
      </p:sp>
      <p:sp>
        <p:nvSpPr>
          <p:cNvPr id="15" name="">
            <a:extLst xmlns:a="http://schemas.openxmlformats.org/drawingml/2006/main">
              <a:ext uri="{FF2B5EF4-FFF2-40B4-BE49-F238E27FC236}">
                <a16:creationId xmlns:a16="http://schemas.microsoft.com/office/drawing/2014/main" id="{F3808986-3D01-4005-85B0-CBF48310856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11 / 30</a:t>
            </a:r>
          </a:p>
        </p:txBody>
      </p:sp>
    </p:spTree>
    <p:extLst>
      <p:ext uri="{BB962C8B-B14F-4D97-AF65-F5344CB8AC3E}">
        <p14:creationId xmlns:p14="http://schemas.microsoft.com/office/powerpoint/2010/main" val="683367745"/>
      </p:ext>
    </p:extLst>
  </p:cSld>
</p:sld>
</file>

<file path=ppt/slides/slide1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1B37A7EA-51AC-411B-97ED-E49A0A4DAC9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F69AB960-7E99-4E4D-8CD3-EE52E0869E6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13b0870300874a6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33C6E76-F30B-4AEE-952A-AACF6FDE4D14}"/>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1CF2F81C-0AEB-4366-935F-293B54D0309E}"/>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B340B4B6-44DA-4118-AABD-91D45C68872F}"/>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9684F1F5-0FDB-41A1-B3EE-6E12062421F7}"/>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8798"/>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AH-8 · CSD data-response skill adapted to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【原创训练材料｜参数为训练所设】Plan X cuts emissions sooner but raises short-term household costs. Plan Y costs less initially but reaches the target later.</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Which answer turns the ma…</a:t>
            </a:r>
          </a:p>
        </p:txBody>
      </p:sp>
      <p:sp>
        <p:nvSpPr>
          <p:cNvPr id="8" name="">
            <a:extLst xmlns:a="http://schemas.openxmlformats.org/drawingml/2006/main">
              <a:ext uri="{FF2B5EF4-FFF2-40B4-BE49-F238E27FC236}">
                <a16:creationId xmlns:a16="http://schemas.microsoft.com/office/drawing/2014/main" id="{ACB6EF00-A02B-4A50-B1BE-A0FEB60D9DF9}"/>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50AE6F52-A5E7-4BA9-B58A-3297FE5CB1F3}"/>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07E31950-1CFF-4A6F-A529-6A2D33D1C835}"/>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324098FB-5790-419B-B13A-7C042FA8E45D}"/>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38100203-A9CD-4EC4-AF9D-03CEEECE536D}"/>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622340D6-4BAE-4A2C-ACEE-49A35CE8483C}"/>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6311E1D1-AD28-4A36-BC9E-A32C9CD7E76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6EE368F8-75BB-4904-8B9A-7BA5639F56E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可持续发展</a:t>
            </a:r>
          </a:p>
        </p:txBody>
      </p:sp>
      <p:sp>
        <p:nvSpPr>
          <p:cNvPr id="16" name="">
            <a:extLst xmlns:a="http://schemas.openxmlformats.org/drawingml/2006/main">
              <a:ext uri="{FF2B5EF4-FFF2-40B4-BE49-F238E27FC236}">
                <a16:creationId xmlns:a16="http://schemas.microsoft.com/office/drawing/2014/main" id="{DE3A44D6-0E33-4C86-BF92-A0E4062C717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12 / 30</a:t>
            </a:r>
          </a:p>
        </p:txBody>
      </p:sp>
    </p:spTree>
    <p:extLst>
      <p:ext uri="{BB962C8B-B14F-4D97-AF65-F5344CB8AC3E}">
        <p14:creationId xmlns:p14="http://schemas.microsoft.com/office/powerpoint/2010/main" val="1655156236"/>
      </p:ext>
    </p:extLst>
  </p:cSld>
</p:sld>
</file>

<file path=ppt/slides/slide1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DD7C4360-7776-4A99-AEE6-B87A3E7B8D1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E0F8AD5B-4E69-4A4F-998A-9C4672E1A4A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1a5e87b47701479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09CAE0F-BB4E-4A7B-BC2F-5F8BD2342975}"/>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32F97A39-7FBB-4F58-81E8-9EE9D4D2A9D7}"/>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DD4E2A70-4932-4642-9679-61C44B671BF7}"/>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能独立执行“读指标—找权衡—提出组合方案”，并说明每一步理由。</a:t>
            </a:r>
          </a:p>
        </p:txBody>
      </p:sp>
      <p:sp>
        <p:nvSpPr>
          <p:cNvPr id="7" name="">
            <a:extLst xmlns:a="http://schemas.openxmlformats.org/drawingml/2006/main">
              <a:ext uri="{FF2B5EF4-FFF2-40B4-BE49-F238E27FC236}">
                <a16:creationId xmlns:a16="http://schemas.microsoft.com/office/drawing/2014/main" id="{58001695-3C47-418C-8FAE-4815A5F22C90}"/>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7C8D7EB3-2144-4DCB-BA2E-EAB2DB4540C3}"/>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99C06B"/>
                </a:solidFill>
                <a:latin typeface="Microsoft YaHei"/>
                <a:ea typeface="Microsoft YaHei"/>
                <a:cs typeface="Microsoft YaHei"/>
              </a:defRPr>
            </a:pPr>
            <a:r>
              <a:rPr sz="1050" b="1">
                <a:solidFill>
                  <a:srgbClr val="99C06B"/>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32BFF5AE-57C0-4D28-8BAC-997322CFB172}"/>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AK-11 · CSD data-response skill adapted to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【原创训练材料｜参数为训练所设】Plan X cuts emissions sooner but rai…</a:t>
            </a:r>
          </a:p>
        </p:txBody>
      </p:sp>
      <p:sp>
        <p:nvSpPr>
          <p:cNvPr id="10" name="">
            <a:extLst xmlns:a="http://schemas.openxmlformats.org/drawingml/2006/main">
              <a:ext uri="{FF2B5EF4-FFF2-40B4-BE49-F238E27FC236}">
                <a16:creationId xmlns:a16="http://schemas.microsoft.com/office/drawing/2014/main" id="{67401843-A883-4E01-A58B-7D58D655BD6C}"/>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高频错因：只谈环保不谈执行成本</a:t>
            </a:r>
          </a:p>
        </p:txBody>
      </p:sp>
      <p:sp>
        <p:nvSpPr>
          <p:cNvPr id="11" name="">
            <a:extLst xmlns:a="http://schemas.openxmlformats.org/drawingml/2006/main">
              <a:ext uri="{FF2B5EF4-FFF2-40B4-BE49-F238E27FC236}">
                <a16:creationId xmlns:a16="http://schemas.microsoft.com/office/drawing/2014/main" id="{9395A692-62B5-4F9E-9C57-794FA3C68FF7}"/>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404BFCEF-65B4-4235-A514-FAA1AF570F02}"/>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FE047E01-DD5C-4084-A05B-D4A3895D5243}"/>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可持续政策要平衡环境、社会与经济</a:t>
            </a:r>
          </a:p>
        </p:txBody>
      </p:sp>
      <p:sp>
        <p:nvSpPr>
          <p:cNvPr id="14" name="">
            <a:extLst xmlns:a="http://schemas.openxmlformats.org/drawingml/2006/main">
              <a:ext uri="{FF2B5EF4-FFF2-40B4-BE49-F238E27FC236}">
                <a16:creationId xmlns:a16="http://schemas.microsoft.com/office/drawing/2014/main" id="{0541D861-8965-41AB-B322-BA19804235B8}"/>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19A3C228-9898-440B-9601-2541CCF7B6B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F03163CE-ABAB-4A2B-80F9-BE3F9FD5117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可持续发展</a:t>
            </a:r>
          </a:p>
        </p:txBody>
      </p:sp>
      <p:sp>
        <p:nvSpPr>
          <p:cNvPr id="17" name="">
            <a:extLst xmlns:a="http://schemas.openxmlformats.org/drawingml/2006/main">
              <a:ext uri="{FF2B5EF4-FFF2-40B4-BE49-F238E27FC236}">
                <a16:creationId xmlns:a16="http://schemas.microsoft.com/office/drawing/2014/main" id="{5191262A-7265-4FB4-BE32-EA7299A4302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13 / 30</a:t>
            </a:r>
          </a:p>
        </p:txBody>
      </p:sp>
    </p:spTree>
    <p:extLst>
      <p:ext uri="{BB962C8B-B14F-4D97-AF65-F5344CB8AC3E}">
        <p14:creationId xmlns:p14="http://schemas.microsoft.com/office/powerpoint/2010/main" val="2059964768"/>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E547FAD8-37EB-4FC6-B2FF-85A7DFD2E53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F583E62B-5C16-4A14-9FB8-F1C9C9DC629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ba4bb0ce11344a7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968BAD9-FDCC-4EC6-BE3F-260119407B96}"/>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DB8EC303-1E2E-4E6A-9435-2C23E539D6C3}"/>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7F532620-0491-4BE5-8B33-8A41F96413C6}"/>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47EE4E33-3D20-45CB-B563-8581C2CB9BD9}"/>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DFA5CF36-007F-4E74-BDD1-D22F22B2156A}"/>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读指标</a:t>
            </a:r>
          </a:p>
        </p:txBody>
      </p:sp>
      <p:sp>
        <p:nvSpPr>
          <p:cNvPr id="9" name="">
            <a:extLst xmlns:a="http://schemas.openxmlformats.org/drawingml/2006/main">
              <a:ext uri="{FF2B5EF4-FFF2-40B4-BE49-F238E27FC236}">
                <a16:creationId xmlns:a16="http://schemas.microsoft.com/office/drawing/2014/main" id="{239E14CA-23C0-4E22-B07A-F3A99EF28B18}"/>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4A234338-EC93-4F52-AF2D-8C378B74E8F0}"/>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找权衡</a:t>
            </a:r>
          </a:p>
        </p:txBody>
      </p:sp>
      <p:sp>
        <p:nvSpPr>
          <p:cNvPr id="11" name="">
            <a:extLst xmlns:a="http://schemas.openxmlformats.org/drawingml/2006/main">
              <a:ext uri="{FF2B5EF4-FFF2-40B4-BE49-F238E27FC236}">
                <a16:creationId xmlns:a16="http://schemas.microsoft.com/office/drawing/2014/main" id="{78969B9D-4B4C-45BC-B78A-A7BC50BE286C}"/>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AA92C64F-2901-48F4-B932-51D45764F3BC}"/>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提出组合方案</a:t>
            </a:r>
          </a:p>
        </p:txBody>
      </p:sp>
      <p:sp>
        <p:nvSpPr>
          <p:cNvPr id="13" name="">
            <a:extLst xmlns:a="http://schemas.openxmlformats.org/drawingml/2006/main">
              <a:ext uri="{FF2B5EF4-FFF2-40B4-BE49-F238E27FC236}">
                <a16:creationId xmlns:a16="http://schemas.microsoft.com/office/drawing/2014/main" id="{669DEC4C-146B-48D3-9BF6-058601ECCEF6}"/>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B94F6150-9BAB-4A19-9542-B4CE5EF3EC7B}"/>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99C06B"/>
                </a:solidFill>
                <a:latin typeface="Microsoft YaHei"/>
                <a:ea typeface="Microsoft YaHei"/>
                <a:cs typeface="Microsoft YaHei"/>
              </a:defRPr>
            </a:pPr>
            <a:r>
              <a:rPr sz="900" b="1">
                <a:solidFill>
                  <a:srgbClr val="99C06B"/>
                </a:solidFill>
                <a:latin typeface="Microsoft YaHei"/>
                <a:ea typeface="Microsoft YaHei"/>
                <a:cs typeface="Microsoft YaHei"/>
              </a:rPr>
              <a:t>DSE 模考例题 · Q11 · DSE模考题</a:t>
            </a:r>
          </a:p>
        </p:txBody>
      </p:sp>
      <p:sp>
        <p:nvSpPr>
          <p:cNvPr id="15" name="">
            <a:extLst xmlns:a="http://schemas.openxmlformats.org/drawingml/2006/main">
              <a:ext uri="{FF2B5EF4-FFF2-40B4-BE49-F238E27FC236}">
                <a16:creationId xmlns:a16="http://schemas.microsoft.com/office/drawing/2014/main" id="{41E713FF-6C82-4F24-934C-596F58569A28}"/>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CSD data-response skill adapted to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【原创训练材料｜参数为训练所设】Plan X cuts emissions sooner but raises short-…</a:t>
            </a:r>
          </a:p>
        </p:txBody>
      </p:sp>
      <p:sp>
        <p:nvSpPr>
          <p:cNvPr id="16" name="">
            <a:extLst xmlns:a="http://schemas.openxmlformats.org/drawingml/2006/main">
              <a:ext uri="{FF2B5EF4-FFF2-40B4-BE49-F238E27FC236}">
                <a16:creationId xmlns:a16="http://schemas.microsoft.com/office/drawing/2014/main" id="{4C9EBE1E-1802-481E-9E84-F1CF2AC4A53B}"/>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87364F86-790B-4E9D-8FB9-453FE441F049}"/>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EFFE5F79-6656-4014-AF6D-FBD0D62E72A7}"/>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正确结论：Choosing only the fastest or cheapest plan omits dimensions supplied …</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limitation prevents the result from being generalised beyond the supplied evidence.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CE22C351-BE35-4393-801F-022CF13433C6}"/>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00497C6B-3E59-453D-A25F-AA7CE770AB6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9B7B8401-819E-4090-98EB-F2C76DBDA70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可持续发展</a:t>
            </a:r>
          </a:p>
        </p:txBody>
      </p:sp>
      <p:sp>
        <p:nvSpPr>
          <p:cNvPr id="22" name="">
            <a:extLst xmlns:a="http://schemas.openxmlformats.org/drawingml/2006/main">
              <a:ext uri="{FF2B5EF4-FFF2-40B4-BE49-F238E27FC236}">
                <a16:creationId xmlns:a16="http://schemas.microsoft.com/office/drawing/2014/main" id="{752DE8BA-B525-4A74-8CB9-90527080D07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14 / 30</a:t>
            </a:r>
          </a:p>
        </p:txBody>
      </p:sp>
    </p:spTree>
    <p:extLst>
      <p:ext uri="{BB962C8B-B14F-4D97-AF65-F5344CB8AC3E}">
        <p14:creationId xmlns:p14="http://schemas.microsoft.com/office/powerpoint/2010/main" val="427016706"/>
      </p:ext>
    </p:extLst>
  </p:cSld>
</p:sld>
</file>

<file path=ppt/slides/slide15.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144337F3-0AFE-4D3A-876D-C7168F212AD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1B2ABBAC-0310-4E1B-A61E-3D9D1F39367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31b4a89f92fb46f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5A925F6-ED86-400A-A6AD-8E08926AB138}"/>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3EBAE07C-0484-4EF3-822C-2E92AA8339E5}"/>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2950194F-81F9-484D-8ADB-767BA427D09F}"/>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14F1ABED-96DF-4903-B086-83BE5D15415C}"/>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015F9FC7-C807-4541-8876-95C7B760485A}"/>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99C06B"/>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DA5D253F-7A45-4FC1-8E69-17EE9C5C558A}"/>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AB96EF40-800E-468A-88E7-DD57C2CDBB1A}"/>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99C06B"/>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8861EB1D-98DC-4BA7-BDE4-470E22E9DAAF}"/>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A8307BAE-EFFF-4202-B02E-7F63A0762162}"/>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99C06B"/>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0DC5F88D-5CD4-42E9-A370-7A5D3DBFBC98}"/>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17FAB108-F163-42E0-8EE2-EF5DC7A88A3A}"/>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AA0B76D0-69DE-46B2-91FE-E70D904B7E06}"/>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B2034402-753A-4E66-9E1E-B33780FB9758}"/>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只谈环保不谈执行成本</a:t>
            </a:r>
          </a:p>
        </p:txBody>
      </p:sp>
      <p:sp>
        <p:nvSpPr>
          <p:cNvPr id="17" name="">
            <a:extLst xmlns:a="http://schemas.openxmlformats.org/drawingml/2006/main">
              <a:ext uri="{FF2B5EF4-FFF2-40B4-BE49-F238E27FC236}">
                <a16:creationId xmlns:a16="http://schemas.microsoft.com/office/drawing/2014/main" id="{1732C2D6-F7D3-4A73-8C54-04B9F9B00C4D}"/>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DA12EA65-E669-44E0-98AE-AD78DEE69F5F}"/>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D59681A9-BB69-4BF6-BC46-1C3E3C84DF1E}"/>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792112C3-C655-43C2-B54B-A90E11B686C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56734546-0C1C-498C-9F3A-9D303029241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可持续发展</a:t>
            </a:r>
          </a:p>
        </p:txBody>
      </p:sp>
      <p:sp>
        <p:nvSpPr>
          <p:cNvPr id="22" name="">
            <a:extLst xmlns:a="http://schemas.openxmlformats.org/drawingml/2006/main">
              <a:ext uri="{FF2B5EF4-FFF2-40B4-BE49-F238E27FC236}">
                <a16:creationId xmlns:a16="http://schemas.microsoft.com/office/drawing/2014/main" id="{7D055C57-14DC-46D8-BF85-93431FB9B75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15 / 30</a:t>
            </a:r>
          </a:p>
        </p:txBody>
      </p:sp>
    </p:spTree>
    <p:extLst>
      <p:ext uri="{BB962C8B-B14F-4D97-AF65-F5344CB8AC3E}">
        <p14:creationId xmlns:p14="http://schemas.microsoft.com/office/powerpoint/2010/main" val="772833946"/>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C897D536-3379-4649-816D-265EF6B46E1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566BABB2-97AD-486C-8F44-17234DE760C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84bd4c7a7e234f9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EBDB099-B36E-411A-A72E-BA87C540FC56}"/>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1BB3E23F-2F42-4960-9217-C11F955C338B}"/>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8B462956-EC3E-466E-90D2-0C730922B07A}"/>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A9FD57CC-444F-43D5-82E8-0E2D488ABF25}"/>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可持续发展</a:t>
            </a:r>
          </a:p>
        </p:txBody>
      </p:sp>
      <p:sp>
        <p:nvSpPr>
          <p:cNvPr id="8" name="">
            <a:extLst xmlns:a="http://schemas.openxmlformats.org/drawingml/2006/main">
              <a:ext uri="{FF2B5EF4-FFF2-40B4-BE49-F238E27FC236}">
                <a16:creationId xmlns:a16="http://schemas.microsoft.com/office/drawing/2014/main" id="{09CAEA5E-5576-4103-917F-6381D13A274D}"/>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0F8E5EA6-558F-4BB1-B439-A03964B8345A}"/>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28778BDE-0629-409B-A718-6DFC403DB74A}"/>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可持续政策要平衡环境、社会与经济</a:t>
            </a:r>
          </a:p>
        </p:txBody>
      </p:sp>
      <p:sp>
        <p:nvSpPr>
          <p:cNvPr id="11" name="">
            <a:extLst xmlns:a="http://schemas.openxmlformats.org/drawingml/2006/main">
              <a:ext uri="{FF2B5EF4-FFF2-40B4-BE49-F238E27FC236}">
                <a16:creationId xmlns:a16="http://schemas.microsoft.com/office/drawing/2014/main" id="{A77E9212-5FC1-4071-BFF9-85FFE5E2181A}"/>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58CA1C62-8AF2-4ABB-A7DA-761C72EF0091}"/>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39E9DCB7-DA0E-4DBD-8CF1-F4C18A115B15}"/>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读指标—找权衡—提出组合方案</a:t>
            </a:r>
          </a:p>
        </p:txBody>
      </p:sp>
      <p:sp>
        <p:nvSpPr>
          <p:cNvPr id="14" name="">
            <a:extLst xmlns:a="http://schemas.openxmlformats.org/drawingml/2006/main">
              <a:ext uri="{FF2B5EF4-FFF2-40B4-BE49-F238E27FC236}">
                <a16:creationId xmlns:a16="http://schemas.microsoft.com/office/drawing/2014/main" id="{626B7626-00CA-42D1-8CB2-F92B835DC473}"/>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B5BB2271-80CE-4F00-90EE-8C0C8037A94F}"/>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49B6A3CB-F455-4071-9018-3912A6330350}"/>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只谈环保不谈执行成本</a:t>
            </a:r>
          </a:p>
        </p:txBody>
      </p:sp>
      <p:sp>
        <p:nvSpPr>
          <p:cNvPr id="17" name="">
            <a:extLst xmlns:a="http://schemas.openxmlformats.org/drawingml/2006/main">
              <a:ext uri="{FF2B5EF4-FFF2-40B4-BE49-F238E27FC236}">
                <a16:creationId xmlns:a16="http://schemas.microsoft.com/office/drawing/2014/main" id="{BC1ADBF2-7F8E-4809-B5B2-AF0996C240E6}"/>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54295FF7-94AF-4004-810E-8EADED83AD6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9E2961DF-24E6-451A-9EFC-2127F6158C1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可持续发展</a:t>
            </a:r>
          </a:p>
        </p:txBody>
      </p:sp>
      <p:sp>
        <p:nvSpPr>
          <p:cNvPr id="20" name="">
            <a:extLst xmlns:a="http://schemas.openxmlformats.org/drawingml/2006/main">
              <a:ext uri="{FF2B5EF4-FFF2-40B4-BE49-F238E27FC236}">
                <a16:creationId xmlns:a16="http://schemas.microsoft.com/office/drawing/2014/main" id="{46D23B53-9C81-48C4-A1B9-4A96C9B1FD7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16 / 30</a:t>
            </a:r>
          </a:p>
        </p:txBody>
      </p:sp>
    </p:spTree>
    <p:extLst>
      <p:ext uri="{BB962C8B-B14F-4D97-AF65-F5344CB8AC3E}">
        <p14:creationId xmlns:p14="http://schemas.microsoft.com/office/powerpoint/2010/main" val="1435833029"/>
      </p:ext>
    </p:extLst>
  </p:cSld>
</p:sld>
</file>

<file path=ppt/slides/slide17.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7517E14F-3A1C-47F0-8FA5-6BE0F4B9C26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28716DBC-1EE5-4533-8801-B98AE31312E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a29b7c76ed52461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5E8D375-733E-408D-805B-10D7110E1436}"/>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E6B98C8F-154B-4C4C-B56C-0F4494212178}"/>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6F624749-A9FB-4868-A10B-855E55109948}"/>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2086BD1F-DAB6-4B85-95E5-48ECFC1EF7B0}"/>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08"/>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CSD data-response skill adapted to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a:t>
            </a:r>
          </a:p>
        </p:txBody>
      </p:sp>
      <p:sp>
        <p:nvSpPr>
          <p:cNvPr id="8" name="">
            <a:extLst xmlns:a="http://schemas.openxmlformats.org/drawingml/2006/main">
              <a:ext uri="{FF2B5EF4-FFF2-40B4-BE49-F238E27FC236}">
                <a16:creationId xmlns:a16="http://schemas.microsoft.com/office/drawing/2014/main" id="{7ED5F9E1-7418-482D-BA2D-2D94027CF456}"/>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3C291740-DD5C-41AB-BF94-D81E067956CC}"/>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0314C455-47CE-4F6C-B051-06CEC273D2AE}"/>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可持续政策要平衡环境、社会与经济</a:t>
            </a:r>
          </a:p>
        </p:txBody>
      </p:sp>
      <p:sp>
        <p:nvSpPr>
          <p:cNvPr id="11" name="">
            <a:extLst xmlns:a="http://schemas.openxmlformats.org/drawingml/2006/main">
              <a:ext uri="{FF2B5EF4-FFF2-40B4-BE49-F238E27FC236}">
                <a16:creationId xmlns:a16="http://schemas.microsoft.com/office/drawing/2014/main" id="{C9DB4682-45EC-4264-8CF1-C4CED9E0A557}"/>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C5E0FA61-5978-401E-A04B-E597D42C27A4}"/>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7A14D4A1-23D7-4C07-853C-FE9E64DE0760}"/>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读指标—找权衡—提出组合方案</a:t>
            </a:r>
          </a:p>
        </p:txBody>
      </p:sp>
      <p:sp>
        <p:nvSpPr>
          <p:cNvPr id="14" name="">
            <a:extLst xmlns:a="http://schemas.openxmlformats.org/drawingml/2006/main">
              <a:ext uri="{FF2B5EF4-FFF2-40B4-BE49-F238E27FC236}">
                <a16:creationId xmlns:a16="http://schemas.microsoft.com/office/drawing/2014/main" id="{B29332DA-934A-4FD0-9A0E-62FB4277FE44}"/>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6BBDD0A6-8F8B-4AFA-846A-BE4EA7D0E7B0}"/>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913F1050-447B-4FBC-BDEB-8922D386DC41}"/>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检查：只谈环保不谈执行成本</a:t>
            </a:r>
          </a:p>
        </p:txBody>
      </p:sp>
      <p:sp>
        <p:nvSpPr>
          <p:cNvPr id="17" name="">
            <a:extLst xmlns:a="http://schemas.openxmlformats.org/drawingml/2006/main">
              <a:ext uri="{FF2B5EF4-FFF2-40B4-BE49-F238E27FC236}">
                <a16:creationId xmlns:a16="http://schemas.microsoft.com/office/drawing/2014/main" id="{0C90C449-DA5B-40F4-BED0-0B21C1CBE959}"/>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9807664D-86A8-444C-96AD-E9BC2ECCC21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453E1D89-756B-46E5-BDF7-DB7BE8BC141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可持续发展</a:t>
            </a:r>
          </a:p>
        </p:txBody>
      </p:sp>
      <p:sp>
        <p:nvSpPr>
          <p:cNvPr id="20" name="">
            <a:extLst xmlns:a="http://schemas.openxmlformats.org/drawingml/2006/main">
              <a:ext uri="{FF2B5EF4-FFF2-40B4-BE49-F238E27FC236}">
                <a16:creationId xmlns:a16="http://schemas.microsoft.com/office/drawing/2014/main" id="{8F3B463A-6639-47F8-ADE2-08DA9BE255F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17 / 30</a:t>
            </a:r>
          </a:p>
        </p:txBody>
      </p:sp>
    </p:spTree>
    <p:extLst>
      <p:ext uri="{BB962C8B-B14F-4D97-AF65-F5344CB8AC3E}">
        <p14:creationId xmlns:p14="http://schemas.microsoft.com/office/powerpoint/2010/main" val="1350919253"/>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41503B67-A42C-4B85-9B0B-8F652CEC2D5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623DDBA0-378E-4D66-8301-A560D5EF98B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a19a86be5098405b"/>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064EC4C-191A-44BE-B73A-50B35F754352}"/>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53B49991-EC6B-4FC2-ADC0-4B83855F5352}"/>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7BB9AF57-386F-4C2E-A356-BAFCB9296A20}"/>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0026CB26-DA30-4590-A0E2-9DDA4D45E38E}"/>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1206"/>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AN-14 · CSD data-response skill adapted to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【原创训练材料｜参数为训练所设】Plan X cuts emissions sooner but raises short-term household costs. Plan Y costs less initially but reaches the target later.</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Whic…</a:t>
            </a:r>
          </a:p>
        </p:txBody>
      </p:sp>
      <p:sp>
        <p:nvSpPr>
          <p:cNvPr id="8" name="">
            <a:extLst xmlns:a="http://schemas.openxmlformats.org/drawingml/2006/main">
              <a:ext uri="{FF2B5EF4-FFF2-40B4-BE49-F238E27FC236}">
                <a16:creationId xmlns:a16="http://schemas.microsoft.com/office/drawing/2014/main" id="{4EFBCB32-A703-4551-B444-34D93CD223FA}"/>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公民与社会发展 2024 公开试题、Sample Paper、资料册与评核框架｜CSD data-response skill adapted to MCQ·错项排除·原创模考任务 2</a:t>
            </a:r>
          </a:p>
        </p:txBody>
      </p:sp>
      <p:sp>
        <p:nvSpPr>
          <p:cNvPr id="9" name="">
            <a:extLst xmlns:a="http://schemas.openxmlformats.org/drawingml/2006/main">
              <a:ext uri="{FF2B5EF4-FFF2-40B4-BE49-F238E27FC236}">
                <a16:creationId xmlns:a16="http://schemas.microsoft.com/office/drawing/2014/main" id="{C3551880-A85A-4213-A4FC-6AE3C1AB189D}"/>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B1D211D6-43D9-46EF-9976-461435D07384}"/>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7A475383-9802-4B37-8CC6-18C9DBB0BF9D}"/>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8361FDD1-9140-4781-ABB5-AA1B434B166E}"/>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3211D199-256B-4710-A06B-EB4039ADADE4}"/>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A72F445E-0201-4407-AD1A-94D8ECBEE341}"/>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F2A9EA78-447A-4D03-8505-EB61AF608168}"/>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B39B8242-EB55-45D6-9BFE-5163638182F3}"/>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69872B05-6AE6-463C-87C5-641CC743FAEA}"/>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8F3F5DF4-C3BC-4CB7-A0B5-D20433F620CD}"/>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D69FA239-EC87-45FD-BF79-A5CD5D6C2FA2}"/>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5E6CF33C-80EB-4613-B8CF-86175E495AE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056569B6-C58B-4E1A-94F1-FCC7AA69417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可持续发展</a:t>
            </a:r>
          </a:p>
        </p:txBody>
      </p:sp>
      <p:sp>
        <p:nvSpPr>
          <p:cNvPr id="22" name="">
            <a:extLst xmlns:a="http://schemas.openxmlformats.org/drawingml/2006/main">
              <a:ext uri="{FF2B5EF4-FFF2-40B4-BE49-F238E27FC236}">
                <a16:creationId xmlns:a16="http://schemas.microsoft.com/office/drawing/2014/main" id="{DD1FB8ED-22D1-4551-83D1-3274C245D14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18 / 30</a:t>
            </a:r>
          </a:p>
        </p:txBody>
      </p:sp>
    </p:spTree>
    <p:extLst>
      <p:ext uri="{BB962C8B-B14F-4D97-AF65-F5344CB8AC3E}">
        <p14:creationId xmlns:p14="http://schemas.microsoft.com/office/powerpoint/2010/main" val="630307648"/>
      </p:ext>
    </p:extLst>
  </p:cSld>
</p:sld>
</file>

<file path=ppt/slides/slide19.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68B63EBC-0023-4CD9-A27E-B95315D1895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08DCF968-BB0A-4607-BC0B-8BB4A737EE3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da87d3dc278540f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950B752-4C8E-4B4A-9B49-6F97D2BD4ED8}"/>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3EC2775F-3CDD-4EB4-A30E-AF7B96D32CCC}"/>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98398A3D-4D28-4E07-B673-205B03D2460F}"/>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81CB717D-1F20-498F-A513-45ED259A8E55}"/>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4190DA87-8204-406E-AFD7-9538E155B9F9}"/>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AK-11 · CSD data-response skill adapted to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【原创训练材料｜参数为训练所设】Plan X cuts emis…</a:t>
            </a:r>
          </a:p>
        </p:txBody>
      </p:sp>
      <p:sp>
        <p:nvSpPr>
          <p:cNvPr id="9" name="">
            <a:extLst xmlns:a="http://schemas.openxmlformats.org/drawingml/2006/main">
              <a:ext uri="{FF2B5EF4-FFF2-40B4-BE49-F238E27FC236}">
                <a16:creationId xmlns:a16="http://schemas.microsoft.com/office/drawing/2014/main" id="{CAC85216-1B55-4848-A510-E3508C267A52}"/>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5FEB25F7-3F78-40A3-9E4A-05E0759E7F67}"/>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09815D44-9C31-4CE5-98D5-C002BBFE5C5F}"/>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84865B41-3BCF-42E0-B7C3-3E09D83325B7}"/>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AN-14 · CSD data-response skill adapted to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【原创训练材料｜参数为训练所设】Plan X cuts emissions soo…</a:t>
            </a:r>
          </a:p>
        </p:txBody>
      </p:sp>
      <p:sp>
        <p:nvSpPr>
          <p:cNvPr id="13" name="">
            <a:extLst xmlns:a="http://schemas.openxmlformats.org/drawingml/2006/main">
              <a:ext uri="{FF2B5EF4-FFF2-40B4-BE49-F238E27FC236}">
                <a16:creationId xmlns:a16="http://schemas.microsoft.com/office/drawing/2014/main" id="{EC867490-83E2-4F28-8F75-1570B5B87A52}"/>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9526009C-85AE-4EFA-8B50-98D5E23F27D0}"/>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466F5250-F96B-4F40-B18B-869BB41A84CC}"/>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26A01E5C-3928-4863-A4AF-88057A8F9540}"/>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CSD data-response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【原创训练材料｜参数为训练所设】Plan X cuts emissions soo…</a:t>
            </a:r>
          </a:p>
        </p:txBody>
      </p:sp>
      <p:sp>
        <p:nvSpPr>
          <p:cNvPr id="17" name="">
            <a:extLst xmlns:a="http://schemas.openxmlformats.org/drawingml/2006/main">
              <a:ext uri="{FF2B5EF4-FFF2-40B4-BE49-F238E27FC236}">
                <a16:creationId xmlns:a16="http://schemas.microsoft.com/office/drawing/2014/main" id="{FAD4C9FB-2479-461D-BFB3-E07869427A84}"/>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68E84803-27AB-41EE-9A61-AEAD3891AB5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11D92DAE-4C4E-460A-8101-8D467414889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可持续发展</a:t>
            </a:r>
          </a:p>
        </p:txBody>
      </p:sp>
      <p:sp>
        <p:nvSpPr>
          <p:cNvPr id="20" name="">
            <a:extLst xmlns:a="http://schemas.openxmlformats.org/drawingml/2006/main">
              <a:ext uri="{FF2B5EF4-FFF2-40B4-BE49-F238E27FC236}">
                <a16:creationId xmlns:a16="http://schemas.microsoft.com/office/drawing/2014/main" id="{4D9C5911-FD8C-4202-AEE9-0744A795E84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19 / 30</a:t>
            </a:r>
          </a:p>
        </p:txBody>
      </p:sp>
    </p:spTree>
    <p:extLst>
      <p:ext uri="{BB962C8B-B14F-4D97-AF65-F5344CB8AC3E}">
        <p14:creationId xmlns:p14="http://schemas.microsoft.com/office/powerpoint/2010/main" val="1097199976"/>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5DAC569A-F103-4F57-800B-A861108D2E8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9396A28E-8925-49FA-B215-017DD38E723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de80faf359a459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BDC97F5-ABA1-4FD4-9C45-01472DFA62CE}"/>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79117FC3-6D4B-4F56-A649-E98FCC979955}"/>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BB94DDC0-51BD-43E9-BD04-54D6A218AC8D}"/>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143C853B-B6CD-46EE-9749-53AF5598D205}"/>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只谈环保不谈执行成本</a:t>
            </a:r>
          </a:p>
        </p:txBody>
      </p:sp>
      <p:sp>
        <p:nvSpPr>
          <p:cNvPr id="8" name="">
            <a:extLst xmlns:a="http://schemas.openxmlformats.org/drawingml/2006/main">
              <a:ext uri="{FF2B5EF4-FFF2-40B4-BE49-F238E27FC236}">
                <a16:creationId xmlns:a16="http://schemas.microsoft.com/office/drawing/2014/main" id="{0FEC62FB-409F-4BF7-8562-0BBE5125E947}"/>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1BED7289-7160-446A-BEEE-892F2F6624E6}"/>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06634AA2-2277-4C2D-B326-4160F9E38323}"/>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C13F9D78-7D13-41C7-B0AB-FC6DC386FFE9}"/>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正确结论：Evidence-led response: A sustainable decision must compare emissions, affordabi…</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DSE response must use the supplied evidence rather than repeat a topic label.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B2AAD2C4-6932-410F-9553-3F2001D4D93C}"/>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41D1853A-A643-41F2-B366-C1FC9656911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182EE526-6910-4A15-9D8E-F3AFCDE21F3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可持续发展</a:t>
            </a:r>
          </a:p>
        </p:txBody>
      </p:sp>
      <p:sp>
        <p:nvSpPr>
          <p:cNvPr id="15" name="">
            <a:extLst xmlns:a="http://schemas.openxmlformats.org/drawingml/2006/main">
              <a:ext uri="{FF2B5EF4-FFF2-40B4-BE49-F238E27FC236}">
                <a16:creationId xmlns:a16="http://schemas.microsoft.com/office/drawing/2014/main" id="{328AF43F-8027-4567-AB84-DFA18C9B435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20 / 30</a:t>
            </a:r>
          </a:p>
        </p:txBody>
      </p:sp>
    </p:spTree>
    <p:extLst>
      <p:ext uri="{BB962C8B-B14F-4D97-AF65-F5344CB8AC3E}">
        <p14:creationId xmlns:p14="http://schemas.microsoft.com/office/powerpoint/2010/main" val="2049232188"/>
      </p:ext>
    </p:extLst>
  </p:cSld>
</p:sld>
</file>

<file path=ppt/slides/slide2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E3765474-76D6-4F7A-A145-8E54FD259CD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7DBCD9B1-4E3C-4B82-883E-DB3C82CA6C5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cb504df00b06488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3591857-A1F5-4066-A88B-05BD62F43A6E}"/>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A6E6E8B4-6113-4EBF-AD25-3D143072BC01}"/>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C3E9A153-8DEB-42C0-9953-10DAC7C3CD5A}"/>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9AFE50FA-6A47-4FCD-AF79-5870FCCF9680}"/>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612"/>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AR-18 · CSD data-response skill adapted to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【原创训练材料｜参数为训练所设】Plan X cuts emissions sooner but raises short-term household costs. Plan Y costs less initially but reaches the target later.</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Which independent check …</a:t>
            </a:r>
          </a:p>
        </p:txBody>
      </p:sp>
      <p:sp>
        <p:nvSpPr>
          <p:cNvPr id="8" name="">
            <a:extLst xmlns:a="http://schemas.openxmlformats.org/drawingml/2006/main">
              <a:ext uri="{FF2B5EF4-FFF2-40B4-BE49-F238E27FC236}">
                <a16:creationId xmlns:a16="http://schemas.microsoft.com/office/drawing/2014/main" id="{5F08457E-1FC5-4B65-80F2-A45BD3117B76}"/>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8B10FF4E-011C-44BC-8DF0-76522A460C31}"/>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774E6FB0-D0C7-4C7E-AB0E-7EA383E7A174}"/>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9A8F3A67-F6C0-4D9B-BD4D-192ACC678896}"/>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A8464D77-E9C6-44F1-940A-F0B4D766141A}"/>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83A705C4-19E5-49C0-B717-ADD7ADB569AD}"/>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A331CF43-EB01-40A8-B136-2449A02B0CD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74318AC8-A10B-4E60-BE13-6FEBCA6D936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可持续发展</a:t>
            </a:r>
          </a:p>
        </p:txBody>
      </p:sp>
      <p:sp>
        <p:nvSpPr>
          <p:cNvPr id="16" name="">
            <a:extLst xmlns:a="http://schemas.openxmlformats.org/drawingml/2006/main">
              <a:ext uri="{FF2B5EF4-FFF2-40B4-BE49-F238E27FC236}">
                <a16:creationId xmlns:a16="http://schemas.microsoft.com/office/drawing/2014/main" id="{2B1520E9-0708-48B0-91FD-A7474CCFB1E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21 / 30</a:t>
            </a:r>
          </a:p>
        </p:txBody>
      </p:sp>
    </p:spTree>
    <p:extLst>
      <p:ext uri="{BB962C8B-B14F-4D97-AF65-F5344CB8AC3E}">
        <p14:creationId xmlns:p14="http://schemas.microsoft.com/office/powerpoint/2010/main" val="923747096"/>
      </p:ext>
    </p:extLst>
  </p:cSld>
</p:sld>
</file>

<file path=ppt/slides/slide2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7A4AD28A-23E0-43BC-BA71-5C2756A4774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3CEE3BD5-C798-4623-93D1-CE1849C22F8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e633a268c027431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88F96E2-B6D3-41DD-9967-5FB0C100CAFB}"/>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88BFF8C2-79DD-4EA1-B5D6-15B1FD62345F}"/>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460940C4-CFCD-436A-AEEC-E4E108541452}"/>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DF0E6CCB-D4E3-4EC1-B18C-64CB863B147D}"/>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9E6B5E5C-9220-47B2-8E61-9EE0880A087E}"/>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99C06B"/>
                </a:solidFill>
                <a:latin typeface="Microsoft YaHei"/>
                <a:ea typeface="Microsoft YaHei"/>
                <a:cs typeface="Microsoft YaHei"/>
              </a:defRPr>
            </a:pPr>
            <a:r>
              <a:rPr sz="1050" b="1">
                <a:solidFill>
                  <a:srgbClr val="99C06B"/>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A70BFF40-3335-4EE3-9BA3-3587A15CFBC8}"/>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AU-21 · CSD data-response skill adapted to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【原创训练材料｜参数为训练所设】Plan X cuts emissions sooner but rai…</a:t>
            </a:r>
          </a:p>
        </p:txBody>
      </p:sp>
      <p:sp>
        <p:nvSpPr>
          <p:cNvPr id="10" name="">
            <a:extLst xmlns:a="http://schemas.openxmlformats.org/drawingml/2006/main">
              <a:ext uri="{FF2B5EF4-FFF2-40B4-BE49-F238E27FC236}">
                <a16:creationId xmlns:a16="http://schemas.microsoft.com/office/drawing/2014/main" id="{4ED24C24-D1C8-4D31-87AB-46B3FFA7CE1B}"/>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高频错因：只谈环保不谈执行成本</a:t>
            </a:r>
          </a:p>
        </p:txBody>
      </p:sp>
      <p:sp>
        <p:nvSpPr>
          <p:cNvPr id="11" name="">
            <a:extLst xmlns:a="http://schemas.openxmlformats.org/drawingml/2006/main">
              <a:ext uri="{FF2B5EF4-FFF2-40B4-BE49-F238E27FC236}">
                <a16:creationId xmlns:a16="http://schemas.microsoft.com/office/drawing/2014/main" id="{D2D68B50-5CA3-40B2-8C1A-75594E0BBAAB}"/>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B557743D-2C5E-4AF3-B552-15703539B047}"/>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73D475D7-561A-4A1E-927F-46A9BBE870E2}"/>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可持续政策要平衡环境、社会与经济</a:t>
            </a:r>
          </a:p>
        </p:txBody>
      </p:sp>
      <p:sp>
        <p:nvSpPr>
          <p:cNvPr id="14" name="">
            <a:extLst xmlns:a="http://schemas.openxmlformats.org/drawingml/2006/main">
              <a:ext uri="{FF2B5EF4-FFF2-40B4-BE49-F238E27FC236}">
                <a16:creationId xmlns:a16="http://schemas.microsoft.com/office/drawing/2014/main" id="{B874DF32-3CE4-4F2C-B724-2E3C21290B02}"/>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23661179-1AAE-4F8B-81AF-2F5BC2B887F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C2E26A6E-F3C7-4268-BF1F-23008E6F3C6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可持续发展</a:t>
            </a:r>
          </a:p>
        </p:txBody>
      </p:sp>
      <p:sp>
        <p:nvSpPr>
          <p:cNvPr id="17" name="">
            <a:extLst xmlns:a="http://schemas.openxmlformats.org/drawingml/2006/main">
              <a:ext uri="{FF2B5EF4-FFF2-40B4-BE49-F238E27FC236}">
                <a16:creationId xmlns:a16="http://schemas.microsoft.com/office/drawing/2014/main" id="{F55C2B49-943B-425A-A0B3-F0E02F94E9D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22 / 30</a:t>
            </a:r>
          </a:p>
        </p:txBody>
      </p:sp>
    </p:spTree>
    <p:extLst>
      <p:ext uri="{BB962C8B-B14F-4D97-AF65-F5344CB8AC3E}">
        <p14:creationId xmlns:p14="http://schemas.microsoft.com/office/powerpoint/2010/main" val="1099085848"/>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F19358D7-FB2E-49DD-93C2-2F4A3725688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D308FB21-7A09-468B-91C3-4B863408996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f19c46445d2b42ab"/>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8BA52D8-F33D-4D74-AEDD-9AA8AF310A4E}"/>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9E41D659-EF08-4DAB-A3B4-BEA00AF25C95}"/>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78000EF6-B2AC-4F04-9852-3EB71CE821BA}"/>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2841EEEB-632C-4821-A1F1-C78F2719EC15}"/>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515904F7-B4EB-40D6-A0B7-F36133542EE7}"/>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读指标</a:t>
            </a:r>
          </a:p>
        </p:txBody>
      </p:sp>
      <p:sp>
        <p:nvSpPr>
          <p:cNvPr id="9" name="">
            <a:extLst xmlns:a="http://schemas.openxmlformats.org/drawingml/2006/main">
              <a:ext uri="{FF2B5EF4-FFF2-40B4-BE49-F238E27FC236}">
                <a16:creationId xmlns:a16="http://schemas.microsoft.com/office/drawing/2014/main" id="{6AA0509C-10EB-4D7E-B9CD-48524A5131F7}"/>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841ADECC-6E67-45BC-B5AD-E7799DF08F2B}"/>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找权衡</a:t>
            </a:r>
          </a:p>
        </p:txBody>
      </p:sp>
      <p:sp>
        <p:nvSpPr>
          <p:cNvPr id="11" name="">
            <a:extLst xmlns:a="http://schemas.openxmlformats.org/drawingml/2006/main">
              <a:ext uri="{FF2B5EF4-FFF2-40B4-BE49-F238E27FC236}">
                <a16:creationId xmlns:a16="http://schemas.microsoft.com/office/drawing/2014/main" id="{B6E9DB15-6036-478E-93BB-CF4952AD8150}"/>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978CA305-3A79-4E5C-82E9-D2CEAE4926AF}"/>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提出组合方案</a:t>
            </a:r>
          </a:p>
        </p:txBody>
      </p:sp>
      <p:sp>
        <p:nvSpPr>
          <p:cNvPr id="13" name="">
            <a:extLst xmlns:a="http://schemas.openxmlformats.org/drawingml/2006/main">
              <a:ext uri="{FF2B5EF4-FFF2-40B4-BE49-F238E27FC236}">
                <a16:creationId xmlns:a16="http://schemas.microsoft.com/office/drawing/2014/main" id="{7FCC5684-6C1F-4740-92FB-8166D821167F}"/>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98172C7F-4E87-407A-96AF-0A862B6179C7}"/>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99C06B"/>
                </a:solidFill>
                <a:latin typeface="Microsoft YaHei"/>
                <a:ea typeface="Microsoft YaHei"/>
                <a:cs typeface="Microsoft YaHei"/>
              </a:defRPr>
            </a:pPr>
            <a:r>
              <a:rPr sz="900" b="1">
                <a:solidFill>
                  <a:srgbClr val="99C06B"/>
                </a:solidFill>
                <a:latin typeface="Microsoft YaHei"/>
                <a:ea typeface="Microsoft YaHei"/>
                <a:cs typeface="Microsoft YaHei"/>
              </a:rPr>
              <a:t>DSE 模考例题 · Q21 · DSE模考题</a:t>
            </a:r>
          </a:p>
        </p:txBody>
      </p:sp>
      <p:sp>
        <p:nvSpPr>
          <p:cNvPr id="15" name="">
            <a:extLst xmlns:a="http://schemas.openxmlformats.org/drawingml/2006/main">
              <a:ext uri="{FF2B5EF4-FFF2-40B4-BE49-F238E27FC236}">
                <a16:creationId xmlns:a16="http://schemas.microsoft.com/office/drawing/2014/main" id="{3FE8305A-F7D5-4D44-955C-9238A42AC070}"/>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CSD data-response skill adapted to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【原创训练材料｜参数为训练所设】Plan X cuts emissions sooner but raises short-…</a:t>
            </a:r>
          </a:p>
        </p:txBody>
      </p:sp>
      <p:sp>
        <p:nvSpPr>
          <p:cNvPr id="16" name="">
            <a:extLst xmlns:a="http://schemas.openxmlformats.org/drawingml/2006/main">
              <a:ext uri="{FF2B5EF4-FFF2-40B4-BE49-F238E27FC236}">
                <a16:creationId xmlns:a16="http://schemas.microsoft.com/office/drawing/2014/main" id="{1F5FE96D-D9EA-44C2-8DE9-327BE4278191}"/>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DC12F263-66F9-48A0-AB61-CBC386F9CD31}"/>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25C8DD9C-9601-47BB-981D-102A16868A6A}"/>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正确结论：Revise the claim to: A sustainable decision must compare emissions, a…</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revision removes the unsupported absolute and restores the condition shown by the material. 本题只使用题内材料；情境与数值均为原创训练参数，不代表官…</a:t>
            </a:r>
          </a:p>
        </p:txBody>
      </p:sp>
      <p:sp>
        <p:nvSpPr>
          <p:cNvPr id="19" name="">
            <a:extLst xmlns:a="http://schemas.openxmlformats.org/drawingml/2006/main">
              <a:ext uri="{FF2B5EF4-FFF2-40B4-BE49-F238E27FC236}">
                <a16:creationId xmlns:a16="http://schemas.microsoft.com/office/drawing/2014/main" id="{6E39AE24-1E61-4C0A-BB30-4AF20E022BBC}"/>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9354BB56-A499-4A3D-B398-4B97B7CAC27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AE441A57-F693-448E-9196-FC90CF577FE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可持续发展</a:t>
            </a:r>
          </a:p>
        </p:txBody>
      </p:sp>
      <p:sp>
        <p:nvSpPr>
          <p:cNvPr id="22" name="">
            <a:extLst xmlns:a="http://schemas.openxmlformats.org/drawingml/2006/main">
              <a:ext uri="{FF2B5EF4-FFF2-40B4-BE49-F238E27FC236}">
                <a16:creationId xmlns:a16="http://schemas.microsoft.com/office/drawing/2014/main" id="{0B6916E1-8179-4859-8344-01E4070C29F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23 / 30</a:t>
            </a:r>
          </a:p>
        </p:txBody>
      </p:sp>
    </p:spTree>
    <p:extLst>
      <p:ext uri="{BB962C8B-B14F-4D97-AF65-F5344CB8AC3E}">
        <p14:creationId xmlns:p14="http://schemas.microsoft.com/office/powerpoint/2010/main" val="514642128"/>
      </p:ext>
    </p:extLst>
  </p:cSld>
</p:sld>
</file>

<file path=ppt/slides/slide2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F13C4C59-3974-48DC-BDF9-6EF80A26E0D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6650FA6B-B634-4B8F-80AF-62747EE24E6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8ee97f8e9648470c"/>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E35CA21-6646-42B2-91B3-CC6E0F8EDDAC}"/>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A9C6D28F-7CB3-40F0-8984-C8241FB154FE}"/>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4C621C02-2DCA-4A50-81A7-932813AF99F7}"/>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B0374568-092E-45A2-826E-294968AB8B39}"/>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F2D08125-2307-4EDE-8381-64CEFFFA7B0A}"/>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99C06B"/>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E91FEF08-D102-4EC4-9F52-E1E4DDFDF327}"/>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7F918D29-0DA0-4C2F-A3F2-8EA569341195}"/>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99C06B"/>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32CE590F-7F35-4863-945D-540F3BC5B558}"/>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75926919-C0CA-4BF4-B293-A57DEC1BF0D4}"/>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99C06B"/>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C1A4EBCF-081A-4788-9DBA-10188481B6BF}"/>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ABD3F701-E4B5-4425-AF95-A918827AF7BD}"/>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65E0915D-93EC-40A4-90FF-05CCA23C140A}"/>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6BE86AF2-CC7B-45F6-B038-82AA9836BC72}"/>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只谈环保不谈执行成本</a:t>
            </a:r>
          </a:p>
        </p:txBody>
      </p:sp>
      <p:sp>
        <p:nvSpPr>
          <p:cNvPr id="17" name="">
            <a:extLst xmlns:a="http://schemas.openxmlformats.org/drawingml/2006/main">
              <a:ext uri="{FF2B5EF4-FFF2-40B4-BE49-F238E27FC236}">
                <a16:creationId xmlns:a16="http://schemas.microsoft.com/office/drawing/2014/main" id="{1859F9C8-786C-4DBB-908A-61B220D85489}"/>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E2CF4EB1-0F75-4257-A5D5-213B1EF3EB6F}"/>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29C86EEC-E79A-4B3F-8AA4-5D54A6E737DC}"/>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B8288242-803A-4484-843E-D6E6E8CD7D4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AB51B5F0-B68A-40A0-AF5B-704246FD924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可持续发展</a:t>
            </a:r>
          </a:p>
        </p:txBody>
      </p:sp>
      <p:sp>
        <p:nvSpPr>
          <p:cNvPr id="22" name="">
            <a:extLst xmlns:a="http://schemas.openxmlformats.org/drawingml/2006/main">
              <a:ext uri="{FF2B5EF4-FFF2-40B4-BE49-F238E27FC236}">
                <a16:creationId xmlns:a16="http://schemas.microsoft.com/office/drawing/2014/main" id="{F3E2BC95-1042-4F37-AC90-29D45D9D082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24 / 30</a:t>
            </a:r>
          </a:p>
        </p:txBody>
      </p:sp>
    </p:spTree>
    <p:extLst>
      <p:ext uri="{BB962C8B-B14F-4D97-AF65-F5344CB8AC3E}">
        <p14:creationId xmlns:p14="http://schemas.microsoft.com/office/powerpoint/2010/main" val="1548684038"/>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052BEE1-1624-4BA1-AFCE-A38E99E3BEFB}"/>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FFDEA2B9-4CC4-4C97-88AA-305638A62E8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e26ed29060f64fb8"/>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BDF8680-F26E-4CAD-903B-30A49EEA4DE0}"/>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9FF9A937-6918-46B4-9E54-AE659D064AEF}"/>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449D8BE4-94B3-46A7-943C-DD803A72131E}"/>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2DB3B3CF-F419-446F-973E-744F47E3D7C9}"/>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可持续发展</a:t>
            </a:r>
          </a:p>
        </p:txBody>
      </p:sp>
      <p:sp>
        <p:nvSpPr>
          <p:cNvPr id="8" name="">
            <a:extLst xmlns:a="http://schemas.openxmlformats.org/drawingml/2006/main">
              <a:ext uri="{FF2B5EF4-FFF2-40B4-BE49-F238E27FC236}">
                <a16:creationId xmlns:a16="http://schemas.microsoft.com/office/drawing/2014/main" id="{8D545624-AE57-4BD1-8F02-FEBC1BE3FB9A}"/>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396C543B-55F0-47B4-816F-3EE29777DD8D}"/>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6F39A4DC-2EF8-41F8-B0AE-DD0133AE8C3A}"/>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可持续政策要平衡环境、社会与经济</a:t>
            </a:r>
          </a:p>
        </p:txBody>
      </p:sp>
      <p:sp>
        <p:nvSpPr>
          <p:cNvPr id="11" name="">
            <a:extLst xmlns:a="http://schemas.openxmlformats.org/drawingml/2006/main">
              <a:ext uri="{FF2B5EF4-FFF2-40B4-BE49-F238E27FC236}">
                <a16:creationId xmlns:a16="http://schemas.microsoft.com/office/drawing/2014/main" id="{B3532818-2C06-4274-93A9-7C0BC50998DB}"/>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648BC076-FFC9-4B31-831D-7CC3CE10CF68}"/>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D8E84A5E-2079-4C1D-BE7D-CF71B48AA28E}"/>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读指标—找权衡—提出组合方案</a:t>
            </a:r>
          </a:p>
        </p:txBody>
      </p:sp>
      <p:sp>
        <p:nvSpPr>
          <p:cNvPr id="14" name="">
            <a:extLst xmlns:a="http://schemas.openxmlformats.org/drawingml/2006/main">
              <a:ext uri="{FF2B5EF4-FFF2-40B4-BE49-F238E27FC236}">
                <a16:creationId xmlns:a16="http://schemas.microsoft.com/office/drawing/2014/main" id="{01E5DF09-6F7E-4DB9-9DAB-B3293AB57AE0}"/>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D461796E-8FB4-4B2A-B2E2-EFF3DF40A43A}"/>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731F1564-F174-46A7-87C6-C55D7F091103}"/>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只谈环保不谈执行成本</a:t>
            </a:r>
          </a:p>
        </p:txBody>
      </p:sp>
      <p:sp>
        <p:nvSpPr>
          <p:cNvPr id="17" name="">
            <a:extLst xmlns:a="http://schemas.openxmlformats.org/drawingml/2006/main">
              <a:ext uri="{FF2B5EF4-FFF2-40B4-BE49-F238E27FC236}">
                <a16:creationId xmlns:a16="http://schemas.microsoft.com/office/drawing/2014/main" id="{71F393C8-3ECC-45A2-8A8A-772B18C9C393}"/>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3B6344D5-4DEB-48D6-897D-5944784A916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D95DCE1-31D7-45E5-B010-BE581D748C0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可持续发展</a:t>
            </a:r>
          </a:p>
        </p:txBody>
      </p:sp>
      <p:sp>
        <p:nvSpPr>
          <p:cNvPr id="20" name="">
            <a:extLst xmlns:a="http://schemas.openxmlformats.org/drawingml/2006/main">
              <a:ext uri="{FF2B5EF4-FFF2-40B4-BE49-F238E27FC236}">
                <a16:creationId xmlns:a16="http://schemas.microsoft.com/office/drawing/2014/main" id="{5130E2DA-1465-4FD0-AAEC-6911318A3D2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25 / 30</a:t>
            </a:r>
          </a:p>
        </p:txBody>
      </p:sp>
    </p:spTree>
    <p:extLst>
      <p:ext uri="{BB962C8B-B14F-4D97-AF65-F5344CB8AC3E}">
        <p14:creationId xmlns:p14="http://schemas.microsoft.com/office/powerpoint/2010/main" val="1264028434"/>
      </p:ext>
    </p:extLst>
  </p:cSld>
</p:sld>
</file>

<file path=ppt/slides/slide2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6A6F93B7-7A42-48CC-ACB2-6B219AAF9AD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CDCFA3BF-74E8-4DBB-AB0F-497721F2F84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7399e80f146d46b6"/>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ED3CCE5-EED4-4952-AC5A-D8C86EAFE64B}"/>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37F1EA63-2545-44F5-842F-80A3221D1F82}"/>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395B9F41-3F34-4287-A829-E4C240EC6588}"/>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F7C5AE39-21DB-440B-BECC-A714A8ED217E}"/>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08"/>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CSD data-response skill adapted to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a:t>
            </a:r>
          </a:p>
        </p:txBody>
      </p:sp>
      <p:sp>
        <p:nvSpPr>
          <p:cNvPr id="8" name="">
            <a:extLst xmlns:a="http://schemas.openxmlformats.org/drawingml/2006/main">
              <a:ext uri="{FF2B5EF4-FFF2-40B4-BE49-F238E27FC236}">
                <a16:creationId xmlns:a16="http://schemas.microsoft.com/office/drawing/2014/main" id="{08CAFF00-1A9F-4CB2-BB2C-3C01DBEC37F4}"/>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081CD0E1-A8A5-47ED-B0F1-D40AD7D3DF1C}"/>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88D9E1A3-CCF4-449E-8D78-2175C17D4607}"/>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可持续政策要平衡环境、社会与经济</a:t>
            </a:r>
          </a:p>
        </p:txBody>
      </p:sp>
      <p:sp>
        <p:nvSpPr>
          <p:cNvPr id="11" name="">
            <a:extLst xmlns:a="http://schemas.openxmlformats.org/drawingml/2006/main">
              <a:ext uri="{FF2B5EF4-FFF2-40B4-BE49-F238E27FC236}">
                <a16:creationId xmlns:a16="http://schemas.microsoft.com/office/drawing/2014/main" id="{6E624547-4809-4D3E-8E77-814459F91D8D}"/>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1BDE4594-1041-4B75-855F-B8C76BE8D748}"/>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529D2A6F-ACFB-43FF-BA79-6D72E0F10DD5}"/>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读指标—找权衡—提出组合方案</a:t>
            </a:r>
          </a:p>
        </p:txBody>
      </p:sp>
      <p:sp>
        <p:nvSpPr>
          <p:cNvPr id="14" name="">
            <a:extLst xmlns:a="http://schemas.openxmlformats.org/drawingml/2006/main">
              <a:ext uri="{FF2B5EF4-FFF2-40B4-BE49-F238E27FC236}">
                <a16:creationId xmlns:a16="http://schemas.microsoft.com/office/drawing/2014/main" id="{E1A5A66C-73EF-422C-8900-B38F85FF367C}"/>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8F7130B3-9D5B-450C-B498-41ABEC436EB2}"/>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1B112D41-76F0-453A-92A8-5AEC45FD0E73}"/>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检查：只谈环保不谈执行成本</a:t>
            </a:r>
          </a:p>
        </p:txBody>
      </p:sp>
      <p:sp>
        <p:nvSpPr>
          <p:cNvPr id="17" name="">
            <a:extLst xmlns:a="http://schemas.openxmlformats.org/drawingml/2006/main">
              <a:ext uri="{FF2B5EF4-FFF2-40B4-BE49-F238E27FC236}">
                <a16:creationId xmlns:a16="http://schemas.microsoft.com/office/drawing/2014/main" id="{F588E0C4-DC4A-499A-A732-37D29AB38691}"/>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6EA0FD35-B75B-4F33-A5F0-AF4FFF0AD1F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49844832-0B37-4360-83B9-DBC289AD644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可持续发展</a:t>
            </a:r>
          </a:p>
        </p:txBody>
      </p:sp>
      <p:sp>
        <p:nvSpPr>
          <p:cNvPr id="20" name="">
            <a:extLst xmlns:a="http://schemas.openxmlformats.org/drawingml/2006/main">
              <a:ext uri="{FF2B5EF4-FFF2-40B4-BE49-F238E27FC236}">
                <a16:creationId xmlns:a16="http://schemas.microsoft.com/office/drawing/2014/main" id="{395ECFF3-C3D6-435B-B7DB-B7B88D3651E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26 / 30</a:t>
            </a:r>
          </a:p>
        </p:txBody>
      </p:sp>
    </p:spTree>
    <p:extLst>
      <p:ext uri="{BB962C8B-B14F-4D97-AF65-F5344CB8AC3E}">
        <p14:creationId xmlns:p14="http://schemas.microsoft.com/office/powerpoint/2010/main" val="2060895706"/>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F30243AE-2686-4D1D-ABFB-69B469262C2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60B4DD54-E380-4390-AC70-12339992F1A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5405020b5e19486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7349C2F-E4D1-49D6-B4C9-1618CAF699CE}"/>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C30E3ED7-1016-4FDC-88F2-3AE822DD7DBB}"/>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6186A102-2CB2-496F-B07F-955F3E353D9A}"/>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3395B44C-8905-48EB-8499-CFAB09B793CA}"/>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1206"/>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AX-24 · CSD data-response skill adapted to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【原创训练材料｜参数为训练所设】Plan X cuts emissions sooner but raises short-term household costs. Plan Y costs less initially but reaches the target later.</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Whic…</a:t>
            </a:r>
          </a:p>
        </p:txBody>
      </p:sp>
      <p:sp>
        <p:nvSpPr>
          <p:cNvPr id="8" name="">
            <a:extLst xmlns:a="http://schemas.openxmlformats.org/drawingml/2006/main">
              <a:ext uri="{FF2B5EF4-FFF2-40B4-BE49-F238E27FC236}">
                <a16:creationId xmlns:a16="http://schemas.microsoft.com/office/drawing/2014/main" id="{E26376C2-C06D-4AB9-8AAC-5C763502EE0D}"/>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公民与社会发展 2024 公开试题、Sample Paper、资料册与评核框架｜CSD data-response skill adapted to MCQ·错项排除·原创模考任务 6</a:t>
            </a:r>
          </a:p>
        </p:txBody>
      </p:sp>
      <p:sp>
        <p:nvSpPr>
          <p:cNvPr id="9" name="">
            <a:extLst xmlns:a="http://schemas.openxmlformats.org/drawingml/2006/main">
              <a:ext uri="{FF2B5EF4-FFF2-40B4-BE49-F238E27FC236}">
                <a16:creationId xmlns:a16="http://schemas.microsoft.com/office/drawing/2014/main" id="{24740F55-094D-47EA-9DF5-51C61095BB12}"/>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0196A9E4-B9D3-4D1D-939B-343A540ACD10}"/>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56B03E09-9494-4063-92B5-30141BEF24A0}"/>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04AC4075-C706-4A9E-92AA-7C55BAEB9E70}"/>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5F990C02-18F1-43F7-88F0-C42E96BF9DB2}"/>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4EB23B5C-2A9A-4712-90C2-D06307BD4F0B}"/>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447D08CA-51B4-4D24-9299-7A332483C12D}"/>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092121C4-974C-47B4-A67C-828F60DA3039}"/>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9142E342-7506-4A19-BD16-6004EC591A9B}"/>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AF71F4E1-85C3-4C6D-9D49-CC9C76D274E3}"/>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3496E314-EAB0-487E-8697-1C140B22B1F9}"/>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558FA3B1-7D60-4866-A6F7-037971C0771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48AF5F30-D8E8-409A-9BE3-F24796A05BE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可持续发展</a:t>
            </a:r>
          </a:p>
        </p:txBody>
      </p:sp>
      <p:sp>
        <p:nvSpPr>
          <p:cNvPr id="22" name="">
            <a:extLst xmlns:a="http://schemas.openxmlformats.org/drawingml/2006/main">
              <a:ext uri="{FF2B5EF4-FFF2-40B4-BE49-F238E27FC236}">
                <a16:creationId xmlns:a16="http://schemas.microsoft.com/office/drawing/2014/main" id="{CFB75E6E-2097-4BA9-A6D2-7BE6C4BD963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27 / 30</a:t>
            </a:r>
          </a:p>
        </p:txBody>
      </p:sp>
    </p:spTree>
    <p:extLst>
      <p:ext uri="{BB962C8B-B14F-4D97-AF65-F5344CB8AC3E}">
        <p14:creationId xmlns:p14="http://schemas.microsoft.com/office/powerpoint/2010/main" val="1137005796"/>
      </p:ext>
    </p:extLst>
  </p:cSld>
</p:sld>
</file>

<file path=ppt/slides/slide2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E0C17F6-6988-484E-B08F-EFA92C4AFAF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3FB22AC5-8317-4453-B951-3FD2DB23003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178843fc6c0448ee"/>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3EE32C1-77D8-4D25-B8D8-9718968461FB}"/>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846D1429-C0D3-4D62-A2B0-6602A74B0666}"/>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16C5CA28-811C-4457-98FA-E6048EF8BB3C}"/>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E46AF6DF-81B0-4F29-8C8C-49255632F611}"/>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078CE5F4-8A83-4A43-A43F-2FB5635B9C19}"/>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AU-21 · CSD data-response skill adapted to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【原创训练材料｜参数为训练所设】Plan X cuts emis…</a:t>
            </a:r>
          </a:p>
        </p:txBody>
      </p:sp>
      <p:sp>
        <p:nvSpPr>
          <p:cNvPr id="9" name="">
            <a:extLst xmlns:a="http://schemas.openxmlformats.org/drawingml/2006/main">
              <a:ext uri="{FF2B5EF4-FFF2-40B4-BE49-F238E27FC236}">
                <a16:creationId xmlns:a16="http://schemas.microsoft.com/office/drawing/2014/main" id="{027E9889-CE46-4BB6-AF1A-166354D3C629}"/>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948F1F22-EF75-4983-840F-215455870589}"/>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A6D20A28-D2AF-4C17-A959-64A8517F24A3}"/>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9E26F593-D99A-45D5-AFE8-C1EB251F991F}"/>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AX-24 · CSD data-response skill adapted to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【原创训练材料｜参数为训练所设】Plan X cuts emissions soo…</a:t>
            </a:r>
          </a:p>
        </p:txBody>
      </p:sp>
      <p:sp>
        <p:nvSpPr>
          <p:cNvPr id="13" name="">
            <a:extLst xmlns:a="http://schemas.openxmlformats.org/drawingml/2006/main">
              <a:ext uri="{FF2B5EF4-FFF2-40B4-BE49-F238E27FC236}">
                <a16:creationId xmlns:a16="http://schemas.microsoft.com/office/drawing/2014/main" id="{DD5E10FA-F5D5-4255-941F-09ED41F4FD3E}"/>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BC30CD11-22B0-4183-90BB-7BEAA258A0E6}"/>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E1FEDA03-DF4F-45B7-B171-7FD5FAD6AD91}"/>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313825F4-7E34-4FF0-90E4-A452385E2160}"/>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CSD data-response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【原创训练材料｜参数为训练所设】Plan X cuts emissions soo…</a:t>
            </a:r>
          </a:p>
        </p:txBody>
      </p:sp>
      <p:sp>
        <p:nvSpPr>
          <p:cNvPr id="17" name="">
            <a:extLst xmlns:a="http://schemas.openxmlformats.org/drawingml/2006/main">
              <a:ext uri="{FF2B5EF4-FFF2-40B4-BE49-F238E27FC236}">
                <a16:creationId xmlns:a16="http://schemas.microsoft.com/office/drawing/2014/main" id="{55459B82-0CA3-4D94-AB49-3DC76A0A1AAB}"/>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6BAD9740-C830-494B-9864-0449555B2B0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DB858B2E-4EE2-4EE3-958A-FDC9EE69FFC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可持续发展</a:t>
            </a:r>
          </a:p>
        </p:txBody>
      </p:sp>
      <p:sp>
        <p:nvSpPr>
          <p:cNvPr id="20" name="">
            <a:extLst xmlns:a="http://schemas.openxmlformats.org/drawingml/2006/main">
              <a:ext uri="{FF2B5EF4-FFF2-40B4-BE49-F238E27FC236}">
                <a16:creationId xmlns:a16="http://schemas.microsoft.com/office/drawing/2014/main" id="{2BB5EE74-663E-4EB8-8A81-91D951C6AF4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28 / 30</a:t>
            </a:r>
          </a:p>
        </p:txBody>
      </p:sp>
    </p:spTree>
    <p:extLst>
      <p:ext uri="{BB962C8B-B14F-4D97-AF65-F5344CB8AC3E}">
        <p14:creationId xmlns:p14="http://schemas.microsoft.com/office/powerpoint/2010/main" val="827023888"/>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6947FA7F-53D5-4EEE-81DF-2459C90D59E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6A3B0594-A735-4DFB-9587-1FCC33C5B05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9b54b8cfd924a4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D1E4545-6A28-4FC7-AABB-DF4A42184A77}"/>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19A77EF8-5550-4A5F-B40B-B204D208E64A}"/>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6F236015-428A-4A49-ACE2-277A9177F17A}"/>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E91AD0BA-037A-49D9-ACD4-17524E7B9EAC}"/>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只谈环保不谈执行成本</a:t>
            </a:r>
          </a:p>
        </p:txBody>
      </p:sp>
      <p:sp>
        <p:nvSpPr>
          <p:cNvPr id="8" name="">
            <a:extLst xmlns:a="http://schemas.openxmlformats.org/drawingml/2006/main">
              <a:ext uri="{FF2B5EF4-FFF2-40B4-BE49-F238E27FC236}">
                <a16:creationId xmlns:a16="http://schemas.microsoft.com/office/drawing/2014/main" id="{4D154B82-DA3D-4CFF-845F-5D5CC1D6DA07}"/>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D5C1A3D4-E83A-4813-BB0F-1654F77FFF74}"/>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E769A40C-A2EC-4EC6-8287-3E920BC45495}"/>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41D6AA3E-E956-4E4A-8E78-28ADC73F7B16}"/>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97"/>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正确结论：Repeat the evaluation after this step: Model both time paths and test targeted …</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second check changes or verifies the relevant condition instead of merely rewording the first answer.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902160E7-555F-4FD0-AA69-C0851FA711FD}"/>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8838CC81-C0B6-4B09-9576-8BA975874BE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3F22F579-0790-451C-B775-FBBBE418A6A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可持续发展</a:t>
            </a:r>
          </a:p>
        </p:txBody>
      </p:sp>
      <p:sp>
        <p:nvSpPr>
          <p:cNvPr id="15" name="">
            <a:extLst xmlns:a="http://schemas.openxmlformats.org/drawingml/2006/main">
              <a:ext uri="{FF2B5EF4-FFF2-40B4-BE49-F238E27FC236}">
                <a16:creationId xmlns:a16="http://schemas.microsoft.com/office/drawing/2014/main" id="{8160415A-6FFD-4CF4-A92B-8CB9CE02F83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29 / 30</a:t>
            </a:r>
          </a:p>
        </p:txBody>
      </p:sp>
    </p:spTree>
    <p:extLst>
      <p:ext uri="{BB962C8B-B14F-4D97-AF65-F5344CB8AC3E}">
        <p14:creationId xmlns:p14="http://schemas.microsoft.com/office/powerpoint/2010/main" val="1137754466"/>
      </p:ext>
    </p:extLst>
  </p:cSld>
</p:sld>
</file>

<file path=ppt/slides/slide3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0BF63817-1E36-4742-9E0E-201F3EDF63F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C37072EF-ED85-4D75-81F7-CDBF79CC820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ce9ab32ab6a64d1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82519A9-7339-4415-BC2A-780B74A55E20}"/>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EA6AE744-62EE-447D-9287-54ABA8522922}"/>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674C60FE-B87D-4D26-8CA8-0A93AF4634AC}"/>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75E733E1-BA30-42C8-B419-6FFC496B4398}"/>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636"/>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AB-28 · CSD data-response skill adapted to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【原创训练材料｜参数为训练所设】Plan X cuts emissions sooner but raises short-term household costs. Plan Y costs less initially but reaches the target later.</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Which next action follow…</a:t>
            </a:r>
          </a:p>
        </p:txBody>
      </p:sp>
      <p:sp>
        <p:nvSpPr>
          <p:cNvPr id="8" name="">
            <a:extLst xmlns:a="http://schemas.openxmlformats.org/drawingml/2006/main">
              <a:ext uri="{FF2B5EF4-FFF2-40B4-BE49-F238E27FC236}">
                <a16:creationId xmlns:a16="http://schemas.microsoft.com/office/drawing/2014/main" id="{C886ADB8-5501-4B5A-B9E2-7E9575C2F296}"/>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D8BD80A4-08BD-48C4-B587-03BB1767874E}"/>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EEE29601-A764-4DF3-9CA8-D1EB03C4170E}"/>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795F41A7-DAE1-4B05-94E6-F595C768E7AE}"/>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37F936A9-FCCB-4248-BB36-3E3AF1FB1DC4}"/>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C0F8B981-C782-41E9-B233-10802A06D2AD}"/>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575B5BEA-DD89-4E14-8182-1AD41F23961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DA453EE6-8D67-4B2D-A19D-499551788E3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CSD · 可持续发展</a:t>
            </a:r>
          </a:p>
        </p:txBody>
      </p:sp>
      <p:sp>
        <p:nvSpPr>
          <p:cNvPr id="16" name="">
            <a:extLst xmlns:a="http://schemas.openxmlformats.org/drawingml/2006/main">
              <a:ext uri="{FF2B5EF4-FFF2-40B4-BE49-F238E27FC236}">
                <a16:creationId xmlns:a16="http://schemas.microsoft.com/office/drawing/2014/main" id="{B4C24EC1-4AFD-4066-A34A-2DE7606B6CA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30 / 30</a:t>
            </a:r>
          </a:p>
        </p:txBody>
      </p:sp>
    </p:spTree>
    <p:extLst>
      <p:ext uri="{BB962C8B-B14F-4D97-AF65-F5344CB8AC3E}">
        <p14:creationId xmlns:p14="http://schemas.microsoft.com/office/powerpoint/2010/main" val="53946179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2026-08-19T08:47:59.2080000Z</dcterms:created>
  <dcterms:modified xsi:type="dcterms:W3CDTF">2026-08-19T08:47:59.2080000Z</dcterms:modified>
</coreProperties>
</file>