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835e091181e42ee" /><Relationship Type="http://schemas.openxmlformats.org/officeDocument/2006/relationships/extended-properties" Target="/docProps/app.xml" Id="Rf6bc7062f82d4879" /><Relationship Type="http://schemas.openxmlformats.org/officeDocument/2006/relationships/officeDocument" Target="/ppt/presentation.xml" Id="Rd11adf4a6dc74f64" /></Relationships>
</file>

<file path=ppt/presentation.xml><?xml version="1.0" encoding="utf-8"?>
<p:presentation xmlns:p="http://schemas.openxmlformats.org/presentationml/2006/main">
  <p:sldMasterIdLst>
    <p:sldMasterId xmlns:r="http://schemas.openxmlformats.org/officeDocument/2006/relationships" id="2147483648" r:id="Rcb143f28d4fc4972"/>
  </p:sldMasterIdLst>
  <p:notesMasterIdLst>
    <p:notesMasterId xmlns:r="http://schemas.openxmlformats.org/officeDocument/2006/relationships" r:id="R8b67d78ba560460f"/>
  </p:notesMasterIdLst>
  <p:sldIdLst>
    <p:sldId xmlns:r="http://schemas.openxmlformats.org/officeDocument/2006/relationships" id="256" r:id="Rb0cf31b7d271498b"/>
    <p:sldId xmlns:r="http://schemas.openxmlformats.org/officeDocument/2006/relationships" id="257" r:id="R1c436d08d5e2411c"/>
    <p:sldId xmlns:r="http://schemas.openxmlformats.org/officeDocument/2006/relationships" id="258" r:id="Ra6a1706dc8f048cb"/>
    <p:sldId xmlns:r="http://schemas.openxmlformats.org/officeDocument/2006/relationships" id="259" r:id="Ra615af35a0a548fd"/>
    <p:sldId xmlns:r="http://schemas.openxmlformats.org/officeDocument/2006/relationships" id="260" r:id="R36f4c0365e1049e2"/>
    <p:sldId xmlns:r="http://schemas.openxmlformats.org/officeDocument/2006/relationships" id="261" r:id="R25daa22836e74d0b"/>
    <p:sldId xmlns:r="http://schemas.openxmlformats.org/officeDocument/2006/relationships" id="262" r:id="R6463a61c5fe543c8"/>
    <p:sldId xmlns:r="http://schemas.openxmlformats.org/officeDocument/2006/relationships" id="263" r:id="R2043b327bd8b46eb"/>
    <p:sldId xmlns:r="http://schemas.openxmlformats.org/officeDocument/2006/relationships" id="264" r:id="R7f7f63e94b534ad0"/>
    <p:sldId xmlns:r="http://schemas.openxmlformats.org/officeDocument/2006/relationships" id="265" r:id="R8dbe137c0e2042ba"/>
    <p:sldId xmlns:r="http://schemas.openxmlformats.org/officeDocument/2006/relationships" id="266" r:id="Rb4b858cb5c554883"/>
    <p:sldId xmlns:r="http://schemas.openxmlformats.org/officeDocument/2006/relationships" id="267" r:id="Rc6aaa84082bb4ec8"/>
    <p:sldId xmlns:r="http://schemas.openxmlformats.org/officeDocument/2006/relationships" id="268" r:id="R2c885eba9e3b4f9a"/>
    <p:sldId xmlns:r="http://schemas.openxmlformats.org/officeDocument/2006/relationships" id="269" r:id="R6c1a8f886d6d48cf"/>
    <p:sldId xmlns:r="http://schemas.openxmlformats.org/officeDocument/2006/relationships" id="270" r:id="Rd046a5a9d6ed433b"/>
    <p:sldId xmlns:r="http://schemas.openxmlformats.org/officeDocument/2006/relationships" id="271" r:id="Reda722191a6547a5"/>
    <p:sldId xmlns:r="http://schemas.openxmlformats.org/officeDocument/2006/relationships" id="272" r:id="Ra3b9c572c2e7411e"/>
    <p:sldId xmlns:r="http://schemas.openxmlformats.org/officeDocument/2006/relationships" id="273" r:id="R56936c320c8c4109"/>
    <p:sldId xmlns:r="http://schemas.openxmlformats.org/officeDocument/2006/relationships" id="274" r:id="R4d55047c982f4e92"/>
    <p:sldId xmlns:r="http://schemas.openxmlformats.org/officeDocument/2006/relationships" id="275" r:id="R37c8afa980c6442a"/>
    <p:sldId xmlns:r="http://schemas.openxmlformats.org/officeDocument/2006/relationships" id="276" r:id="R2a5f615660974c81"/>
    <p:sldId xmlns:r="http://schemas.openxmlformats.org/officeDocument/2006/relationships" id="277" r:id="R03faa325c42f4436"/>
    <p:sldId xmlns:r="http://schemas.openxmlformats.org/officeDocument/2006/relationships" id="278" r:id="R8b52e58c9fb94d36"/>
    <p:sldId xmlns:r="http://schemas.openxmlformats.org/officeDocument/2006/relationships" id="279" r:id="R8f097494d3de4243"/>
    <p:sldId xmlns:r="http://schemas.openxmlformats.org/officeDocument/2006/relationships" id="280" r:id="Ree21ce9e16294d50"/>
    <p:sldId xmlns:r="http://schemas.openxmlformats.org/officeDocument/2006/relationships" id="281" r:id="Rbef005e7de4e47fb"/>
    <p:sldId xmlns:r="http://schemas.openxmlformats.org/officeDocument/2006/relationships" id="282" r:id="R3d3038d794314bf7"/>
    <p:sldId xmlns:r="http://schemas.openxmlformats.org/officeDocument/2006/relationships" id="283" r:id="R89dc498738dc491c"/>
    <p:sldId xmlns:r="http://schemas.openxmlformats.org/officeDocument/2006/relationships" id="284" r:id="Rd7bccf12c9a142ba"/>
    <p:sldId xmlns:r="http://schemas.openxmlformats.org/officeDocument/2006/relationships" id="285" r:id="R2c33d956884c4b2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0b4592f46094e87" /><Relationship Type="http://schemas.openxmlformats.org/officeDocument/2006/relationships/slideMaster" Target="/ppt/slideMasters/slideMaster1.xml" Id="Rcb143f28d4fc4972" /><Relationship Type="http://schemas.openxmlformats.org/officeDocument/2006/relationships/notesMaster" Target="/ppt/notesMasters/notesMaster1.xml" Id="R8b67d78ba560460f" /><Relationship Type="http://schemas.openxmlformats.org/officeDocument/2006/relationships/presProps" Target="/ppt/presProps.xml" Id="R3816828d81114e6f" /><Relationship Type="http://schemas.openxmlformats.org/officeDocument/2006/relationships/tableStyles" Target="/ppt/tableStyles.xml" Id="R05518ca9725b4313" /><Relationship Type="http://schemas.openxmlformats.org/officeDocument/2006/relationships/slide" Target="/ppt/slides/slide1.xml" Id="Rb0cf31b7d271498b" /><Relationship Type="http://schemas.openxmlformats.org/officeDocument/2006/relationships/slide" Target="/ppt/slides/slide2.xml" Id="R1c436d08d5e2411c" /><Relationship Type="http://schemas.openxmlformats.org/officeDocument/2006/relationships/slide" Target="/ppt/slides/slide3.xml" Id="Ra6a1706dc8f048cb" /><Relationship Type="http://schemas.openxmlformats.org/officeDocument/2006/relationships/slide" Target="/ppt/slides/slide4.xml" Id="Ra615af35a0a548fd" /><Relationship Type="http://schemas.openxmlformats.org/officeDocument/2006/relationships/slide" Target="/ppt/slides/slide5.xml" Id="R36f4c0365e1049e2" /><Relationship Type="http://schemas.openxmlformats.org/officeDocument/2006/relationships/slide" Target="/ppt/slides/slide6.xml" Id="R25daa22836e74d0b" /><Relationship Type="http://schemas.openxmlformats.org/officeDocument/2006/relationships/slide" Target="/ppt/slides/slide7.xml" Id="R6463a61c5fe543c8" /><Relationship Type="http://schemas.openxmlformats.org/officeDocument/2006/relationships/slide" Target="/ppt/slides/slide8.xml" Id="R2043b327bd8b46eb" /><Relationship Type="http://schemas.openxmlformats.org/officeDocument/2006/relationships/slide" Target="/ppt/slides/slide9.xml" Id="R7f7f63e94b534ad0" /><Relationship Type="http://schemas.openxmlformats.org/officeDocument/2006/relationships/slide" Target="/ppt/slides/slide10.xml" Id="R8dbe137c0e2042ba" /><Relationship Type="http://schemas.openxmlformats.org/officeDocument/2006/relationships/slide" Target="/ppt/slides/slide11.xml" Id="Rb4b858cb5c554883" /><Relationship Type="http://schemas.openxmlformats.org/officeDocument/2006/relationships/slide" Target="/ppt/slides/slide12.xml" Id="Rc6aaa84082bb4ec8" /><Relationship Type="http://schemas.openxmlformats.org/officeDocument/2006/relationships/slide" Target="/ppt/slides/slide13.xml" Id="R2c885eba9e3b4f9a" /><Relationship Type="http://schemas.openxmlformats.org/officeDocument/2006/relationships/slide" Target="/ppt/slides/slide14.xml" Id="R6c1a8f886d6d48cf" /><Relationship Type="http://schemas.openxmlformats.org/officeDocument/2006/relationships/slide" Target="/ppt/slides/slide15.xml" Id="Rd046a5a9d6ed433b" /><Relationship Type="http://schemas.openxmlformats.org/officeDocument/2006/relationships/slide" Target="/ppt/slides/slide16.xml" Id="Reda722191a6547a5" /><Relationship Type="http://schemas.openxmlformats.org/officeDocument/2006/relationships/slide" Target="/ppt/slides/slide17.xml" Id="Ra3b9c572c2e7411e" /><Relationship Type="http://schemas.openxmlformats.org/officeDocument/2006/relationships/slide" Target="/ppt/slides/slide18.xml" Id="R56936c320c8c4109" /><Relationship Type="http://schemas.openxmlformats.org/officeDocument/2006/relationships/slide" Target="/ppt/slides/slide19.xml" Id="R4d55047c982f4e92" /><Relationship Type="http://schemas.openxmlformats.org/officeDocument/2006/relationships/slide" Target="/ppt/slides/slide20.xml" Id="R37c8afa980c6442a" /><Relationship Type="http://schemas.openxmlformats.org/officeDocument/2006/relationships/slide" Target="/ppt/slides/slide21.xml" Id="R2a5f615660974c81" /><Relationship Type="http://schemas.openxmlformats.org/officeDocument/2006/relationships/slide" Target="/ppt/slides/slide22.xml" Id="R03faa325c42f4436" /><Relationship Type="http://schemas.openxmlformats.org/officeDocument/2006/relationships/slide" Target="/ppt/slides/slide23.xml" Id="R8b52e58c9fb94d36" /><Relationship Type="http://schemas.openxmlformats.org/officeDocument/2006/relationships/slide" Target="/ppt/slides/slide24.xml" Id="R8f097494d3de4243" /><Relationship Type="http://schemas.openxmlformats.org/officeDocument/2006/relationships/slide" Target="/ppt/slides/slide25.xml" Id="Ree21ce9e16294d50" /><Relationship Type="http://schemas.openxmlformats.org/officeDocument/2006/relationships/slide" Target="/ppt/slides/slide26.xml" Id="Rbef005e7de4e47fb" /><Relationship Type="http://schemas.openxmlformats.org/officeDocument/2006/relationships/slide" Target="/ppt/slides/slide27.xml" Id="R3d3038d794314bf7" /><Relationship Type="http://schemas.openxmlformats.org/officeDocument/2006/relationships/slide" Target="/ppt/slides/slide28.xml" Id="R89dc498738dc491c" /><Relationship Type="http://schemas.openxmlformats.org/officeDocument/2006/relationships/slide" Target="/ppt/slides/slide29.xml" Id="Rd7bccf12c9a142ba" /><Relationship Type="http://schemas.openxmlformats.org/officeDocument/2006/relationships/slide" Target="/ppt/slides/slide30.xml" Id="R2c33d956884c4b2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3604e399b3040b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39282378a6a4b19" /><Relationship Type="http://schemas.openxmlformats.org/officeDocument/2006/relationships/notesMaster" Target="/ppt/notesMasters/notesMaster1.xml" Id="R0a74ea5c298a407e" /></Relationships>
</file>

<file path=ppt/notesSlides/_rels/notesSlide2.xml.rels>&#65279;<?xml version="1.0" encoding="utf-8"?><Relationships xmlns="http://schemas.openxmlformats.org/package/2006/relationships"><Relationship Type="http://schemas.openxmlformats.org/officeDocument/2006/relationships/slide" Target="/ppt/slides/slide2.xml" Id="R154864f8bf2a46e4" /><Relationship Type="http://schemas.openxmlformats.org/officeDocument/2006/relationships/notesMaster" Target="/ppt/notesMasters/notesMaster1.xml" Id="Re7fc0543408d4d28" /></Relationships>
</file>

<file path=ppt/notesSlides/_rels/notesSlide3.xml.rels>&#65279;<?xml version="1.0" encoding="utf-8"?><Relationships xmlns="http://schemas.openxmlformats.org/package/2006/relationships"><Relationship Type="http://schemas.openxmlformats.org/officeDocument/2006/relationships/slide" Target="/ppt/slides/slide3.xml" Id="R47ca47922cf147bb" /><Relationship Type="http://schemas.openxmlformats.org/officeDocument/2006/relationships/notesMaster" Target="/ppt/notesMasters/notesMaster1.xml" Id="Rd7123c5a44b34ce1" /></Relationships>
</file>

<file path=ppt/notesSlides/_rels/notesSlide4.xml.rels>&#65279;<?xml version="1.0" encoding="utf-8"?><Relationships xmlns="http://schemas.openxmlformats.org/package/2006/relationships"><Relationship Type="http://schemas.openxmlformats.org/officeDocument/2006/relationships/slide" Target="/ppt/slides/slide4.xml" Id="R8790e4058d2a441c" /><Relationship Type="http://schemas.openxmlformats.org/officeDocument/2006/relationships/notesMaster" Target="/ppt/notesMasters/notesMaster1.xml" Id="Ra94da69bec4843a1" /></Relationships>
</file>

<file path=ppt/notesSlides/_rels/notesSlide5.xml.rels>&#65279;<?xml version="1.0" encoding="utf-8"?><Relationships xmlns="http://schemas.openxmlformats.org/package/2006/relationships"><Relationship Type="http://schemas.openxmlformats.org/officeDocument/2006/relationships/slide" Target="/ppt/slides/slide5.xml" Id="Rd1212d39ce384902" /><Relationship Type="http://schemas.openxmlformats.org/officeDocument/2006/relationships/notesMaster" Target="/ppt/notesMasters/notesMaster1.xml" Id="R840ad2bca0b242a8" /></Relationships>
</file>

<file path=ppt/notesSlides/_rels/notesSlide6.xml.rels>&#65279;<?xml version="1.0" encoding="utf-8"?><Relationships xmlns="http://schemas.openxmlformats.org/package/2006/relationships"><Relationship Type="http://schemas.openxmlformats.org/officeDocument/2006/relationships/slide" Target="/ppt/slides/slide6.xml" Id="R505394bc99b94c9b" /><Relationship Type="http://schemas.openxmlformats.org/officeDocument/2006/relationships/notesMaster" Target="/ppt/notesMasters/notesMaster1.xml" Id="R25b82005ca3c423f" /></Relationships>
</file>

<file path=ppt/notesSlides/_rels/notesSlide7.xml.rels>&#65279;<?xml version="1.0" encoding="utf-8"?><Relationships xmlns="http://schemas.openxmlformats.org/package/2006/relationships"><Relationship Type="http://schemas.openxmlformats.org/officeDocument/2006/relationships/slide" Target="/ppt/slides/slide7.xml" Id="R0866c7b8fddc44dd" /><Relationship Type="http://schemas.openxmlformats.org/officeDocument/2006/relationships/notesMaster" Target="/ppt/notesMasters/notesMaster1.xml" Id="R5252155ddae047c1" /></Relationships>
</file>

<file path=ppt/notesSlides/_rels/notesSlide8.xml.rels>&#65279;<?xml version="1.0" encoding="utf-8"?><Relationships xmlns="http://schemas.openxmlformats.org/package/2006/relationships"><Relationship Type="http://schemas.openxmlformats.org/officeDocument/2006/relationships/slide" Target="/ppt/slides/slide8.xml" Id="R5a146d15750f4b58" /><Relationship Type="http://schemas.openxmlformats.org/officeDocument/2006/relationships/notesMaster" Target="/ppt/notesMasters/notesMaster1.xml" Id="R0f8afd9c447e4925" /></Relationships>
</file>

<file path=ppt/notesSlides/_rels/notesSlide9.xml.rels>&#65279;<?xml version="1.0" encoding="utf-8"?><Relationships xmlns="http://schemas.openxmlformats.org/package/2006/relationships"><Relationship Type="http://schemas.openxmlformats.org/officeDocument/2006/relationships/slide" Target="/ppt/slides/slide9.xml" Id="R8569a1b394d246dc" /><Relationship Type="http://schemas.openxmlformats.org/officeDocument/2006/relationships/notesMaster" Target="/ppt/notesMasters/notesMaster1.xml" Id="Rc84b51a3c3274c4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3cfd585f0a14237" /><Relationship Type="http://schemas.openxmlformats.org/officeDocument/2006/relationships/notesMaster" Target="/ppt/notesMasters/notesMaster1.xml" Id="R859bab6d2ba5472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e39c37fe06a4446" /><Relationship Type="http://schemas.openxmlformats.org/officeDocument/2006/relationships/notesMaster" Target="/ppt/notesMasters/notesMaster1.xml" Id="R038db7d5de20494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b8d87fcf1884dc8" /><Relationship Type="http://schemas.openxmlformats.org/officeDocument/2006/relationships/notesMaster" Target="/ppt/notesMasters/notesMaster1.xml" Id="R993fbf1ecc1e429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d67649064eb4a12" /><Relationship Type="http://schemas.openxmlformats.org/officeDocument/2006/relationships/notesMaster" Target="/ppt/notesMasters/notesMaster1.xml" Id="R881e685edf44413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0a287b6ad86458e" /><Relationship Type="http://schemas.openxmlformats.org/officeDocument/2006/relationships/notesMaster" Target="/ppt/notesMasters/notesMaster1.xml" Id="R88d22da558a645a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066559d269f42ff" /><Relationship Type="http://schemas.openxmlformats.org/officeDocument/2006/relationships/notesMaster" Target="/ppt/notesMasters/notesMaster1.xml" Id="R8d9c6a2a4d9a4c7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7733ac204da4743" /><Relationship Type="http://schemas.openxmlformats.org/officeDocument/2006/relationships/notesMaster" Target="/ppt/notesMasters/notesMaster1.xml" Id="R0c74978439b3421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eda4b22a4d54c7c" /><Relationship Type="http://schemas.openxmlformats.org/officeDocument/2006/relationships/notesMaster" Target="/ppt/notesMasters/notesMaster1.xml" Id="R2e2071e84eba478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99c7b663df84df9" /><Relationship Type="http://schemas.openxmlformats.org/officeDocument/2006/relationships/notesMaster" Target="/ppt/notesMasters/notesMaster1.xml" Id="Rda86817846d44d3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53b7cd429d34fe4" /><Relationship Type="http://schemas.openxmlformats.org/officeDocument/2006/relationships/notesMaster" Target="/ppt/notesMasters/notesMaster1.xml" Id="Rc8ac8d86936042d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9af056442814a7f" /><Relationship Type="http://schemas.openxmlformats.org/officeDocument/2006/relationships/notesMaster" Target="/ppt/notesMasters/notesMaster1.xml" Id="R13e04cb49d2e4d0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2a17ca84bce4b9c" /><Relationship Type="http://schemas.openxmlformats.org/officeDocument/2006/relationships/notesMaster" Target="/ppt/notesMasters/notesMaster1.xml" Id="R3b9fed14ee1f416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2d175db9dcc439a" /><Relationship Type="http://schemas.openxmlformats.org/officeDocument/2006/relationships/notesMaster" Target="/ppt/notesMasters/notesMaster1.xml" Id="R537967d909624fc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125d11e42184c23" /><Relationship Type="http://schemas.openxmlformats.org/officeDocument/2006/relationships/notesMaster" Target="/ppt/notesMasters/notesMaster1.xml" Id="R7e19c1d544f0426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351e4159ddb4f4b" /><Relationship Type="http://schemas.openxmlformats.org/officeDocument/2006/relationships/notesMaster" Target="/ppt/notesMasters/notesMaster1.xml" Id="R56bfe234c1864cb0"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639c49cb8f14706" /><Relationship Type="http://schemas.openxmlformats.org/officeDocument/2006/relationships/notesMaster" Target="/ppt/notesMasters/notesMaster1.xml" Id="R33a955e396234b47"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66f594483454a88" /><Relationship Type="http://schemas.openxmlformats.org/officeDocument/2006/relationships/notesMaster" Target="/ppt/notesMasters/notesMaster1.xml" Id="Rf86cdca17231463d"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eb0dc07efca431d" /><Relationship Type="http://schemas.openxmlformats.org/officeDocument/2006/relationships/notesMaster" Target="/ppt/notesMasters/notesMaster1.xml" Id="R77d3c464fcb1404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6ff71ba9a85d486d" /><Relationship Type="http://schemas.openxmlformats.org/officeDocument/2006/relationships/notesMaster" Target="/ppt/notesMasters/notesMaster1.xml" Id="R7b31cdc1094349f2"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adc3df1b42c4419c" /><Relationship Type="http://schemas.openxmlformats.org/officeDocument/2006/relationships/notesMaster" Target="/ppt/notesMasters/notesMaster1.xml" Id="Rfd0c14dae0e8440e"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3293d1f28de43e0" /><Relationship Type="http://schemas.openxmlformats.org/officeDocument/2006/relationships/notesMaster" Target="/ppt/notesMasters/notesMaster1.xml" Id="R05851e64de4f4e5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公民与社会发展 的“科技与社会”学习单元。本套课件共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讲稿】明确告诉学生：本单元只训练“科技与社会”。先解释知识范围，再用一句话建立核心判断，最后示范标准方法。</a:t>
            </a:r>
          </a:p>
          <a:p xmlns:a="http://schemas.openxmlformats.org/drawingml/2006/main">
            <a:r>
              <a:t>【互动提问】请用自己的话复述“科技评价要区分能力、应用场景与治理”，并举一个会触发“技术决定论”的错误例子。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CSD data-response skill adapted to MCQ · 证据定位
指令焦点：先判断题目要求找、解、析、比、评中的哪一种动作。
【原创训练材料｜参数为训练所设】An AI queue tool lowers average waiting time, but users without smartphones receive fewer appointment choices.
Which conclusion is supported by all the stated evidence? 选项为 A.Evidence-led response: Efficiency improved while access design produced an equity concern.；B.Efficiency improved while access design produced an equity concern.；C.Revise the claim to: Efficiency improved while access design produced an equity concern.；D.Provide an alternative booking channel and audit outcomes by user group.。讲解时强调：科技评价要区分能力、应用场景与治理</a:t>
            </a:r>
          </a:p>
          <a:p xmlns:a="http://schemas.openxmlformats.org/drawingml/2006/main">
            <a:r>
              <a:t>【互动提问】你的第一步是什么？这个步骤依赖哪一个条件？</a:t>
            </a:r>
          </a:p>
          <a:p xmlns:a="http://schemas.openxmlformats.org/drawingml/2006/main">
            <a:r>
              <a:t>【预期回答】学生能说出“列用途—识风险—比较监管方案”中的起始动作，并避开“技术决定论”。</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分步讲评：先重述题目条件，再逐步示范“列用途—识风险—比较监管方案”，最后给出正确结论“Efficiency improved while access design produced an equity concern.”。完整解析：The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公民与社会发展 2024 公开试题、Sample Paper、资料册与评核框架｜CSD data-response skill adapted to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【预期回答】学生能把失分归入“技术决定论”或更精确的个人错因，并写出可执行检查动作。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讲稿】逐项解释“科技与社会”中的专有名词、符号、对象和单位。特别强调：技术决定论</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讲稿】用“条件—表示—方法—核验”重建本知识点。示范时逐步引用：列用途—识风险—比较监管方案</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讲稿】带学生逐句读取任务，不先求答案。要求指出材料中的有效条件，再按“列用途—识风险—比较监管方案”作答。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讲稿】先展示错误路径，再用解析链复原第一失分点。禁止只说“粗心”；必须落到“技术决定论”或更精确的动作。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CSD data-response skill adapted to MCQ · 证据定位
指令焦点：先判断题目要求找、解、析、比、评中的哪一种动作。
【原创训练材料｜参数为训练所设】An AI queue tool lowers average waiting time, but users without smartphones receive fewer appointment choices.
Which limitation must remain in the final evaluation? 选项为 A.Repeat the evaluation after this step: Provide an alternative booking channel and audit outcomes by user group.；B.A lower average does not establish equal access for every user.；C.Efficiency improved while access design produced an equity concern.；D.Evidence-led response: Efficiency improved while access design produced an equity concern.。讲解时强调：科技评价要区分能力、应用场景与治理</a:t>
            </a:r>
          </a:p>
          <a:p xmlns:a="http://schemas.openxmlformats.org/drawingml/2006/main">
            <a:r>
              <a:t>【互动提问】你的第一步是什么？这个步骤依赖哪一个条件？</a:t>
            </a:r>
          </a:p>
          <a:p xmlns:a="http://schemas.openxmlformats.org/drawingml/2006/main">
            <a:r>
              <a:t>【预期回答】学生能说出“列用途—识风险—比较监管方案”中的起始动作，并避开“技术决定论”。</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分步讲评：先重述题目条件，再逐步示范“列用途—识风险—比较监管方案”，最后给出正确结论“A lower average does not establish equal access for every user.”。完整解析：The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公民与社会发展 2024 公开试题、Sample Paper、资料册与评核框架｜CSD data-response skill adapted to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【预期回答】学生能把失分归入“技术决定论”或更精确的个人错因，并写出可执行检查动作。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讲稿】逐项解释“科技与社会”中的专有名词、符号、对象和单位。特别强调：技术决定论</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讲稿】用“条件—表示—方法—核验”重建本知识点。示范时逐步引用：列用途—识风险—比较监管方案</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讲稿】带学生逐句读取任务，不先求答案。要求指出材料中的有效条件，再按“列用途—识风险—比较监管方案”作答。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讲稿】先展示错误路径，再用解析链复原第一失分点。禁止只说“粗心”；必须落到“技术决定论”或更精确的动作。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CSD data-response skill adapted to MCQ · 证据定位
指令焦点：先判断题目要求找、解、析、比、评中的哪一种动作。
【原创训练材料｜参数为训练所设】An AI queue tool lowers average waiting time, but users without smartphones receive fewer appointment choices.
A draft makes an absolute claim. Which revision is defensible? 选项为 A.Provide an alternative booking channel and audit outcomes by user group.；B.A lower average does not establish equal access for every user.；C.Revise the claim to: Efficiency improved while access design produced an equity concern.；D.Repeat the evaluation after this step: Provide an alternative booking channel and audit outcomes by user group.。讲解时强调：科技评价要区分能力、应用场景与治理</a:t>
            </a:r>
          </a:p>
          <a:p xmlns:a="http://schemas.openxmlformats.org/drawingml/2006/main">
            <a:r>
              <a:t>【互动提问】你的第一步是什么？这个步骤依赖哪一个条件？</a:t>
            </a:r>
          </a:p>
          <a:p xmlns:a="http://schemas.openxmlformats.org/drawingml/2006/main">
            <a:r>
              <a:t>【预期回答】学生能说出“列用途—识风险—比较监管方案”中的起始动作，并避开“技术决定论”。</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分步讲评：先重述题目条件，再逐步示范“列用途—识风险—比较监管方案”，最后给出正确结论“Revise the claim to: Efficiency improved while access design produced an equity concern.”。完整解析：The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公民与社会发展 2024 公开试题、Sample Paper、资料册与评核框架｜CSD data-response skill adapted to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【预期回答】学生能把失分归入“技术决定论”或更精确的个人错因，并写出可执行检查动作。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讲稿】逐项解释“科技与社会”中的专有名词、符号、对象和单位。特别强调：技术决定论</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讲稿】用“条件—表示—方法—核验”重建本知识点。示范时逐步引用：列用途—识风险—比较监管方案</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讲稿】带学生逐句读取任务，不先求答案。要求指出材料中的有效条件，再按“列用途—识风险—比较监管方案”作答。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讲稿】先展示错误路径，再用解析链复原第一失分点。禁止只说“粗心”；必须落到“技术决定论”或更精确的动作。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6500052f4c24d7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d6141c551034f2d" /><Relationship Type="http://schemas.openxmlformats.org/officeDocument/2006/relationships/slideLayout" Target="/ppt/slideLayouts/slideLayout1.xml" Id="Rc421dc92f9d6421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421dc92f9d6421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99b2e27438ea430a" /><Relationship Type="http://schemas.openxmlformats.org/officeDocument/2006/relationships/image" Target="/ppt/media/image.png" Id="R4bdc09bd1463473f" /><Relationship Type="http://schemas.openxmlformats.org/officeDocument/2006/relationships/notesSlide" Target="/ppt/notesSlides/notesSlide1.xml" Id="R5bb5e8f33c7745bd"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355e4de882b44511" /><Relationship Type="http://schemas.openxmlformats.org/officeDocument/2006/relationships/image" Target="/ppt/media/image2.png" Id="R88c60d8f75e944d4" /><Relationship Type="http://schemas.openxmlformats.org/officeDocument/2006/relationships/notesSlide" Target="/ppt/notesSlides/notesSlide2.xml" Id="Rc5f78cd255b7479c"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a66b9e1aa8f54c3f" /><Relationship Type="http://schemas.openxmlformats.org/officeDocument/2006/relationships/image" Target="/ppt/media/image3.png" Id="R60464acf2c59415f" /><Relationship Type="http://schemas.openxmlformats.org/officeDocument/2006/relationships/notesSlide" Target="/ppt/notesSlides/notesSlide3.xml" Id="R150f6fcd2f4d47e6"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55809e7d3c0f4728" /><Relationship Type="http://schemas.openxmlformats.org/officeDocument/2006/relationships/image" Target="/ppt/media/image4.png" Id="Rcfc873d57d894b0d" /><Relationship Type="http://schemas.openxmlformats.org/officeDocument/2006/relationships/notesSlide" Target="/ppt/notesSlides/notesSlide4.xml" Id="Ree5545820693439d"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673905d86f7b41eb" /><Relationship Type="http://schemas.openxmlformats.org/officeDocument/2006/relationships/image" Target="/ppt/media/image5.png" Id="Rdf1c02c9fd794bb2" /><Relationship Type="http://schemas.openxmlformats.org/officeDocument/2006/relationships/notesSlide" Target="/ppt/notesSlides/notesSlide5.xml" Id="Rc98d688e49ba4bd3"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c655d2a46d014a1d" /><Relationship Type="http://schemas.openxmlformats.org/officeDocument/2006/relationships/image" Target="/ppt/media/image6.png" Id="Rb3e25705b4114e65" /><Relationship Type="http://schemas.openxmlformats.org/officeDocument/2006/relationships/notesSlide" Target="/ppt/notesSlides/notesSlide6.xml" Id="Rbffef74e563448f0"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d2656dcf755b42d8" /><Relationship Type="http://schemas.openxmlformats.org/officeDocument/2006/relationships/image" Target="/ppt/media/image7.png" Id="R4d8934b5a20547d6" /><Relationship Type="http://schemas.openxmlformats.org/officeDocument/2006/relationships/notesSlide" Target="/ppt/notesSlides/notesSlide7.xml" Id="Rf305e3cc9d254e42"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e5b544f6f9464a1f" /><Relationship Type="http://schemas.openxmlformats.org/officeDocument/2006/relationships/image" Target="/ppt/media/image8.png" Id="Raa30f6e1048d4299" /><Relationship Type="http://schemas.openxmlformats.org/officeDocument/2006/relationships/notesSlide" Target="/ppt/notesSlides/notesSlide8.xml" Id="Rb1e934f2c77c4c3c"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ba1c92e8501a4659" /><Relationship Type="http://schemas.openxmlformats.org/officeDocument/2006/relationships/image" Target="/ppt/media/image9.png" Id="R9957e0ca28a74709" /><Relationship Type="http://schemas.openxmlformats.org/officeDocument/2006/relationships/notesSlide" Target="/ppt/notesSlides/notesSlide9.xml" Id="Rd5e32d126f934ba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8673aa293a354ebb" /><Relationship Type="http://schemas.openxmlformats.org/officeDocument/2006/relationships/image" Target="/ppt/media/image10.png" Id="R92e9a99973aa445e" /><Relationship Type="http://schemas.openxmlformats.org/officeDocument/2006/relationships/notesSlide" Target="/ppt/notesSlides/notesSlide10.xml" Id="R0a975159b1ef4ec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01bdb62bfcc94140" /><Relationship Type="http://schemas.openxmlformats.org/officeDocument/2006/relationships/image" Target="/ppt/media/image11.png" Id="R78e79db776124f55" /><Relationship Type="http://schemas.openxmlformats.org/officeDocument/2006/relationships/notesSlide" Target="/ppt/notesSlides/notesSlide11.xml" Id="R06621ead30df4ba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8c1e6abea6c54d64" /><Relationship Type="http://schemas.openxmlformats.org/officeDocument/2006/relationships/image" Target="/ppt/media/image12.png" Id="Rf8c4762fcf074821" /><Relationship Type="http://schemas.openxmlformats.org/officeDocument/2006/relationships/notesSlide" Target="/ppt/notesSlides/notesSlide12.xml" Id="Rc71264bfb3d14db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a9a1f08d2ed74e56" /><Relationship Type="http://schemas.openxmlformats.org/officeDocument/2006/relationships/image" Target="/ppt/media/image13.png" Id="Rab46e9c128834277" /><Relationship Type="http://schemas.openxmlformats.org/officeDocument/2006/relationships/notesSlide" Target="/ppt/notesSlides/notesSlide13.xml" Id="R10df6de1877c4bf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ec35bb2e6bcd4b62" /><Relationship Type="http://schemas.openxmlformats.org/officeDocument/2006/relationships/image" Target="/ppt/media/image14.png" Id="R2bfc28764783405f" /><Relationship Type="http://schemas.openxmlformats.org/officeDocument/2006/relationships/notesSlide" Target="/ppt/notesSlides/notesSlide14.xml" Id="R22063dbab225494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d27829c6d80d45af" /><Relationship Type="http://schemas.openxmlformats.org/officeDocument/2006/relationships/image" Target="/ppt/media/image15.png" Id="R142e5fe755df4e65" /><Relationship Type="http://schemas.openxmlformats.org/officeDocument/2006/relationships/notesSlide" Target="/ppt/notesSlides/notesSlide15.xml" Id="Rbb53299b7bdc43e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588fb3e2dbb3461e" /><Relationship Type="http://schemas.openxmlformats.org/officeDocument/2006/relationships/image" Target="/ppt/media/image16.png" Id="R2ec32f92c09940a4" /><Relationship Type="http://schemas.openxmlformats.org/officeDocument/2006/relationships/notesSlide" Target="/ppt/notesSlides/notesSlide16.xml" Id="R937f442a3a5c43c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058665a0ec274ee9" /><Relationship Type="http://schemas.openxmlformats.org/officeDocument/2006/relationships/image" Target="/ppt/media/image17.png" Id="R88267a8e58954377" /><Relationship Type="http://schemas.openxmlformats.org/officeDocument/2006/relationships/notesSlide" Target="/ppt/notesSlides/notesSlide17.xml" Id="Re62dce802b3e412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e3aad2e0f0d34ff7" /><Relationship Type="http://schemas.openxmlformats.org/officeDocument/2006/relationships/image" Target="/ppt/media/image18.png" Id="Rf319bd5af3c04ea1" /><Relationship Type="http://schemas.openxmlformats.org/officeDocument/2006/relationships/notesSlide" Target="/ppt/notesSlides/notesSlide18.xml" Id="Reaf0c1bde642461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3ee98f6c3a72407c" /><Relationship Type="http://schemas.openxmlformats.org/officeDocument/2006/relationships/image" Target="/ppt/media/image19.png" Id="R9266cd7215a04f7d" /><Relationship Type="http://schemas.openxmlformats.org/officeDocument/2006/relationships/notesSlide" Target="/ppt/notesSlides/notesSlide19.xml" Id="R8ab5f89b31054ee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3ee5ebfbe35b4f82" /><Relationship Type="http://schemas.openxmlformats.org/officeDocument/2006/relationships/image" Target="/ppt/media/image20.png" Id="R18592110613b4dd3" /><Relationship Type="http://schemas.openxmlformats.org/officeDocument/2006/relationships/notesSlide" Target="/ppt/notesSlides/notesSlide20.xml" Id="R410c56b3eb61466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67d59f86570c4204" /><Relationship Type="http://schemas.openxmlformats.org/officeDocument/2006/relationships/image" Target="/ppt/media/image21.png" Id="R8e6cc4a938314846" /><Relationship Type="http://schemas.openxmlformats.org/officeDocument/2006/relationships/notesSlide" Target="/ppt/notesSlides/notesSlide21.xml" Id="R24e613c674fb47e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46ac3cc307494ce6" /><Relationship Type="http://schemas.openxmlformats.org/officeDocument/2006/relationships/image" Target="/ppt/media/image22.png" Id="R3ffe137ee10f4a2b" /><Relationship Type="http://schemas.openxmlformats.org/officeDocument/2006/relationships/notesSlide" Target="/ppt/notesSlides/notesSlide22.xml" Id="R93990bc115f945d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23137d562a774ce0" /><Relationship Type="http://schemas.openxmlformats.org/officeDocument/2006/relationships/image" Target="/ppt/media/image23.png" Id="R274ddb9f488e4df2" /><Relationship Type="http://schemas.openxmlformats.org/officeDocument/2006/relationships/notesSlide" Target="/ppt/notesSlides/notesSlide23.xml" Id="R61d6e5bb587849f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b6fccda892964638" /><Relationship Type="http://schemas.openxmlformats.org/officeDocument/2006/relationships/image" Target="/ppt/media/image24.png" Id="R00d03bf9550240c8" /><Relationship Type="http://schemas.openxmlformats.org/officeDocument/2006/relationships/notesSlide" Target="/ppt/notesSlides/notesSlide24.xml" Id="R4e2ecd541ec94d7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bf8884ef4d0f48d1" /><Relationship Type="http://schemas.openxmlformats.org/officeDocument/2006/relationships/image" Target="/ppt/media/image25.png" Id="R6cb0130150334c33" /><Relationship Type="http://schemas.openxmlformats.org/officeDocument/2006/relationships/notesSlide" Target="/ppt/notesSlides/notesSlide25.xml" Id="R5acc07bc108944f3"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81b86633908c46bc" /><Relationship Type="http://schemas.openxmlformats.org/officeDocument/2006/relationships/image" Target="/ppt/media/image26.png" Id="R3c3caefe4ee54a0a" /><Relationship Type="http://schemas.openxmlformats.org/officeDocument/2006/relationships/notesSlide" Target="/ppt/notesSlides/notesSlide26.xml" Id="R6e13aeacc45a4bc4"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bf211fb6f9ae40a9" /><Relationship Type="http://schemas.openxmlformats.org/officeDocument/2006/relationships/image" Target="/ppt/media/image27.png" Id="R74826f016eac4c1a" /><Relationship Type="http://schemas.openxmlformats.org/officeDocument/2006/relationships/notesSlide" Target="/ppt/notesSlides/notesSlide27.xml" Id="Rf673e33a29b94518"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aebeec45c2af45bf" /><Relationship Type="http://schemas.openxmlformats.org/officeDocument/2006/relationships/image" Target="/ppt/media/image28.png" Id="R6b839dd98fbb4ca2" /><Relationship Type="http://schemas.openxmlformats.org/officeDocument/2006/relationships/notesSlide" Target="/ppt/notesSlides/notesSlide28.xml" Id="Rf8f527fc2aa64e72"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a749f20bd8c540d3" /><Relationship Type="http://schemas.openxmlformats.org/officeDocument/2006/relationships/image" Target="/ppt/media/image29.png" Id="Rbd0dac2099134fef" /><Relationship Type="http://schemas.openxmlformats.org/officeDocument/2006/relationships/notesSlide" Target="/ppt/notesSlides/notesSlide29.xml" Id="R731a7b8e17b84acf"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bd9f3bd1f2974a5c" /><Relationship Type="http://schemas.openxmlformats.org/officeDocument/2006/relationships/image" Target="/ppt/media/image30.png" Id="R8064b67897d142b6" /><Relationship Type="http://schemas.openxmlformats.org/officeDocument/2006/relationships/notesSlide" Target="/ppt/notesSlides/notesSlide30.xml" Id="R7ac60e1dbe37477b" /></Relationships>
</file>

<file path=ppt/slides/slide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B249E3B9-43C6-4DBB-9D86-E9C1A7CE7704}"/>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DA21F7D1-EA9F-4EC4-A990-C4050E24A7FE}"/>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3DEC7FED-0A28-4DDA-AF96-F85DFDC5EA2C}"/>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CSD · KNOWLEDGE POINT</a:t>
            </a:r>
          </a:p>
        </p:txBody>
      </p:sp>
      <p:sp>
        <p:nvSpPr>
          <p:cNvPr id="4" name="">
            <a:extLst xmlns:a="http://schemas.openxmlformats.org/drawingml/2006/main">
              <a:ext uri="{FF2B5EF4-FFF2-40B4-BE49-F238E27FC236}">
                <a16:creationId xmlns:a16="http://schemas.microsoft.com/office/drawing/2014/main" id="{E113BC41-D60F-4796-AC5E-C2F7FD162437}"/>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科技与社会</a:t>
            </a:r>
          </a:p>
        </p:txBody>
      </p:sp>
      <p:sp>
        <p:nvSpPr>
          <p:cNvPr id="5" name="">
            <a:extLst xmlns:a="http://schemas.openxmlformats.org/drawingml/2006/main">
              <a:ext uri="{FF2B5EF4-FFF2-40B4-BE49-F238E27FC236}">
                <a16:creationId xmlns:a16="http://schemas.microsoft.com/office/drawing/2014/main" id="{DC0F02D5-1E57-41B5-834C-F5BD9F1BA6A1}"/>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创新、AI、私隐、就业和伦理。</a:t>
            </a:r>
          </a:p>
        </p:txBody>
      </p:sp>
      <p:sp>
        <p:nvSpPr>
          <p:cNvPr id="6" name="">
            <a:extLst xmlns:a="http://schemas.openxmlformats.org/drawingml/2006/main">
              <a:ext uri="{FF2B5EF4-FFF2-40B4-BE49-F238E27FC236}">
                <a16:creationId xmlns:a16="http://schemas.microsoft.com/office/drawing/2014/main" id="{525325C0-F4C7-4B0C-A6FD-65A004F9E46F}"/>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BFE5D0"/>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4AC3DBA7-BA46-4DFC-8A99-F953CC1CA8CD}"/>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F2D48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1CB1B32D-E490-43A9-A284-0C7FFAE4CB1F}"/>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AFC8E8"/>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4470157B-E4B7-4EBC-9B8C-9399F83BF03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4bdc09bd1463473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33488368-6805-4896-90C3-0CA65901D213}"/>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99C06B"/>
                </a:solidFill>
                <a:latin typeface="Arial"/>
                <a:ea typeface="Arial"/>
                <a:cs typeface="Arial"/>
              </a:defRPr>
            </a:pPr>
            <a:r>
              <a:rPr sz="6900" b="1">
                <a:solidFill>
                  <a:srgbClr val="99C06B"/>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ACB0120C-CDA4-4EA8-9A02-0811E259B966}"/>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FB1C4320-915E-49C8-A981-463165E8CE96}"/>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03057"/>
                </a:solidFill>
                <a:latin typeface="Arial"/>
                <a:ea typeface="Arial"/>
                <a:cs typeface="Arial"/>
              </a:defRPr>
            </a:pPr>
            <a:r>
              <a:rPr sz="5700" b="1">
                <a:solidFill>
                  <a:srgbClr val="003057"/>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CCDF523D-F150-4E3B-911C-D9F3799995D3}"/>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0ED0339D-8D91-4386-891D-97C64B004898}"/>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667085"/>
                </a:solidFill>
                <a:latin typeface="Microsoft YaHei"/>
                <a:ea typeface="Microsoft YaHei"/>
                <a:cs typeface="Microsoft YaHei"/>
              </a:defRPr>
            </a:pPr>
            <a:r>
              <a:rPr sz="1425" b="1">
                <a:solidFill>
                  <a:srgbClr val="667085"/>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8D3F91D4-6D15-412B-B5EE-6A9AD7E140A8}"/>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93EC84AB-063C-4F5F-83AA-B454ECEF90D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8BD6D767-57B6-4CF2-9239-734AA2FC80C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科技与社会</a:t>
            </a:r>
          </a:p>
        </p:txBody>
      </p:sp>
      <p:sp>
        <p:nvSpPr>
          <p:cNvPr id="19" name="">
            <a:extLst xmlns:a="http://schemas.openxmlformats.org/drawingml/2006/main">
              <a:ext uri="{FF2B5EF4-FFF2-40B4-BE49-F238E27FC236}">
                <a16:creationId xmlns:a16="http://schemas.microsoft.com/office/drawing/2014/main" id="{578A4DA4-D74E-484E-98FA-A6DFC6D9D7D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01 / 30</a:t>
            </a:r>
          </a:p>
        </p:txBody>
      </p:sp>
    </p:spTree>
    <p:extLst>
      <p:ext uri="{BB962C8B-B14F-4D97-AF65-F5344CB8AC3E}">
        <p14:creationId xmlns:p14="http://schemas.microsoft.com/office/powerpoint/2010/main" val="633169910"/>
      </p:ext>
    </p:extLst>
  </p:cSld>
</p:sld>
</file>

<file path=ppt/slides/slide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9FB9FFD1-C06D-472F-83EA-0B96F620901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62AF8536-D94A-4B77-951B-206BB163177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88c60d8f75e944d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54785F8-EBCF-4256-9CBC-B0E1A6CD099D}"/>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9FF916BA-6B41-4C73-88EA-DFB89386C862}"/>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DD6D41B2-31EE-460F-B132-107C6ED1D7A0}"/>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BFE5D0"/>
                </a:solidFill>
                <a:latin typeface="Arial"/>
                <a:ea typeface="Arial"/>
                <a:cs typeface="Arial"/>
              </a:defRPr>
            </a:pPr>
            <a:r>
              <a:rPr sz="1800" b="1">
                <a:solidFill>
                  <a:srgbClr val="BFE5D0"/>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2EF0937D-42C5-4A2A-B895-77193417853B}"/>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498328B4-79F2-436E-B72E-B991F701971A}"/>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414087B3-A5C0-40F8-BB59-29F7766BA5FA}"/>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CA783E63-FC5D-44CF-8D11-4588A1CD3253}"/>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702317B2-7DA4-4A3D-8B9C-403BEBEEA79F}"/>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99C06B"/>
                </a:solidFill>
                <a:latin typeface="Arial"/>
                <a:ea typeface="Arial"/>
                <a:cs typeface="Arial"/>
              </a:defRPr>
            </a:pPr>
            <a:r>
              <a:rPr sz="1800" b="1">
                <a:solidFill>
                  <a:srgbClr val="99C06B"/>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136035AB-465F-4563-8022-EC9A505EBD5F}"/>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A0609821-749E-4E2B-B7C5-A6E7EE9B9505}"/>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314A6FA2-436E-4058-99F5-E0D2F3593255}"/>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7814881B-0F0A-4B63-9AF3-28185D5CF84A}"/>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16DA5DBF-4C4F-4990-A25A-4FDA9362350A}"/>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99C06B"/>
                </a:solidFill>
                <a:latin typeface="Arial"/>
                <a:ea typeface="Arial"/>
                <a:cs typeface="Arial"/>
              </a:defRPr>
            </a:pPr>
            <a:r>
              <a:rPr sz="1800" b="1">
                <a:solidFill>
                  <a:srgbClr val="99C06B"/>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27C69EE8-6B69-4251-9B98-F737FE081C4B}"/>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C4C3486E-7640-425F-A5C7-83665C94EADF}"/>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F8C9BC7E-5111-42FA-99D5-92098A25ADC4}"/>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C474CC09-E329-4714-A4A9-FE7295BE7703}"/>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成功标准｜科技评价要区分能力、应用场景与治理</a:t>
            </a:r>
          </a:p>
        </p:txBody>
      </p:sp>
      <p:sp>
        <p:nvSpPr>
          <p:cNvPr id="21" name="">
            <a:extLst xmlns:a="http://schemas.openxmlformats.org/drawingml/2006/main">
              <a:ext uri="{FF2B5EF4-FFF2-40B4-BE49-F238E27FC236}">
                <a16:creationId xmlns:a16="http://schemas.microsoft.com/office/drawing/2014/main" id="{39877D5F-0DDB-45F3-9B62-65A398BC550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F081B634-E6DC-4FC4-B82C-E9CC5ECBC82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科技与社会</a:t>
            </a:r>
          </a:p>
        </p:txBody>
      </p:sp>
      <p:sp>
        <p:nvSpPr>
          <p:cNvPr id="23" name="">
            <a:extLst xmlns:a="http://schemas.openxmlformats.org/drawingml/2006/main">
              <a:ext uri="{FF2B5EF4-FFF2-40B4-BE49-F238E27FC236}">
                <a16:creationId xmlns:a16="http://schemas.microsoft.com/office/drawing/2014/main" id="{BCCDCE1D-D566-4762-B674-90196E8A17E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02 / 30</a:t>
            </a:r>
          </a:p>
        </p:txBody>
      </p:sp>
    </p:spTree>
    <p:extLst>
      <p:ext uri="{BB962C8B-B14F-4D97-AF65-F5344CB8AC3E}">
        <p14:creationId xmlns:p14="http://schemas.microsoft.com/office/powerpoint/2010/main" val="145038522"/>
      </p:ext>
    </p:extLst>
  </p:cSld>
</p:sld>
</file>

<file path=ppt/slides/slide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5B8F828-B755-4BDC-9A06-2B7DBB43E18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F24DA84B-C114-4961-8A13-1F948E11B16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0464acf2c59415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6EF1AEA-6CC7-419E-B48E-C6FFC3487BDA}"/>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14213D"/>
                </a:solidFill>
                <a:latin typeface="Microsoft YaHei"/>
                <a:ea typeface="Microsoft YaHei"/>
                <a:cs typeface="Microsoft YaHei"/>
              </a:defRPr>
            </a:pPr>
            <a:r>
              <a:rPr sz="3000" b="1">
                <a:solidFill>
                  <a:srgbClr val="14213D"/>
                </a:solidFill>
                <a:latin typeface="Microsoft YaHei"/>
                <a:ea typeface="Microsoft YaHei"/>
                <a:cs typeface="Microsoft YaHei"/>
              </a:rPr>
              <a:t>科技与社会</a:t>
            </a:r>
          </a:p>
        </p:txBody>
      </p:sp>
      <p:sp>
        <p:nvSpPr>
          <p:cNvPr id="5" name="">
            <a:extLst xmlns:a="http://schemas.openxmlformats.org/drawingml/2006/main">
              <a:ext uri="{FF2B5EF4-FFF2-40B4-BE49-F238E27FC236}">
                <a16:creationId xmlns:a16="http://schemas.microsoft.com/office/drawing/2014/main" id="{D6B9C72B-47DC-456F-BC8E-F7859F96375E}"/>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C4DDDE7E-D174-450A-A324-1A5B6BB43C82}"/>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CECC9BEB-0741-4417-A809-307F0166552C}"/>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BFE5D0"/>
                </a:solidFill>
                <a:latin typeface="Arial"/>
                <a:ea typeface="Arial"/>
                <a:cs typeface="Arial"/>
              </a:defRPr>
            </a:pPr>
            <a:r>
              <a:rPr sz="825" b="1">
                <a:solidFill>
                  <a:srgbClr val="BFE5D0"/>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D6A9779C-2DA4-4E88-B514-8722E20D5AD8}"/>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科技评价要区分能力、应用场景与治理</a:t>
            </a:r>
          </a:p>
        </p:txBody>
      </p:sp>
      <p:sp>
        <p:nvSpPr>
          <p:cNvPr id="9" name="">
            <a:extLst xmlns:a="http://schemas.openxmlformats.org/drawingml/2006/main">
              <a:ext uri="{FF2B5EF4-FFF2-40B4-BE49-F238E27FC236}">
                <a16:creationId xmlns:a16="http://schemas.microsoft.com/office/drawing/2014/main" id="{F9076AA8-83B8-4E20-9F72-4249EFD9E6F0}"/>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F2D48A"/>
                </a:solidFill>
                <a:latin typeface="Microsoft YaHei"/>
                <a:ea typeface="Microsoft YaHei"/>
                <a:cs typeface="Microsoft YaHei"/>
              </a:defRPr>
            </a:pPr>
            <a:r>
              <a:rPr sz="1275" b="1">
                <a:solidFill>
                  <a:srgbClr val="F2D48A"/>
                </a:solidFill>
                <a:latin typeface="Microsoft YaHei"/>
                <a:ea typeface="Microsoft YaHei"/>
                <a:cs typeface="Microsoft YaHei"/>
              </a:rPr>
              <a:t>边界提醒｜技术决定论</a:t>
            </a:r>
          </a:p>
        </p:txBody>
      </p:sp>
      <p:sp>
        <p:nvSpPr>
          <p:cNvPr id="10" name="">
            <a:extLst xmlns:a="http://schemas.openxmlformats.org/drawingml/2006/main">
              <a:ext uri="{FF2B5EF4-FFF2-40B4-BE49-F238E27FC236}">
                <a16:creationId xmlns:a16="http://schemas.microsoft.com/office/drawing/2014/main" id="{02CE60C2-3CC7-41E3-9A65-155868B67474}"/>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oundRect">
            <a:avLst>
              <a:gd name="adj" fmla="val 8000"/>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04CAD824-A946-4239-B5E3-490767635317}"/>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99C06B"/>
                </a:solidFill>
                <a:latin typeface="Microsoft YaHei"/>
                <a:ea typeface="Microsoft YaHei"/>
                <a:cs typeface="Microsoft YaHei"/>
              </a:defRPr>
            </a:pPr>
            <a:r>
              <a:rPr sz="975" b="1">
                <a:solidFill>
                  <a:srgbClr val="99C06B"/>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F92D1C99-3E99-42B0-BA32-A9F9165FF129}"/>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创新、AI、私隐、就业和伦理。</a:t>
            </a:r>
          </a:p>
        </p:txBody>
      </p:sp>
      <p:sp>
        <p:nvSpPr>
          <p:cNvPr id="13" name="">
            <a:extLst xmlns:a="http://schemas.openxmlformats.org/drawingml/2006/main">
              <a:ext uri="{FF2B5EF4-FFF2-40B4-BE49-F238E27FC236}">
                <a16:creationId xmlns:a16="http://schemas.microsoft.com/office/drawing/2014/main" id="{E0DA94BC-70FF-4043-84BF-369F7CB0D62B}"/>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oundRect">
            <a:avLst>
              <a:gd name="adj" fmla="val 6780"/>
            </a:avLst>
          </a:prstGeom>
          <a:solidFill xmlns:a="http://schemas.openxmlformats.org/drawingml/2006/main">
            <a:srgbClr val="FCE4D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7DDF375B-1FB3-43B7-B24E-A1BE4E5FDE8A}"/>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E40B7CB1-0B91-4F0B-8415-A8B6A581820F}"/>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列用途—识风险—比较监管方案</a:t>
            </a:r>
          </a:p>
        </p:txBody>
      </p:sp>
      <p:sp>
        <p:nvSpPr>
          <p:cNvPr id="16" name="">
            <a:extLst xmlns:a="http://schemas.openxmlformats.org/drawingml/2006/main">
              <a:ext uri="{FF2B5EF4-FFF2-40B4-BE49-F238E27FC236}">
                <a16:creationId xmlns:a16="http://schemas.microsoft.com/office/drawing/2014/main" id="{23F400E5-4CF0-442B-A74A-FF35864CA0C5}"/>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Microsoft YaHei"/>
                <a:ea typeface="Microsoft YaHei"/>
                <a:cs typeface="Microsoft YaHei"/>
              </a:defRPr>
            </a:pPr>
            <a:r>
              <a:rPr sz="900" b="1">
                <a:solidFill>
                  <a:srgbClr val="667085"/>
                </a:solidFill>
                <a:latin typeface="Microsoft YaHei"/>
                <a:ea typeface="Microsoft YaHei"/>
                <a:cs typeface="Microsoft YaHei"/>
              </a:rPr>
              <a:t>题型依据｜DSE模考题型｜参照 HKDSE 公民与社会发展 2024 公开试题、Sample Paper、资料册与评核框架｜CSD data-response skill adapted to MCQ·证据定位·原创模考任务 1</a:t>
            </a:r>
          </a:p>
        </p:txBody>
      </p:sp>
      <p:sp>
        <p:nvSpPr>
          <p:cNvPr id="17" name="">
            <a:extLst xmlns:a="http://schemas.openxmlformats.org/drawingml/2006/main">
              <a:ext uri="{FF2B5EF4-FFF2-40B4-BE49-F238E27FC236}">
                <a16:creationId xmlns:a16="http://schemas.microsoft.com/office/drawing/2014/main" id="{C38FC47D-CB8E-469B-8898-63AB4E8D5252}"/>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03057"/>
                </a:solidFill>
                <a:latin typeface="Arial"/>
                <a:ea typeface="Arial"/>
                <a:cs typeface="Arial"/>
              </a:defRPr>
            </a:pPr>
            <a:r>
              <a:rPr sz="975" b="1">
                <a:solidFill>
                  <a:srgbClr val="003057"/>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EB5C00F6-6206-4156-BC5C-8CF3A784E16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E48AD4D-8E8A-47D6-9157-7F635B98539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科技与社会</a:t>
            </a:r>
          </a:p>
        </p:txBody>
      </p:sp>
      <p:sp>
        <p:nvSpPr>
          <p:cNvPr id="20" name="">
            <a:extLst xmlns:a="http://schemas.openxmlformats.org/drawingml/2006/main">
              <a:ext uri="{FF2B5EF4-FFF2-40B4-BE49-F238E27FC236}">
                <a16:creationId xmlns:a16="http://schemas.microsoft.com/office/drawing/2014/main" id="{D73AFE7D-1B57-4065-9B2E-44F4A1A008B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03 / 30</a:t>
            </a:r>
          </a:p>
        </p:txBody>
      </p:sp>
    </p:spTree>
    <p:extLst>
      <p:ext uri="{BB962C8B-B14F-4D97-AF65-F5344CB8AC3E}">
        <p14:creationId xmlns:p14="http://schemas.microsoft.com/office/powerpoint/2010/main" val="1975292592"/>
      </p:ext>
    </p:extLst>
  </p:cSld>
</p:sld>
</file>

<file path=ppt/slides/slide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38C9CB3F-48D4-42E3-BDDD-887BB39EB1A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DDFD567D-0EB2-4D7C-BBCA-7A77E547CFE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cfc873d57d894b0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3BD3957-0B31-4762-B80D-E0CDFCE9F3A0}"/>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AC9FF8A1-01EB-4F2A-8C78-9A3380557B41}"/>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BA9BF3E6-0357-426A-A26C-867BD3C8A2C7}"/>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能解释“科技评价要区分能力、应用场景与治理”，并识别一个反例或边界。</a:t>
            </a:r>
          </a:p>
        </p:txBody>
      </p:sp>
      <p:sp>
        <p:nvSpPr>
          <p:cNvPr id="7" name="">
            <a:extLst xmlns:a="http://schemas.openxmlformats.org/drawingml/2006/main">
              <a:ext uri="{FF2B5EF4-FFF2-40B4-BE49-F238E27FC236}">
                <a16:creationId xmlns:a16="http://schemas.microsoft.com/office/drawing/2014/main" id="{22280260-C806-481F-9979-315A16F271CB}"/>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D6A418C0-B55A-4535-B056-79E246D3A36C}"/>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99C06B"/>
                </a:solidFill>
                <a:latin typeface="Microsoft YaHei"/>
                <a:ea typeface="Microsoft YaHei"/>
                <a:cs typeface="Microsoft YaHei"/>
              </a:defRPr>
            </a:pPr>
            <a:r>
              <a:rPr sz="1050" b="1">
                <a:solidFill>
                  <a:srgbClr val="99C06B"/>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BF9BD319-3AF0-4EAD-8BDF-8B9BEC07DD00}"/>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AA-1 · CSD data-response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【原创训练材料｜参数为训练所设】An AI queue tool lowers average waiti…</a:t>
            </a:r>
          </a:p>
        </p:txBody>
      </p:sp>
      <p:sp>
        <p:nvSpPr>
          <p:cNvPr id="10" name="">
            <a:extLst xmlns:a="http://schemas.openxmlformats.org/drawingml/2006/main">
              <a:ext uri="{FF2B5EF4-FFF2-40B4-BE49-F238E27FC236}">
                <a16:creationId xmlns:a16="http://schemas.microsoft.com/office/drawing/2014/main" id="{D4B26CBC-CC76-4BAB-95BB-290003741655}"/>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高频错因：技术决定论</a:t>
            </a:r>
          </a:p>
        </p:txBody>
      </p:sp>
      <p:sp>
        <p:nvSpPr>
          <p:cNvPr id="11" name="">
            <a:extLst xmlns:a="http://schemas.openxmlformats.org/drawingml/2006/main">
              <a:ext uri="{FF2B5EF4-FFF2-40B4-BE49-F238E27FC236}">
                <a16:creationId xmlns:a16="http://schemas.microsoft.com/office/drawing/2014/main" id="{59637ACA-3B1A-483B-9BF0-A5BE59AC074D}"/>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BDF32A3D-2296-4266-BB79-9992E90FF7D9}"/>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E32FAC45-BC45-4563-A782-B9F49C50B8D4}"/>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科技评价要区分能力、应用场景与治理</a:t>
            </a:r>
          </a:p>
        </p:txBody>
      </p:sp>
      <p:sp>
        <p:nvSpPr>
          <p:cNvPr id="14" name="">
            <a:extLst xmlns:a="http://schemas.openxmlformats.org/drawingml/2006/main">
              <a:ext uri="{FF2B5EF4-FFF2-40B4-BE49-F238E27FC236}">
                <a16:creationId xmlns:a16="http://schemas.microsoft.com/office/drawing/2014/main" id="{C80D08DB-662A-486F-BC07-1E4E5B5ECE15}"/>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32D2F75E-04DF-4CE0-B68F-6E40CC5682F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CCD94A5D-CABC-4E77-8133-772A9124F3D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科技与社会</a:t>
            </a:r>
          </a:p>
        </p:txBody>
      </p:sp>
      <p:sp>
        <p:nvSpPr>
          <p:cNvPr id="17" name="">
            <a:extLst xmlns:a="http://schemas.openxmlformats.org/drawingml/2006/main">
              <a:ext uri="{FF2B5EF4-FFF2-40B4-BE49-F238E27FC236}">
                <a16:creationId xmlns:a16="http://schemas.microsoft.com/office/drawing/2014/main" id="{DE515D73-EAE5-44F8-BDC9-51C2DD3110A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04 / 30</a:t>
            </a:r>
          </a:p>
        </p:txBody>
      </p:sp>
    </p:spTree>
    <p:extLst>
      <p:ext uri="{BB962C8B-B14F-4D97-AF65-F5344CB8AC3E}">
        <p14:creationId xmlns:p14="http://schemas.microsoft.com/office/powerpoint/2010/main" val="1632196151"/>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0FD329D0-0F9D-47B0-8F03-E295CD522C9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2457D612-BB34-4CC4-850E-CCF0F590048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df1c02c9fd794bb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095B07D-BAC1-4060-8ADB-D49F63463D9C}"/>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0976011B-C1EF-4C5C-B420-035690C4D3A9}"/>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3D92EE7E-6B80-4B14-BD75-369234996A38}"/>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A1D7802F-FFA9-421D-A3F3-1EA34CE13F7F}"/>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7E590455-14F9-4152-84C2-92821B3F6F7F}"/>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列用途</a:t>
            </a:r>
          </a:p>
        </p:txBody>
      </p:sp>
      <p:sp>
        <p:nvSpPr>
          <p:cNvPr id="9" name="">
            <a:extLst xmlns:a="http://schemas.openxmlformats.org/drawingml/2006/main">
              <a:ext uri="{FF2B5EF4-FFF2-40B4-BE49-F238E27FC236}">
                <a16:creationId xmlns:a16="http://schemas.microsoft.com/office/drawing/2014/main" id="{7C051C8F-ADE0-4EB6-868D-B9F5DAEA5AA3}"/>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C7A376B2-31B2-4000-9F43-FD732DD48643}"/>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识风险</a:t>
            </a:r>
          </a:p>
        </p:txBody>
      </p:sp>
      <p:sp>
        <p:nvSpPr>
          <p:cNvPr id="11" name="">
            <a:extLst xmlns:a="http://schemas.openxmlformats.org/drawingml/2006/main">
              <a:ext uri="{FF2B5EF4-FFF2-40B4-BE49-F238E27FC236}">
                <a16:creationId xmlns:a16="http://schemas.microsoft.com/office/drawing/2014/main" id="{5BA9426A-67C9-48E6-93D3-D7A3A340A186}"/>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4447D258-42D8-4AB3-9AC1-3E652795653D}"/>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比较监管方案</a:t>
            </a:r>
          </a:p>
        </p:txBody>
      </p:sp>
      <p:sp>
        <p:nvSpPr>
          <p:cNvPr id="13" name="">
            <a:extLst xmlns:a="http://schemas.openxmlformats.org/drawingml/2006/main">
              <a:ext uri="{FF2B5EF4-FFF2-40B4-BE49-F238E27FC236}">
                <a16:creationId xmlns:a16="http://schemas.microsoft.com/office/drawing/2014/main" id="{F10F8C04-1AE9-4913-9D2D-0D2D4DA1C27C}"/>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175E033C-85E4-4DE0-9B20-5AC25D297E7C}"/>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99C06B"/>
                </a:solidFill>
                <a:latin typeface="Microsoft YaHei"/>
                <a:ea typeface="Microsoft YaHei"/>
                <a:cs typeface="Microsoft YaHei"/>
              </a:defRPr>
            </a:pPr>
            <a:r>
              <a:rPr sz="900" b="1">
                <a:solidFill>
                  <a:srgbClr val="99C06B"/>
                </a:solidFill>
                <a:latin typeface="Microsoft YaHei"/>
                <a:ea typeface="Microsoft YaHei"/>
                <a:cs typeface="Microsoft YaHei"/>
              </a:rPr>
              <a:t>DSE 模考例题 · Q01 · DSE模考题</a:t>
            </a:r>
          </a:p>
        </p:txBody>
      </p:sp>
      <p:sp>
        <p:nvSpPr>
          <p:cNvPr id="15" name="">
            <a:extLst xmlns:a="http://schemas.openxmlformats.org/drawingml/2006/main">
              <a:ext uri="{FF2B5EF4-FFF2-40B4-BE49-F238E27FC236}">
                <a16:creationId xmlns:a16="http://schemas.microsoft.com/office/drawing/2014/main" id="{6094AE1C-13A1-46CC-8EDF-7EC390D0FC24}"/>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097"/>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CSD data-response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【原创训练材料｜参数为训练所设】An AI queue tool lowers average waiting time, b…</a:t>
            </a:r>
          </a:p>
        </p:txBody>
      </p:sp>
      <p:sp>
        <p:nvSpPr>
          <p:cNvPr id="16" name="">
            <a:extLst xmlns:a="http://schemas.openxmlformats.org/drawingml/2006/main">
              <a:ext uri="{FF2B5EF4-FFF2-40B4-BE49-F238E27FC236}">
                <a16:creationId xmlns:a16="http://schemas.microsoft.com/office/drawing/2014/main" id="{CDD835C0-644D-452F-B2EC-41E0994A58FC}"/>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31640C3D-A89A-4E00-B67A-96B81B8D95B7}"/>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E2A6DA4B-6585-4FDF-9839-2219B422FA4A}"/>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正确结论：Efficiency improved while access design produced an equity concern.</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05011C90-DDF6-46E7-988E-488603D6BE49}"/>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2899A432-21B4-4BC1-9EF1-1C87D7F3D77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71BC148-0FCA-4427-865F-903587EF0FB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科技与社会</a:t>
            </a:r>
          </a:p>
        </p:txBody>
      </p:sp>
      <p:sp>
        <p:nvSpPr>
          <p:cNvPr id="22" name="">
            <a:extLst xmlns:a="http://schemas.openxmlformats.org/drawingml/2006/main">
              <a:ext uri="{FF2B5EF4-FFF2-40B4-BE49-F238E27FC236}">
                <a16:creationId xmlns:a16="http://schemas.microsoft.com/office/drawing/2014/main" id="{572EC8EC-CF21-4E20-86A1-709A30A65F2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05 / 30</a:t>
            </a:r>
          </a:p>
        </p:txBody>
      </p:sp>
    </p:spTree>
    <p:extLst>
      <p:ext uri="{BB962C8B-B14F-4D97-AF65-F5344CB8AC3E}">
        <p14:creationId xmlns:p14="http://schemas.microsoft.com/office/powerpoint/2010/main" val="22365995"/>
      </p:ext>
    </p:extLst>
  </p:cSld>
</p:sld>
</file>

<file path=ppt/slides/slide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700C21FA-23E2-4630-A312-D8111C44102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208AE27A-6810-4B5E-88F7-06F0800C8EB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b3e25705b4114e6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DD1238F-CFED-46A9-877A-45ADE31DC522}"/>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9F6B547E-451D-45BF-8765-61B7614BF6EB}"/>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2808F64D-E8B4-4AB6-988F-E39538261180}"/>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9B87B0E5-5359-4C15-8EF9-664ED2F87648}"/>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8CE2B4BE-C42D-4C26-81DC-51C333997AD3}"/>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1279B0A2-0BE7-4371-B0B9-9EE0AB9B08A5}"/>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34C11C7E-CF4C-4B55-B888-25F1F16DA11C}"/>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ABD79553-D98A-4315-9ECE-2B4E866EC65F}"/>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1BD97CB1-3068-462C-97AA-832C4862FFFB}"/>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ED79E5FB-A38A-4829-8CC4-362FCB5F1928}"/>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392039DC-7CB7-4212-99BE-51DF7EDF77BC}"/>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80B02FE1-8CB8-4EC0-8E44-5B38CE2E6F20}"/>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0A966494-B97B-441E-B70C-02CA84B979EF}"/>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技术决定论</a:t>
            </a:r>
          </a:p>
        </p:txBody>
      </p:sp>
      <p:sp>
        <p:nvSpPr>
          <p:cNvPr id="17" name="">
            <a:extLst xmlns:a="http://schemas.openxmlformats.org/drawingml/2006/main">
              <a:ext uri="{FF2B5EF4-FFF2-40B4-BE49-F238E27FC236}">
                <a16:creationId xmlns:a16="http://schemas.microsoft.com/office/drawing/2014/main" id="{573726F1-8963-4299-A994-1C4BD0AD071E}"/>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E6516B7A-2E25-44E6-B388-F479B74C4F06}"/>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5A3AB92B-65A1-4095-8425-F9FB0E4E5096}"/>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0E40BFBD-4E60-45DE-98FE-02635CD68C6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338D33D7-3A66-40FD-AD9B-2FB29390A91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科技与社会</a:t>
            </a:r>
          </a:p>
        </p:txBody>
      </p:sp>
      <p:sp>
        <p:nvSpPr>
          <p:cNvPr id="22" name="">
            <a:extLst xmlns:a="http://schemas.openxmlformats.org/drawingml/2006/main">
              <a:ext uri="{FF2B5EF4-FFF2-40B4-BE49-F238E27FC236}">
                <a16:creationId xmlns:a16="http://schemas.microsoft.com/office/drawing/2014/main" id="{F0F5F051-298A-429B-A663-A9CD6743B25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06 / 30</a:t>
            </a:r>
          </a:p>
        </p:txBody>
      </p:sp>
    </p:spTree>
    <p:extLst>
      <p:ext uri="{BB962C8B-B14F-4D97-AF65-F5344CB8AC3E}">
        <p14:creationId xmlns:p14="http://schemas.microsoft.com/office/powerpoint/2010/main" val="428941810"/>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F190878-7300-460B-9C61-5A74F9354D3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EC6F14F6-999A-4C76-98A4-65DA1AA5FCB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d8934b5a20547d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01D34B4-1D35-4DB3-966E-1D357C8C0771}"/>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2EA3D2FA-26AB-45E2-B520-73F53DD8A65C}"/>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82CD7846-9BE5-4EE5-A26D-46FC220B2CF9}"/>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D4D32CC8-8CC3-40B0-BB42-4F8E1D62EE4B}"/>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科技与社会</a:t>
            </a:r>
          </a:p>
        </p:txBody>
      </p:sp>
      <p:sp>
        <p:nvSpPr>
          <p:cNvPr id="8" name="">
            <a:extLst xmlns:a="http://schemas.openxmlformats.org/drawingml/2006/main">
              <a:ext uri="{FF2B5EF4-FFF2-40B4-BE49-F238E27FC236}">
                <a16:creationId xmlns:a16="http://schemas.microsoft.com/office/drawing/2014/main" id="{3F51FFCD-2F66-4F24-A546-52B173E7E48A}"/>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AF186D79-B8A5-47E0-8C9C-7016B506C89E}"/>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FBC6010C-1EF1-40AA-B518-D21C9CD677EB}"/>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科技评价要区分能力、应用场景与治理</a:t>
            </a:r>
          </a:p>
        </p:txBody>
      </p:sp>
      <p:sp>
        <p:nvSpPr>
          <p:cNvPr id="11" name="">
            <a:extLst xmlns:a="http://schemas.openxmlformats.org/drawingml/2006/main">
              <a:ext uri="{FF2B5EF4-FFF2-40B4-BE49-F238E27FC236}">
                <a16:creationId xmlns:a16="http://schemas.microsoft.com/office/drawing/2014/main" id="{8F295EB6-65B2-450D-A932-0146DF60DCF0}"/>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174AB9D2-A056-458A-B49A-1D171ACDAFF3}"/>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4BB38BB1-4351-433A-BF3B-48E6512F3D4E}"/>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列用途—识风险—比较监管方案</a:t>
            </a:r>
          </a:p>
        </p:txBody>
      </p:sp>
      <p:sp>
        <p:nvSpPr>
          <p:cNvPr id="14" name="">
            <a:extLst xmlns:a="http://schemas.openxmlformats.org/drawingml/2006/main">
              <a:ext uri="{FF2B5EF4-FFF2-40B4-BE49-F238E27FC236}">
                <a16:creationId xmlns:a16="http://schemas.microsoft.com/office/drawing/2014/main" id="{2823AE00-E09C-464F-B59D-CD62AA770439}"/>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525F7C91-3F35-4C79-97BB-C5F2B1AC12EF}"/>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139B9C26-8A5D-47F5-AFC1-4E7050E42C24}"/>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技术决定论</a:t>
            </a:r>
          </a:p>
        </p:txBody>
      </p:sp>
      <p:sp>
        <p:nvSpPr>
          <p:cNvPr id="17" name="">
            <a:extLst xmlns:a="http://schemas.openxmlformats.org/drawingml/2006/main">
              <a:ext uri="{FF2B5EF4-FFF2-40B4-BE49-F238E27FC236}">
                <a16:creationId xmlns:a16="http://schemas.microsoft.com/office/drawing/2014/main" id="{0135D0BF-335D-4E8C-A9F6-247BD7016758}"/>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CB9BACAA-818A-4329-A258-B062D3BBFDA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CC8AA6F-940B-4C3C-9DE7-F99ADCDC943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科技与社会</a:t>
            </a:r>
          </a:p>
        </p:txBody>
      </p:sp>
      <p:sp>
        <p:nvSpPr>
          <p:cNvPr id="20" name="">
            <a:extLst xmlns:a="http://schemas.openxmlformats.org/drawingml/2006/main">
              <a:ext uri="{FF2B5EF4-FFF2-40B4-BE49-F238E27FC236}">
                <a16:creationId xmlns:a16="http://schemas.microsoft.com/office/drawing/2014/main" id="{210B4553-BFF6-4366-A459-65A32CA65D8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07 / 30</a:t>
            </a:r>
          </a:p>
        </p:txBody>
      </p:sp>
    </p:spTree>
    <p:extLst>
      <p:ext uri="{BB962C8B-B14F-4D97-AF65-F5344CB8AC3E}">
        <p14:creationId xmlns:p14="http://schemas.microsoft.com/office/powerpoint/2010/main" val="1340197037"/>
      </p:ext>
    </p:extLst>
  </p:cSld>
</p:sld>
</file>

<file path=ppt/slides/slide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00B6517-3625-46F3-991F-79D9F4CB499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557C89DF-806C-4975-92A7-3E608F6C87A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a30f6e1048d429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EE8C04C-E8F1-43B7-B267-D07B226C0690}"/>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468FFB90-6670-4303-B4F5-47992AC554B6}"/>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C61BE168-23A9-46A3-BFD6-5D50A5E330B0}"/>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E31AA519-9A40-4ECD-A9BE-3968D1568243}"/>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08"/>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CSD data-response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a:t>
            </a:r>
          </a:p>
        </p:txBody>
      </p:sp>
      <p:sp>
        <p:nvSpPr>
          <p:cNvPr id="8" name="">
            <a:extLst xmlns:a="http://schemas.openxmlformats.org/drawingml/2006/main">
              <a:ext uri="{FF2B5EF4-FFF2-40B4-BE49-F238E27FC236}">
                <a16:creationId xmlns:a16="http://schemas.microsoft.com/office/drawing/2014/main" id="{608F97E5-BF06-410E-A8E8-2DE6D97B8C56}"/>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316FE36C-F07F-4C0D-838E-DBB2AE62DFEF}"/>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D074E4B0-E24B-43AA-94D7-77DC5A0A4627}"/>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科技评价要区分能力、应用场景与治理</a:t>
            </a:r>
          </a:p>
        </p:txBody>
      </p:sp>
      <p:sp>
        <p:nvSpPr>
          <p:cNvPr id="11" name="">
            <a:extLst xmlns:a="http://schemas.openxmlformats.org/drawingml/2006/main">
              <a:ext uri="{FF2B5EF4-FFF2-40B4-BE49-F238E27FC236}">
                <a16:creationId xmlns:a16="http://schemas.microsoft.com/office/drawing/2014/main" id="{17CD3FF4-CD1B-458B-96EE-45FB4F321A47}"/>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584FB281-71E0-496A-9DE6-125B2FCD89C8}"/>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9B3520B5-DEA7-41F0-A642-FEBE72DC83DB}"/>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列用途—识风险—比较监管方案</a:t>
            </a:r>
          </a:p>
        </p:txBody>
      </p:sp>
      <p:sp>
        <p:nvSpPr>
          <p:cNvPr id="14" name="">
            <a:extLst xmlns:a="http://schemas.openxmlformats.org/drawingml/2006/main">
              <a:ext uri="{FF2B5EF4-FFF2-40B4-BE49-F238E27FC236}">
                <a16:creationId xmlns:a16="http://schemas.microsoft.com/office/drawing/2014/main" id="{EA86FED7-8C03-4AB4-B351-5BE917F5CC0F}"/>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2B686B2A-27F9-4CAD-9944-ACF2A07CA012}"/>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2E35B76A-29C9-4A6B-A350-FA3E19F39821}"/>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检查：技术决定论</a:t>
            </a:r>
          </a:p>
        </p:txBody>
      </p:sp>
      <p:sp>
        <p:nvSpPr>
          <p:cNvPr id="17" name="">
            <a:extLst xmlns:a="http://schemas.openxmlformats.org/drawingml/2006/main">
              <a:ext uri="{FF2B5EF4-FFF2-40B4-BE49-F238E27FC236}">
                <a16:creationId xmlns:a16="http://schemas.microsoft.com/office/drawing/2014/main" id="{C5A64D13-2FE2-4235-A32B-5D728F23A34E}"/>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6B343AAE-0749-4E9D-8CAA-557F2A5FC56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02C4186-CE84-48F9-B33E-2E937DEDCBA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科技与社会</a:t>
            </a:r>
          </a:p>
        </p:txBody>
      </p:sp>
      <p:sp>
        <p:nvSpPr>
          <p:cNvPr id="20" name="">
            <a:extLst xmlns:a="http://schemas.openxmlformats.org/drawingml/2006/main">
              <a:ext uri="{FF2B5EF4-FFF2-40B4-BE49-F238E27FC236}">
                <a16:creationId xmlns:a16="http://schemas.microsoft.com/office/drawing/2014/main" id="{CAC83F4B-188E-476E-BEF7-283A886C17E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08 / 30</a:t>
            </a:r>
          </a:p>
        </p:txBody>
      </p:sp>
    </p:spTree>
    <p:extLst>
      <p:ext uri="{BB962C8B-B14F-4D97-AF65-F5344CB8AC3E}">
        <p14:creationId xmlns:p14="http://schemas.microsoft.com/office/powerpoint/2010/main" val="1083098157"/>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553BFAEB-0C56-4DBB-9C85-496E5B90C20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7A158D3C-BCAB-47AA-BB38-2DE7FCB0AEB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9957e0ca28a7470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07C19DC-D8E1-46C2-8596-578B277CF67B}"/>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75F3CB80-1074-452D-B72F-D2A8F81B71EC}"/>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ACEFB4C5-1B5F-43F6-B2BE-D8BC8A422357}"/>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09E66FDD-FC33-4675-9BA2-49F7C8AA42BF}"/>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AD-4 · CSD data-response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【原创训练材料｜参数为训练所设】An AI queue tool lowers average waiting time, but users without smartphones receive fewer appointment choices.</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Which next action fo…</a:t>
            </a:r>
          </a:p>
        </p:txBody>
      </p:sp>
      <p:sp>
        <p:nvSpPr>
          <p:cNvPr id="8" name="">
            <a:extLst xmlns:a="http://schemas.openxmlformats.org/drawingml/2006/main">
              <a:ext uri="{FF2B5EF4-FFF2-40B4-BE49-F238E27FC236}">
                <a16:creationId xmlns:a16="http://schemas.microsoft.com/office/drawing/2014/main" id="{4DF40519-7F85-43F6-B981-41877B3521F2}"/>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公民与社会发展 2024 公开试题、Sample Paper、资料册与评核框架｜CSD data-response skill adapted to MCQ·错项排除·原创模考任务 4</a:t>
            </a:r>
          </a:p>
        </p:txBody>
      </p:sp>
      <p:sp>
        <p:nvSpPr>
          <p:cNvPr id="9" name="">
            <a:extLst xmlns:a="http://schemas.openxmlformats.org/drawingml/2006/main">
              <a:ext uri="{FF2B5EF4-FFF2-40B4-BE49-F238E27FC236}">
                <a16:creationId xmlns:a16="http://schemas.microsoft.com/office/drawing/2014/main" id="{E556E80D-18CD-45AA-8476-5CFBA31761C5}"/>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4522E0F-8C0E-48A6-856F-9030A234287A}"/>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115BE5AE-2842-4ACA-8292-2BE17B41B4AD}"/>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35210C0D-45F3-4A04-B982-C3D19992C551}"/>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5BCCF3AC-13E3-4A83-92B5-214D3244A28D}"/>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53663B9C-DD9A-4847-8886-F5A2F95E6654}"/>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4ADD3952-F31D-452A-8CC4-E52F551E10DB}"/>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AFD5DEB3-3740-48C0-B84B-52E9F1170D77}"/>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B3546637-078D-4144-9A82-5CBAB618DDA1}"/>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72BD6AAD-F899-4864-BE2A-45A6D9E4D776}"/>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35EFBE58-A796-4FF9-B438-62E4CF45BCFA}"/>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78C972FA-3F89-4081-A1A8-A5410770726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BC9FAF5-EB7D-40D3-9CA5-8EFDC51DB83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科技与社会</a:t>
            </a:r>
          </a:p>
        </p:txBody>
      </p:sp>
      <p:sp>
        <p:nvSpPr>
          <p:cNvPr id="22" name="">
            <a:extLst xmlns:a="http://schemas.openxmlformats.org/drawingml/2006/main">
              <a:ext uri="{FF2B5EF4-FFF2-40B4-BE49-F238E27FC236}">
                <a16:creationId xmlns:a16="http://schemas.microsoft.com/office/drawing/2014/main" id="{90150EDC-791B-4B3A-906A-FD11CBF035B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09 / 30</a:t>
            </a:r>
          </a:p>
        </p:txBody>
      </p:sp>
    </p:spTree>
    <p:extLst>
      <p:ext uri="{BB962C8B-B14F-4D97-AF65-F5344CB8AC3E}">
        <p14:creationId xmlns:p14="http://schemas.microsoft.com/office/powerpoint/2010/main" val="2033172203"/>
      </p:ext>
    </p:extLst>
  </p:cSld>
</p:sld>
</file>

<file path=ppt/slides/slide1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ABC0D5E9-857B-4350-AAE9-B62307BEBBD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3B6F4E06-1F0A-4B80-B9F1-8F3ED39C243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92e9a99973aa445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D4D6790-9996-4C62-8A0D-E5B8AC301B8F}"/>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D0164897-4722-44A6-A2E7-35DB1A7D35C0}"/>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D0A13DCE-6F28-4A8C-874A-0227B66AF432}"/>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D7075D39-88C8-47F0-8B5F-4D30B68463E6}"/>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7BFB7900-EA7C-4705-B042-ADA0793EC15C}"/>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AA-1 · CSD data-response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【原创训练材料｜参数为训练所设】An AI queue tool …</a:t>
            </a:r>
          </a:p>
        </p:txBody>
      </p:sp>
      <p:sp>
        <p:nvSpPr>
          <p:cNvPr id="9" name="">
            <a:extLst xmlns:a="http://schemas.openxmlformats.org/drawingml/2006/main">
              <a:ext uri="{FF2B5EF4-FFF2-40B4-BE49-F238E27FC236}">
                <a16:creationId xmlns:a16="http://schemas.microsoft.com/office/drawing/2014/main" id="{9E42D674-E9D4-46B2-BBD3-CF8B80B61299}"/>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A313F069-5542-429F-8C1A-86BDA68BF6ED}"/>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D588B80A-AD05-460E-B9F7-89D86617FCED}"/>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3B24D216-6672-47DE-BA9D-0E43373AFA3E}"/>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AD-4 · CSD data-response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【原创训练材料｜参数为训练所设】An AI queue tool lowers av…</a:t>
            </a:r>
          </a:p>
        </p:txBody>
      </p:sp>
      <p:sp>
        <p:nvSpPr>
          <p:cNvPr id="13" name="">
            <a:extLst xmlns:a="http://schemas.openxmlformats.org/drawingml/2006/main">
              <a:ext uri="{FF2B5EF4-FFF2-40B4-BE49-F238E27FC236}">
                <a16:creationId xmlns:a16="http://schemas.microsoft.com/office/drawing/2014/main" id="{E923161F-A761-46C3-B6F2-BDF83EDD0685}"/>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10469D57-A9ED-48B2-939C-3C6F0ABB01D8}"/>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258098C7-3C8D-405E-934F-469ED384EC25}"/>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F7045E15-1A05-498A-973F-E5F680BD4527}"/>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CSD data-response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【原创训练材料｜参数为训练所设】An AI queue tool lowers av…</a:t>
            </a:r>
          </a:p>
        </p:txBody>
      </p:sp>
      <p:sp>
        <p:nvSpPr>
          <p:cNvPr id="17" name="">
            <a:extLst xmlns:a="http://schemas.openxmlformats.org/drawingml/2006/main">
              <a:ext uri="{FF2B5EF4-FFF2-40B4-BE49-F238E27FC236}">
                <a16:creationId xmlns:a16="http://schemas.microsoft.com/office/drawing/2014/main" id="{A4C562B1-1989-4859-B879-14D4C9647F35}"/>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7186C0A9-B5C6-4EE1-907C-14DD04F7DD1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A681B28-A447-498D-A9D5-2334112D39D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科技与社会</a:t>
            </a:r>
          </a:p>
        </p:txBody>
      </p:sp>
      <p:sp>
        <p:nvSpPr>
          <p:cNvPr id="20" name="">
            <a:extLst xmlns:a="http://schemas.openxmlformats.org/drawingml/2006/main">
              <a:ext uri="{FF2B5EF4-FFF2-40B4-BE49-F238E27FC236}">
                <a16:creationId xmlns:a16="http://schemas.microsoft.com/office/drawing/2014/main" id="{0B23FEDD-FDAF-45E2-B1BF-B3AF738C4DD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10 / 30</a:t>
            </a:r>
          </a:p>
        </p:txBody>
      </p:sp>
    </p:spTree>
    <p:extLst>
      <p:ext uri="{BB962C8B-B14F-4D97-AF65-F5344CB8AC3E}">
        <p14:creationId xmlns:p14="http://schemas.microsoft.com/office/powerpoint/2010/main" val="1774731679"/>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98E4DE68-252F-4912-9983-F7074889E9B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4EBA9529-CDCE-470F-96EF-D9E4124C96C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8e79db776124f5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F0A2764-4283-42B4-8F8E-CDACFDB04EF7}"/>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55CFF426-E081-4FC7-95A0-97BC769519BF}"/>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6C7EA0F7-C4E4-4892-A9B7-06BB89CEF968}"/>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1E79A893-CA04-4272-B6C9-6799C12779CD}"/>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技术决定论</a:t>
            </a:r>
          </a:p>
        </p:txBody>
      </p:sp>
      <p:sp>
        <p:nvSpPr>
          <p:cNvPr id="8" name="">
            <a:extLst xmlns:a="http://schemas.openxmlformats.org/drawingml/2006/main">
              <a:ext uri="{FF2B5EF4-FFF2-40B4-BE49-F238E27FC236}">
                <a16:creationId xmlns:a16="http://schemas.microsoft.com/office/drawing/2014/main" id="{7469E148-6D42-4409-BE08-B063745D648A}"/>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AC9892F2-EBA4-40E4-803C-9EBBBF8A1D9E}"/>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6FB6C0F-447C-4373-B122-434F0EB15DC7}"/>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D87E30F0-8CB9-4BA7-8B7D-8DC08F01690A}"/>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正确结论：Provide an alternative booking channel and audit outcomes by user group.</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8B54DFD2-5E78-4126-BEF6-7E22B44209C5}"/>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F1BF4FAC-7D01-49EE-9E6E-C63B8732E29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FC383757-19BF-4E5F-B223-ADFA9437386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科技与社会</a:t>
            </a:r>
          </a:p>
        </p:txBody>
      </p:sp>
      <p:sp>
        <p:nvSpPr>
          <p:cNvPr id="15" name="">
            <a:extLst xmlns:a="http://schemas.openxmlformats.org/drawingml/2006/main">
              <a:ext uri="{FF2B5EF4-FFF2-40B4-BE49-F238E27FC236}">
                <a16:creationId xmlns:a16="http://schemas.microsoft.com/office/drawing/2014/main" id="{11A35C4A-A10B-40BD-AFCF-0B8A9B4D99D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11 / 30</a:t>
            </a:r>
          </a:p>
        </p:txBody>
      </p:sp>
    </p:spTree>
    <p:extLst>
      <p:ext uri="{BB962C8B-B14F-4D97-AF65-F5344CB8AC3E}">
        <p14:creationId xmlns:p14="http://schemas.microsoft.com/office/powerpoint/2010/main" val="280011776"/>
      </p:ext>
    </p:extLst>
  </p:cSld>
</p:sld>
</file>

<file path=ppt/slides/slide1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20263F38-9846-45C0-94A0-EA52F0FA679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DBB4F07D-FB2C-4F1D-9B67-7CB4C6AE9FD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f8c4762fcf07482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EC1D16E-C7DA-44C8-A128-56DC16ECAA0B}"/>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60809B64-0FDA-4DC4-8646-670CD618520D}"/>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8182BEC3-B8D3-4F9D-892E-C6AB49BB9CDA}"/>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01D742BB-34BB-4BD4-93F5-716CA8CAA2F0}"/>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8798"/>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AH-8 · CSD data-response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【原创训练材料｜参数为训练所设】An AI queue tool lowers average waiting time, but users without smartphones receive fewer appointment choices.</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answer turns the material into an …</a:t>
            </a:r>
          </a:p>
        </p:txBody>
      </p:sp>
      <p:sp>
        <p:nvSpPr>
          <p:cNvPr id="8" name="">
            <a:extLst xmlns:a="http://schemas.openxmlformats.org/drawingml/2006/main">
              <a:ext uri="{FF2B5EF4-FFF2-40B4-BE49-F238E27FC236}">
                <a16:creationId xmlns:a16="http://schemas.microsoft.com/office/drawing/2014/main" id="{04C2B1C4-0EF3-4742-BE7F-6748484F358A}"/>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BDE66513-55E9-4BC0-9BCD-4B874AB43EA2}"/>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8B5352D7-FD2D-4B9C-9697-A09B32B09AFD}"/>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E498D9A8-EC30-4B94-A968-F07DBC18B1BB}"/>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FBB087CA-B580-4941-8B52-9D2AF08704AF}"/>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50E42C7B-6AD7-46E0-8F0D-EAE906CE07C6}"/>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36F1A574-5ADA-40F2-B731-BA9A34F44E0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0735BC20-D63A-4EFB-B769-3B1B9E1DC45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科技与社会</a:t>
            </a:r>
          </a:p>
        </p:txBody>
      </p:sp>
      <p:sp>
        <p:nvSpPr>
          <p:cNvPr id="16" name="">
            <a:extLst xmlns:a="http://schemas.openxmlformats.org/drawingml/2006/main">
              <a:ext uri="{FF2B5EF4-FFF2-40B4-BE49-F238E27FC236}">
                <a16:creationId xmlns:a16="http://schemas.microsoft.com/office/drawing/2014/main" id="{E7166347-CCD3-4DA5-A623-8D102B49AD6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12 / 30</a:t>
            </a:r>
          </a:p>
        </p:txBody>
      </p:sp>
    </p:spTree>
    <p:extLst>
      <p:ext uri="{BB962C8B-B14F-4D97-AF65-F5344CB8AC3E}">
        <p14:creationId xmlns:p14="http://schemas.microsoft.com/office/powerpoint/2010/main" val="2012512028"/>
      </p:ext>
    </p:extLst>
  </p:cSld>
</p:sld>
</file>

<file path=ppt/slides/slide1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1C3A7782-5EE5-4A93-B844-9A46D4C3696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28C0630A-E25B-4B74-B1B9-4B5455FC233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ab46e9c12883427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C158B5C-3537-4E4A-9BAE-81C66565FCC0}"/>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2238AF5E-E23B-4AB6-BFA5-CD7746A0D40F}"/>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9E7BB824-525C-4A68-8765-6406D6FFBBF4}"/>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能独立执行“列用途—识风险—比较监管方案”，并说明每一步理由。</a:t>
            </a:r>
          </a:p>
        </p:txBody>
      </p:sp>
      <p:sp>
        <p:nvSpPr>
          <p:cNvPr id="7" name="">
            <a:extLst xmlns:a="http://schemas.openxmlformats.org/drawingml/2006/main">
              <a:ext uri="{FF2B5EF4-FFF2-40B4-BE49-F238E27FC236}">
                <a16:creationId xmlns:a16="http://schemas.microsoft.com/office/drawing/2014/main" id="{FD6D3CDF-DB21-4D64-A131-F30C17EF58C9}"/>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B8532B5D-BD2A-4A4F-8505-8131FB1F16F8}"/>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99C06B"/>
                </a:solidFill>
                <a:latin typeface="Microsoft YaHei"/>
                <a:ea typeface="Microsoft YaHei"/>
                <a:cs typeface="Microsoft YaHei"/>
              </a:defRPr>
            </a:pPr>
            <a:r>
              <a:rPr sz="1050" b="1">
                <a:solidFill>
                  <a:srgbClr val="99C06B"/>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AEA4A8D5-68EA-48AA-98E9-471621AC0B3D}"/>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AK-11 · CSD data-response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【原创训练材料｜参数为训练所设】An AI queue tool lowers average wait…</a:t>
            </a:r>
          </a:p>
        </p:txBody>
      </p:sp>
      <p:sp>
        <p:nvSpPr>
          <p:cNvPr id="10" name="">
            <a:extLst xmlns:a="http://schemas.openxmlformats.org/drawingml/2006/main">
              <a:ext uri="{FF2B5EF4-FFF2-40B4-BE49-F238E27FC236}">
                <a16:creationId xmlns:a16="http://schemas.microsoft.com/office/drawing/2014/main" id="{1A1901BC-73E7-45EB-B3BE-2298C9E4BF6A}"/>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高频错因：技术决定论</a:t>
            </a:r>
          </a:p>
        </p:txBody>
      </p:sp>
      <p:sp>
        <p:nvSpPr>
          <p:cNvPr id="11" name="">
            <a:extLst xmlns:a="http://schemas.openxmlformats.org/drawingml/2006/main">
              <a:ext uri="{FF2B5EF4-FFF2-40B4-BE49-F238E27FC236}">
                <a16:creationId xmlns:a16="http://schemas.microsoft.com/office/drawing/2014/main" id="{E46E86B8-3718-49C8-AF67-FA6C1343222E}"/>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0997914C-5FEF-4740-A8AE-C3A47DA227D1}"/>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5FDAC62F-A858-4B33-AD3C-8C603BF51EE6}"/>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科技评价要区分能力、应用场景与治理</a:t>
            </a:r>
          </a:p>
        </p:txBody>
      </p:sp>
      <p:sp>
        <p:nvSpPr>
          <p:cNvPr id="14" name="">
            <a:extLst xmlns:a="http://schemas.openxmlformats.org/drawingml/2006/main">
              <a:ext uri="{FF2B5EF4-FFF2-40B4-BE49-F238E27FC236}">
                <a16:creationId xmlns:a16="http://schemas.microsoft.com/office/drawing/2014/main" id="{46251C11-432D-457B-813D-86CED00539B4}"/>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0F344025-3FAF-4E3B-B3B5-5364922FDDA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E485E7C2-B9F9-49D6-B141-5DD0A8A306A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科技与社会</a:t>
            </a:r>
          </a:p>
        </p:txBody>
      </p:sp>
      <p:sp>
        <p:nvSpPr>
          <p:cNvPr id="17" name="">
            <a:extLst xmlns:a="http://schemas.openxmlformats.org/drawingml/2006/main">
              <a:ext uri="{FF2B5EF4-FFF2-40B4-BE49-F238E27FC236}">
                <a16:creationId xmlns:a16="http://schemas.microsoft.com/office/drawing/2014/main" id="{F0830125-4AF2-42F1-86BC-BEDACD68217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13 / 30</a:t>
            </a:r>
          </a:p>
        </p:txBody>
      </p:sp>
    </p:spTree>
    <p:extLst>
      <p:ext uri="{BB962C8B-B14F-4D97-AF65-F5344CB8AC3E}">
        <p14:creationId xmlns:p14="http://schemas.microsoft.com/office/powerpoint/2010/main" val="276183790"/>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1463EDA3-FFE8-49A5-A761-D01EC69DC31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0FCDEDE8-9CF5-4814-B145-445341DF64F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bfc28764783405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2149FFA-4D54-4A41-A4AA-5AA931D06FC5}"/>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0B67B57C-655B-4EBC-B4F9-4687B4FC96F1}"/>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C8B87226-B632-4F8F-A2B8-6E326BF454A6}"/>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C57715D2-BA8F-4C04-98F7-6681344F5013}"/>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3053EF76-6E46-4B11-BDD2-81DF20FBFB31}"/>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列用途</a:t>
            </a:r>
          </a:p>
        </p:txBody>
      </p:sp>
      <p:sp>
        <p:nvSpPr>
          <p:cNvPr id="9" name="">
            <a:extLst xmlns:a="http://schemas.openxmlformats.org/drawingml/2006/main">
              <a:ext uri="{FF2B5EF4-FFF2-40B4-BE49-F238E27FC236}">
                <a16:creationId xmlns:a16="http://schemas.microsoft.com/office/drawing/2014/main" id="{D520A625-37BE-4369-804A-631969AAF7FE}"/>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A83FD2A9-5CF2-435C-A526-8A2AF4998CFC}"/>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识风险</a:t>
            </a:r>
          </a:p>
        </p:txBody>
      </p:sp>
      <p:sp>
        <p:nvSpPr>
          <p:cNvPr id="11" name="">
            <a:extLst xmlns:a="http://schemas.openxmlformats.org/drawingml/2006/main">
              <a:ext uri="{FF2B5EF4-FFF2-40B4-BE49-F238E27FC236}">
                <a16:creationId xmlns:a16="http://schemas.microsoft.com/office/drawing/2014/main" id="{2F94FB1F-1CA8-4C68-BCC0-7AA921F0238D}"/>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7DD11955-0F57-41C5-9966-6F33D7B19557}"/>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比较监管方案</a:t>
            </a:r>
          </a:p>
        </p:txBody>
      </p:sp>
      <p:sp>
        <p:nvSpPr>
          <p:cNvPr id="13" name="">
            <a:extLst xmlns:a="http://schemas.openxmlformats.org/drawingml/2006/main">
              <a:ext uri="{FF2B5EF4-FFF2-40B4-BE49-F238E27FC236}">
                <a16:creationId xmlns:a16="http://schemas.microsoft.com/office/drawing/2014/main" id="{0E523824-44AF-4C7A-A439-E15F9E8CE3B0}"/>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6AC3EF74-600F-403C-B6B7-282DEC001C9D}"/>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99C06B"/>
                </a:solidFill>
                <a:latin typeface="Microsoft YaHei"/>
                <a:ea typeface="Microsoft YaHei"/>
                <a:cs typeface="Microsoft YaHei"/>
              </a:defRPr>
            </a:pPr>
            <a:r>
              <a:rPr sz="900" b="1">
                <a:solidFill>
                  <a:srgbClr val="99C06B"/>
                </a:solidFill>
                <a:latin typeface="Microsoft YaHei"/>
                <a:ea typeface="Microsoft YaHei"/>
                <a:cs typeface="Microsoft YaHei"/>
              </a:rPr>
              <a:t>DSE 模考例题 · Q11 · DSE模考题</a:t>
            </a:r>
          </a:p>
        </p:txBody>
      </p:sp>
      <p:sp>
        <p:nvSpPr>
          <p:cNvPr id="15" name="">
            <a:extLst xmlns:a="http://schemas.openxmlformats.org/drawingml/2006/main">
              <a:ext uri="{FF2B5EF4-FFF2-40B4-BE49-F238E27FC236}">
                <a16:creationId xmlns:a16="http://schemas.microsoft.com/office/drawing/2014/main" id="{19D024D1-C740-4357-8782-6FBD30B114EE}"/>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CSD data-response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【原创训练材料｜参数为训练所设】An AI queue tool lowers average waiting time, …</a:t>
            </a:r>
          </a:p>
        </p:txBody>
      </p:sp>
      <p:sp>
        <p:nvSpPr>
          <p:cNvPr id="16" name="">
            <a:extLst xmlns:a="http://schemas.openxmlformats.org/drawingml/2006/main">
              <a:ext uri="{FF2B5EF4-FFF2-40B4-BE49-F238E27FC236}">
                <a16:creationId xmlns:a16="http://schemas.microsoft.com/office/drawing/2014/main" id="{F2B4860B-6EC5-428A-A5A8-B8D78C635405}"/>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391D1900-B79D-47BE-AC9A-8109BC980BBD}"/>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82A7C617-E96A-41E9-95BA-942CC4FE1973}"/>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928"/>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正确结论：A lower average does not establish equal access for every user.</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6A3A562A-FBA5-4AD1-9E8F-3911C853D206}"/>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CFE527D1-AE95-4AEC-B7AF-265898CC95F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C8AF75C7-9440-4FA2-BE71-54301759C14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科技与社会</a:t>
            </a:r>
          </a:p>
        </p:txBody>
      </p:sp>
      <p:sp>
        <p:nvSpPr>
          <p:cNvPr id="22" name="">
            <a:extLst xmlns:a="http://schemas.openxmlformats.org/drawingml/2006/main">
              <a:ext uri="{FF2B5EF4-FFF2-40B4-BE49-F238E27FC236}">
                <a16:creationId xmlns:a16="http://schemas.microsoft.com/office/drawing/2014/main" id="{BC75AD9B-3230-42A7-BE17-1BBE63B1751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14 / 30</a:t>
            </a:r>
          </a:p>
        </p:txBody>
      </p:sp>
    </p:spTree>
    <p:extLst>
      <p:ext uri="{BB962C8B-B14F-4D97-AF65-F5344CB8AC3E}">
        <p14:creationId xmlns:p14="http://schemas.microsoft.com/office/powerpoint/2010/main" val="1035577523"/>
      </p:ext>
    </p:extLst>
  </p:cSld>
</p:sld>
</file>

<file path=ppt/slides/slide15.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FDA95F1C-4D4A-4F14-95C5-F72CB736198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A8BFA3E7-8646-49EF-9508-040A7FD4A06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142e5fe755df4e6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D38FAF1-C33A-440C-8E74-1679A44205E9}"/>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E45CFC9B-5264-447D-A1DD-E318EA3CE719}"/>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A0AD9E18-47EF-4A83-BB43-838AE5D197CC}"/>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B6A7A554-7816-497D-88E0-198F1D03BDD8}"/>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FA07BFB1-7DF1-436F-ADB9-03E78777D6BB}"/>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F4B919F8-E780-47A5-93F6-CCB0D2D4B9AA}"/>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6A0C2EE3-817E-4108-A87E-634E5BCF5445}"/>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7963850F-542C-42B5-ACFE-2B15AF12564A}"/>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2A1B6AA7-E3A4-488D-BCA9-6541F89D1B13}"/>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DD055A25-7F7A-4B52-966D-0A12B567754E}"/>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1F24E3F5-8123-437C-BD90-F139B7E9EC04}"/>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3C283F8F-988F-42D0-8637-5FB727299B88}"/>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A874C934-7A72-4EF0-B71A-C24D15E6C335}"/>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技术决定论</a:t>
            </a:r>
          </a:p>
        </p:txBody>
      </p:sp>
      <p:sp>
        <p:nvSpPr>
          <p:cNvPr id="17" name="">
            <a:extLst xmlns:a="http://schemas.openxmlformats.org/drawingml/2006/main">
              <a:ext uri="{FF2B5EF4-FFF2-40B4-BE49-F238E27FC236}">
                <a16:creationId xmlns:a16="http://schemas.microsoft.com/office/drawing/2014/main" id="{B7696194-BE97-4748-A78C-888460ACB9FA}"/>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558B3195-CB38-40CF-9D9C-27ADCE1064F1}"/>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D1AE7EA7-5A4E-440B-86AA-662BE49CD892}"/>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171DBD9E-B5DA-4F98-9B28-3A4B8B9C871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0AF459B0-D737-45A8-8FCD-AE60A742257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科技与社会</a:t>
            </a:r>
          </a:p>
        </p:txBody>
      </p:sp>
      <p:sp>
        <p:nvSpPr>
          <p:cNvPr id="22" name="">
            <a:extLst xmlns:a="http://schemas.openxmlformats.org/drawingml/2006/main">
              <a:ext uri="{FF2B5EF4-FFF2-40B4-BE49-F238E27FC236}">
                <a16:creationId xmlns:a16="http://schemas.microsoft.com/office/drawing/2014/main" id="{1A5EC3CB-4392-48DA-8D75-4D743A24D47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15 / 30</a:t>
            </a:r>
          </a:p>
        </p:txBody>
      </p:sp>
    </p:spTree>
    <p:extLst>
      <p:ext uri="{BB962C8B-B14F-4D97-AF65-F5344CB8AC3E}">
        <p14:creationId xmlns:p14="http://schemas.microsoft.com/office/powerpoint/2010/main" val="1328140741"/>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4CAF5018-C3A5-48FB-BF8C-9ED61B098A5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D82BC7A4-BAEF-45ED-ACEF-360082D1D97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ec32f92c09940a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211422C-C9C0-46DD-9898-B2106F35D668}"/>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3DBFD8B8-576A-481D-A0B9-1BB4B01C507B}"/>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AB2DFE2-B17C-448D-9D8E-8406980F9EA9}"/>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C9B2828B-3323-47CA-81F4-06E4E306B092}"/>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科技与社会</a:t>
            </a:r>
          </a:p>
        </p:txBody>
      </p:sp>
      <p:sp>
        <p:nvSpPr>
          <p:cNvPr id="8" name="">
            <a:extLst xmlns:a="http://schemas.openxmlformats.org/drawingml/2006/main">
              <a:ext uri="{FF2B5EF4-FFF2-40B4-BE49-F238E27FC236}">
                <a16:creationId xmlns:a16="http://schemas.microsoft.com/office/drawing/2014/main" id="{D4FE59CC-E8BC-4FBC-8712-7B7183B1F7A7}"/>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CF1CDE89-B6B7-4E01-AEB9-EAE46A720D24}"/>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F301A263-029A-4E5E-9932-1CE97F3FEA60}"/>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科技评价要区分能力、应用场景与治理</a:t>
            </a:r>
          </a:p>
        </p:txBody>
      </p:sp>
      <p:sp>
        <p:nvSpPr>
          <p:cNvPr id="11" name="">
            <a:extLst xmlns:a="http://schemas.openxmlformats.org/drawingml/2006/main">
              <a:ext uri="{FF2B5EF4-FFF2-40B4-BE49-F238E27FC236}">
                <a16:creationId xmlns:a16="http://schemas.microsoft.com/office/drawing/2014/main" id="{0627D46F-F999-4207-91D7-637B221DF0BA}"/>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FB51957A-AB85-480E-9B5B-9666475347BF}"/>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1340E22F-CFC7-48FA-97A6-9640A4D6B20F}"/>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列用途—识风险—比较监管方案</a:t>
            </a:r>
          </a:p>
        </p:txBody>
      </p:sp>
      <p:sp>
        <p:nvSpPr>
          <p:cNvPr id="14" name="">
            <a:extLst xmlns:a="http://schemas.openxmlformats.org/drawingml/2006/main">
              <a:ext uri="{FF2B5EF4-FFF2-40B4-BE49-F238E27FC236}">
                <a16:creationId xmlns:a16="http://schemas.microsoft.com/office/drawing/2014/main" id="{FE328A25-C582-4BD8-89EB-E53D0E0C61B3}"/>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AF4BED93-6822-439D-BEE4-86296F3A98EB}"/>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E6637068-2BED-4073-B6F5-99AE690536AD}"/>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技术决定论</a:t>
            </a:r>
          </a:p>
        </p:txBody>
      </p:sp>
      <p:sp>
        <p:nvSpPr>
          <p:cNvPr id="17" name="">
            <a:extLst xmlns:a="http://schemas.openxmlformats.org/drawingml/2006/main">
              <a:ext uri="{FF2B5EF4-FFF2-40B4-BE49-F238E27FC236}">
                <a16:creationId xmlns:a16="http://schemas.microsoft.com/office/drawing/2014/main" id="{644C287C-8254-4961-9F53-F330DF763E53}"/>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6DE87774-5906-4D57-9771-EA7AC3872F7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152B977-6BED-42FA-A414-DD56E644E15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科技与社会</a:t>
            </a:r>
          </a:p>
        </p:txBody>
      </p:sp>
      <p:sp>
        <p:nvSpPr>
          <p:cNvPr id="20" name="">
            <a:extLst xmlns:a="http://schemas.openxmlformats.org/drawingml/2006/main">
              <a:ext uri="{FF2B5EF4-FFF2-40B4-BE49-F238E27FC236}">
                <a16:creationId xmlns:a16="http://schemas.microsoft.com/office/drawing/2014/main" id="{09620B4A-D32B-4D03-84F4-4887ACDAE66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16 / 30</a:t>
            </a:r>
          </a:p>
        </p:txBody>
      </p:sp>
    </p:spTree>
    <p:extLst>
      <p:ext uri="{BB962C8B-B14F-4D97-AF65-F5344CB8AC3E}">
        <p14:creationId xmlns:p14="http://schemas.microsoft.com/office/powerpoint/2010/main" val="1264933747"/>
      </p:ext>
    </p:extLst>
  </p:cSld>
</p:sld>
</file>

<file path=ppt/slides/slide17.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26D4D29-5D2A-4BC6-8ECE-38D523F203A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0A589482-A03B-4362-AE43-F3517D11AB0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8267a8e5895437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6C3D19A-4DE8-47B8-9083-44569150534A}"/>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203BCA00-7071-4527-8EBB-5C2F0FB403E6}"/>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0EDAFF9F-D2E9-4397-9F4D-AFD10F681469}"/>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7DB4AA6E-4F5A-4FC6-953E-31E919595E46}"/>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08"/>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CSD data-response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a:t>
            </a:r>
          </a:p>
        </p:txBody>
      </p:sp>
      <p:sp>
        <p:nvSpPr>
          <p:cNvPr id="8" name="">
            <a:extLst xmlns:a="http://schemas.openxmlformats.org/drawingml/2006/main">
              <a:ext uri="{FF2B5EF4-FFF2-40B4-BE49-F238E27FC236}">
                <a16:creationId xmlns:a16="http://schemas.microsoft.com/office/drawing/2014/main" id="{D12199AF-EE44-40F4-AB4C-8E91D78F5637}"/>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337AA7FE-050F-41CA-B062-1009301ACDF8}"/>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773B690E-74FE-431C-BDD4-D1A7A744385E}"/>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科技评价要区分能力、应用场景与治理</a:t>
            </a:r>
          </a:p>
        </p:txBody>
      </p:sp>
      <p:sp>
        <p:nvSpPr>
          <p:cNvPr id="11" name="">
            <a:extLst xmlns:a="http://schemas.openxmlformats.org/drawingml/2006/main">
              <a:ext uri="{FF2B5EF4-FFF2-40B4-BE49-F238E27FC236}">
                <a16:creationId xmlns:a16="http://schemas.microsoft.com/office/drawing/2014/main" id="{7294A489-2AFC-443E-95CF-72749C2C7F86}"/>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E7B58E61-B558-49CE-93C4-08C7840FCDD9}"/>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3FB20940-8269-4DA7-8671-E824F2A80DAD}"/>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列用途—识风险—比较监管方案</a:t>
            </a:r>
          </a:p>
        </p:txBody>
      </p:sp>
      <p:sp>
        <p:nvSpPr>
          <p:cNvPr id="14" name="">
            <a:extLst xmlns:a="http://schemas.openxmlformats.org/drawingml/2006/main">
              <a:ext uri="{FF2B5EF4-FFF2-40B4-BE49-F238E27FC236}">
                <a16:creationId xmlns:a16="http://schemas.microsoft.com/office/drawing/2014/main" id="{BDED90F8-C489-467E-8E87-C3C22042FBE3}"/>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DD2E6D1C-2C12-47F9-BDF8-AEF3DEB4A8E1}"/>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35590AD6-33E8-4CAF-86F6-4AD3E0D36C12}"/>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检查：技术决定论</a:t>
            </a:r>
          </a:p>
        </p:txBody>
      </p:sp>
      <p:sp>
        <p:nvSpPr>
          <p:cNvPr id="17" name="">
            <a:extLst xmlns:a="http://schemas.openxmlformats.org/drawingml/2006/main">
              <a:ext uri="{FF2B5EF4-FFF2-40B4-BE49-F238E27FC236}">
                <a16:creationId xmlns:a16="http://schemas.microsoft.com/office/drawing/2014/main" id="{FC9C129D-9D62-426B-A3C3-9D17F3A849AA}"/>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455AC81A-CB6A-45C6-89DC-5009B266D1F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99611A9-BE6A-4BC7-9F69-FC5A1D3135F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科技与社会</a:t>
            </a:r>
          </a:p>
        </p:txBody>
      </p:sp>
      <p:sp>
        <p:nvSpPr>
          <p:cNvPr id="20" name="">
            <a:extLst xmlns:a="http://schemas.openxmlformats.org/drawingml/2006/main">
              <a:ext uri="{FF2B5EF4-FFF2-40B4-BE49-F238E27FC236}">
                <a16:creationId xmlns:a16="http://schemas.microsoft.com/office/drawing/2014/main" id="{780F2962-B294-4CF8-8CBB-AE17D3F5075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17 / 30</a:t>
            </a:r>
          </a:p>
        </p:txBody>
      </p:sp>
    </p:spTree>
    <p:extLst>
      <p:ext uri="{BB962C8B-B14F-4D97-AF65-F5344CB8AC3E}">
        <p14:creationId xmlns:p14="http://schemas.microsoft.com/office/powerpoint/2010/main" val="842689900"/>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67D55BE7-BEAA-41F3-B7DE-39F4567B458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DF806AF1-C038-4656-8D95-87E56207E9A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f319bd5af3c04ea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5A3EF90-493D-4AE7-B4B1-5FD083ED52D1}"/>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75ADA4C6-0266-434F-BDE8-7AC14F411051}"/>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AA19E61-ED90-4176-BE0F-3B66CCF0237D}"/>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E01C2D04-13A9-42FA-ACD6-E1B22FD784CE}"/>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AN-14 · CSD data-response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【原创训练材料｜参数为训练所设】An AI queue tool lowers average waiting time, but users without smartphones receive fewer appointment choices.</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Which answer turns …</a:t>
            </a:r>
          </a:p>
        </p:txBody>
      </p:sp>
      <p:sp>
        <p:nvSpPr>
          <p:cNvPr id="8" name="">
            <a:extLst xmlns:a="http://schemas.openxmlformats.org/drawingml/2006/main">
              <a:ext uri="{FF2B5EF4-FFF2-40B4-BE49-F238E27FC236}">
                <a16:creationId xmlns:a16="http://schemas.microsoft.com/office/drawing/2014/main" id="{B6621B25-CEE0-47B9-B800-275E776BD592}"/>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公民与社会发展 2024 公开试题、Sample Paper、资料册与评核框架｜CSD data-response skill adapted to MCQ·错项排除·原创模考任务 2</a:t>
            </a:r>
          </a:p>
        </p:txBody>
      </p:sp>
      <p:sp>
        <p:nvSpPr>
          <p:cNvPr id="9" name="">
            <a:extLst xmlns:a="http://schemas.openxmlformats.org/drawingml/2006/main">
              <a:ext uri="{FF2B5EF4-FFF2-40B4-BE49-F238E27FC236}">
                <a16:creationId xmlns:a16="http://schemas.microsoft.com/office/drawing/2014/main" id="{3F28871E-0EB2-49C1-806C-400364CFE43E}"/>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A180EC2-9D31-451F-BB63-DC2CA961A8CF}"/>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2F9B52A9-B282-4F7A-825D-E200497A8732}"/>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076327F3-F273-4F47-A63B-745FD187A326}"/>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B0B77334-B7AC-4980-AF43-552D0FEA097A}"/>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01ECB793-42ED-4185-BED0-6210F77C6455}"/>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8C5EA4D1-FEAA-4F9F-8B4F-C82A1F8C5F09}"/>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D734BAFD-75E3-472E-B066-4F7C53541811}"/>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682555D2-63F5-4BA9-8A59-2882CD77037F}"/>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F4B70935-7784-4834-A5FE-4C9CB710AD1F}"/>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0CD67532-1A5E-4BE4-8329-6F4E8E79FBB2}"/>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9A0764F2-43A5-4133-ABFF-C7B594BB72E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45198F6F-4741-4765-AF9C-D92B375ED8F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科技与社会</a:t>
            </a:r>
          </a:p>
        </p:txBody>
      </p:sp>
      <p:sp>
        <p:nvSpPr>
          <p:cNvPr id="22" name="">
            <a:extLst xmlns:a="http://schemas.openxmlformats.org/drawingml/2006/main">
              <a:ext uri="{FF2B5EF4-FFF2-40B4-BE49-F238E27FC236}">
                <a16:creationId xmlns:a16="http://schemas.microsoft.com/office/drawing/2014/main" id="{D013BDE9-5493-499E-8C4C-CC4EEC31282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18 / 30</a:t>
            </a:r>
          </a:p>
        </p:txBody>
      </p:sp>
    </p:spTree>
    <p:extLst>
      <p:ext uri="{BB962C8B-B14F-4D97-AF65-F5344CB8AC3E}">
        <p14:creationId xmlns:p14="http://schemas.microsoft.com/office/powerpoint/2010/main" val="736515749"/>
      </p:ext>
    </p:extLst>
  </p:cSld>
</p:sld>
</file>

<file path=ppt/slides/slide19.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92EC625-4908-43B4-AB4F-330CDA72734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7C72DE0E-ADDD-45D3-92F4-E20B7E98AAD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9266cd7215a04f7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6BAE7F9-814A-46F0-94DB-3DF0ED3DE550}"/>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D8EEFB71-593D-404F-8C62-E4706A4D7CE1}"/>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257820C6-A658-4A81-9288-396C4DACAF97}"/>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F1B3F834-FB38-4D53-B965-B9C2028F2A3F}"/>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6E3A3DFF-9A45-45C4-BF3C-AF2DF92C17CE}"/>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AK-11 · CSD data-response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【原创训练材料｜参数为训练所设】An AI queue tool…</a:t>
            </a:r>
          </a:p>
        </p:txBody>
      </p:sp>
      <p:sp>
        <p:nvSpPr>
          <p:cNvPr id="9" name="">
            <a:extLst xmlns:a="http://schemas.openxmlformats.org/drawingml/2006/main">
              <a:ext uri="{FF2B5EF4-FFF2-40B4-BE49-F238E27FC236}">
                <a16:creationId xmlns:a16="http://schemas.microsoft.com/office/drawing/2014/main" id="{273D6A97-6267-4489-87A1-F0367E299244}"/>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F947F90C-6B20-4DFA-AABD-92CC634677C7}"/>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48C9E9FE-B1C1-4AFB-938C-68D68F43AA6A}"/>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9A3A9B5B-CFE3-4BB7-9FA8-21DFD7563BD0}"/>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AN-14 · CSD data-response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【原创训练材料｜参数为训练所设】An AI queue tool lowers a…</a:t>
            </a:r>
          </a:p>
        </p:txBody>
      </p:sp>
      <p:sp>
        <p:nvSpPr>
          <p:cNvPr id="13" name="">
            <a:extLst xmlns:a="http://schemas.openxmlformats.org/drawingml/2006/main">
              <a:ext uri="{FF2B5EF4-FFF2-40B4-BE49-F238E27FC236}">
                <a16:creationId xmlns:a16="http://schemas.microsoft.com/office/drawing/2014/main" id="{B3F39633-DBFC-493F-B862-93301A3718B3}"/>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E64E47EE-1C50-40B1-A17B-5B457F0B39AC}"/>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CE6839FA-90AE-422A-9390-CC5754E906F1}"/>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89B8EF3B-3455-42CD-A4D7-33160CAFC6A3}"/>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CSD data-response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【原创训练材料｜参数为训练所设】An AI queue tool lowers a…</a:t>
            </a:r>
          </a:p>
        </p:txBody>
      </p:sp>
      <p:sp>
        <p:nvSpPr>
          <p:cNvPr id="17" name="">
            <a:extLst xmlns:a="http://schemas.openxmlformats.org/drawingml/2006/main">
              <a:ext uri="{FF2B5EF4-FFF2-40B4-BE49-F238E27FC236}">
                <a16:creationId xmlns:a16="http://schemas.microsoft.com/office/drawing/2014/main" id="{C0CCDA7C-73FB-4950-A915-ABF13C0BD4A5}"/>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F760C3F4-1DE2-4FEA-A6F8-438F865CFF7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AB64A25-0897-423F-89F1-2DC51A61BB5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科技与社会</a:t>
            </a:r>
          </a:p>
        </p:txBody>
      </p:sp>
      <p:sp>
        <p:nvSpPr>
          <p:cNvPr id="20" name="">
            <a:extLst xmlns:a="http://schemas.openxmlformats.org/drawingml/2006/main">
              <a:ext uri="{FF2B5EF4-FFF2-40B4-BE49-F238E27FC236}">
                <a16:creationId xmlns:a16="http://schemas.microsoft.com/office/drawing/2014/main" id="{52588DED-DA2C-4A51-8F51-AF5322C05A4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19 / 30</a:t>
            </a:r>
          </a:p>
        </p:txBody>
      </p:sp>
    </p:spTree>
    <p:extLst>
      <p:ext uri="{BB962C8B-B14F-4D97-AF65-F5344CB8AC3E}">
        <p14:creationId xmlns:p14="http://schemas.microsoft.com/office/powerpoint/2010/main" val="823119697"/>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019B01D6-0ECD-4896-B568-DC6FA26E871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19A96F39-348F-47AD-A67E-BAE16450D94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8592110613b4dd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70E7037-9C15-47BA-B0A7-3FFCEFFC83F6}"/>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9A52E7B7-E20D-4AD0-961A-B36B84B085DD}"/>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2A3D3F84-BCF3-4B3A-A0C6-5B44A0CBE3C9}"/>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2336D35B-9010-4ECD-B47D-0A5BC36E75DE}"/>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技术决定论</a:t>
            </a:r>
          </a:p>
        </p:txBody>
      </p:sp>
      <p:sp>
        <p:nvSpPr>
          <p:cNvPr id="8" name="">
            <a:extLst xmlns:a="http://schemas.openxmlformats.org/drawingml/2006/main">
              <a:ext uri="{FF2B5EF4-FFF2-40B4-BE49-F238E27FC236}">
                <a16:creationId xmlns:a16="http://schemas.microsoft.com/office/drawing/2014/main" id="{5B519F3B-0191-400B-8642-F4074502891A}"/>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EC5D6496-682F-4973-8F60-47912AD05F41}"/>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B28C9C5-DDEC-4849-8D15-14855B631DDA}"/>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AD38CA3F-A3E1-4E07-B5F7-6DCED116ADC8}"/>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Efficiency improved while access design produced an equi…</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BFF02311-502E-417C-923D-B1C31738F3EE}"/>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9B037902-4CA5-4ED2-A029-2B65B3229C6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6DEF6C6B-2CC7-4D28-ABEB-F81A9141C4F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科技与社会</a:t>
            </a:r>
          </a:p>
        </p:txBody>
      </p:sp>
      <p:sp>
        <p:nvSpPr>
          <p:cNvPr id="15" name="">
            <a:extLst xmlns:a="http://schemas.openxmlformats.org/drawingml/2006/main">
              <a:ext uri="{FF2B5EF4-FFF2-40B4-BE49-F238E27FC236}">
                <a16:creationId xmlns:a16="http://schemas.microsoft.com/office/drawing/2014/main" id="{56FA5563-E960-4E77-9C2C-EBCA36F4FDF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20 / 30</a:t>
            </a:r>
          </a:p>
        </p:txBody>
      </p:sp>
    </p:spTree>
    <p:extLst>
      <p:ext uri="{BB962C8B-B14F-4D97-AF65-F5344CB8AC3E}">
        <p14:creationId xmlns:p14="http://schemas.microsoft.com/office/powerpoint/2010/main" val="277883412"/>
      </p:ext>
    </p:extLst>
  </p:cSld>
</p:sld>
</file>

<file path=ppt/slides/slide2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6A274673-54F8-4D61-9D51-282791BD249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D798367C-5C31-4423-88E3-AA41539A551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8e6cc4a93831484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A2333BF-0F87-424A-AB1F-1CD25F5E8F3B}"/>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9F50B65E-14B6-4415-852F-6987A59B8529}"/>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2EB7C98C-F1B3-42EF-8223-5171497F8C42}"/>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CA5614E5-4A0B-49FE-8A52-406A89A90D02}"/>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612"/>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AR-18 · CSD data-response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【原创训练材料｜参数为训练所设】An AI queue tool lowers average waiting time, but users without smartphones receive fewer appointment choices.</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independent check would most stre…</a:t>
            </a:r>
          </a:p>
        </p:txBody>
      </p:sp>
      <p:sp>
        <p:nvSpPr>
          <p:cNvPr id="8" name="">
            <a:extLst xmlns:a="http://schemas.openxmlformats.org/drawingml/2006/main">
              <a:ext uri="{FF2B5EF4-FFF2-40B4-BE49-F238E27FC236}">
                <a16:creationId xmlns:a16="http://schemas.microsoft.com/office/drawing/2014/main" id="{4DA143CC-DE59-4F21-92F1-7D7B14AC325B}"/>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13867EC8-EBC4-429A-9FF1-C6F31B7DFBE8}"/>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83DEEA2-709C-40AE-9CEF-59DF67131EEB}"/>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37C07BB6-37C6-4240-89BD-CE6F090CD518}"/>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84D8CEE9-8F4C-473D-BE66-E7C67489E794}"/>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8AC8D3DF-4255-4306-B953-FDF775EFC83D}"/>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663441E2-856A-47F3-A56E-2E24DA60299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40BD3654-58E5-416E-BC4A-2C5F3B610EF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科技与社会</a:t>
            </a:r>
          </a:p>
        </p:txBody>
      </p:sp>
      <p:sp>
        <p:nvSpPr>
          <p:cNvPr id="16" name="">
            <a:extLst xmlns:a="http://schemas.openxmlformats.org/drawingml/2006/main">
              <a:ext uri="{FF2B5EF4-FFF2-40B4-BE49-F238E27FC236}">
                <a16:creationId xmlns:a16="http://schemas.microsoft.com/office/drawing/2014/main" id="{2E849EA3-33D7-4974-8E7C-86A8D8A25C2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21 / 30</a:t>
            </a:r>
          </a:p>
        </p:txBody>
      </p:sp>
    </p:spTree>
    <p:extLst>
      <p:ext uri="{BB962C8B-B14F-4D97-AF65-F5344CB8AC3E}">
        <p14:creationId xmlns:p14="http://schemas.microsoft.com/office/powerpoint/2010/main" val="1692890506"/>
      </p:ext>
    </p:extLst>
  </p:cSld>
</p:sld>
</file>

<file path=ppt/slides/slide2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5A4136F6-BCBE-4ADA-B5E1-5EF78379F81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353D81D9-2573-477D-9E1B-41A9BFC2F39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3ffe137ee10f4a2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BADAA69-8049-4487-A439-85E2AC6DC223}"/>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63EF5340-CA6C-4241-99CA-7DB3ABDD92B1}"/>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6F5D78B4-A3F3-4C69-8B35-FAC9B2DDE61E}"/>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88BF28B9-1798-4944-97EE-E621B40395CF}"/>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ADA05426-0691-4659-839F-7C8504C67815}"/>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99C06B"/>
                </a:solidFill>
                <a:latin typeface="Microsoft YaHei"/>
                <a:ea typeface="Microsoft YaHei"/>
                <a:cs typeface="Microsoft YaHei"/>
              </a:defRPr>
            </a:pPr>
            <a:r>
              <a:rPr sz="1050" b="1">
                <a:solidFill>
                  <a:srgbClr val="99C06B"/>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C2D347F5-0988-4D33-A731-C9531BCD43BE}"/>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AU-21 · CSD data-response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【原创训练材料｜参数为训练所设】An AI queue tool lowers average wait…</a:t>
            </a:r>
          </a:p>
        </p:txBody>
      </p:sp>
      <p:sp>
        <p:nvSpPr>
          <p:cNvPr id="10" name="">
            <a:extLst xmlns:a="http://schemas.openxmlformats.org/drawingml/2006/main">
              <a:ext uri="{FF2B5EF4-FFF2-40B4-BE49-F238E27FC236}">
                <a16:creationId xmlns:a16="http://schemas.microsoft.com/office/drawing/2014/main" id="{2CCD3DDA-D774-4F42-AC41-608206EED326}"/>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高频错因：技术决定论</a:t>
            </a:r>
          </a:p>
        </p:txBody>
      </p:sp>
      <p:sp>
        <p:nvSpPr>
          <p:cNvPr id="11" name="">
            <a:extLst xmlns:a="http://schemas.openxmlformats.org/drawingml/2006/main">
              <a:ext uri="{FF2B5EF4-FFF2-40B4-BE49-F238E27FC236}">
                <a16:creationId xmlns:a16="http://schemas.microsoft.com/office/drawing/2014/main" id="{8543F7F6-79D5-4A0C-BA0D-52E1ECECEFDE}"/>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F0AFDCF0-1839-4197-8475-F648C3A63608}"/>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D21EFA06-E1CB-4B2C-9FEA-3AEFFD33B7B4}"/>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科技评价要区分能力、应用场景与治理</a:t>
            </a:r>
          </a:p>
        </p:txBody>
      </p:sp>
      <p:sp>
        <p:nvSpPr>
          <p:cNvPr id="14" name="">
            <a:extLst xmlns:a="http://schemas.openxmlformats.org/drawingml/2006/main">
              <a:ext uri="{FF2B5EF4-FFF2-40B4-BE49-F238E27FC236}">
                <a16:creationId xmlns:a16="http://schemas.microsoft.com/office/drawing/2014/main" id="{CFB2142B-CD33-4F09-B83F-86D3C249DF79}"/>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D943C9F2-A5C3-4FA4-A54A-6CD2FEF2202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2674CCFF-A3F1-42AC-A2CA-AB957A30B72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科技与社会</a:t>
            </a:r>
          </a:p>
        </p:txBody>
      </p:sp>
      <p:sp>
        <p:nvSpPr>
          <p:cNvPr id="17" name="">
            <a:extLst xmlns:a="http://schemas.openxmlformats.org/drawingml/2006/main">
              <a:ext uri="{FF2B5EF4-FFF2-40B4-BE49-F238E27FC236}">
                <a16:creationId xmlns:a16="http://schemas.microsoft.com/office/drawing/2014/main" id="{091565DD-D549-42B2-984D-AEB77526E59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22 / 30</a:t>
            </a:r>
          </a:p>
        </p:txBody>
      </p:sp>
    </p:spTree>
    <p:extLst>
      <p:ext uri="{BB962C8B-B14F-4D97-AF65-F5344CB8AC3E}">
        <p14:creationId xmlns:p14="http://schemas.microsoft.com/office/powerpoint/2010/main" val="769227443"/>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9F5059CC-0C9E-4BBC-BFA4-BB37D480B8B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B8600A49-A53E-4C8F-B62B-C126ECB3C9B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74ddb9f488e4df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3AA3D0B-BF2F-40D1-83A8-999C85D99458}"/>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191F059B-17CE-44A6-A242-75FC4ADA90F9}"/>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446F0EEE-08B1-4446-836C-7DDB47D91E0D}"/>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46E693B4-0CD5-4ABC-8CC1-883DD0A824F0}"/>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526055A0-C83D-4FBC-823D-1CC38F7CD335}"/>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列用途</a:t>
            </a:r>
          </a:p>
        </p:txBody>
      </p:sp>
      <p:sp>
        <p:nvSpPr>
          <p:cNvPr id="9" name="">
            <a:extLst xmlns:a="http://schemas.openxmlformats.org/drawingml/2006/main">
              <a:ext uri="{FF2B5EF4-FFF2-40B4-BE49-F238E27FC236}">
                <a16:creationId xmlns:a16="http://schemas.microsoft.com/office/drawing/2014/main" id="{1B4174B8-2C31-480B-9B8C-7B89C8F428F1}"/>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AC60E4D1-BB8B-4B2D-9D87-DF6104DA8B6C}"/>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识风险</a:t>
            </a:r>
          </a:p>
        </p:txBody>
      </p:sp>
      <p:sp>
        <p:nvSpPr>
          <p:cNvPr id="11" name="">
            <a:extLst xmlns:a="http://schemas.openxmlformats.org/drawingml/2006/main">
              <a:ext uri="{FF2B5EF4-FFF2-40B4-BE49-F238E27FC236}">
                <a16:creationId xmlns:a16="http://schemas.microsoft.com/office/drawing/2014/main" id="{2B1099BB-5D39-47E5-BBB2-B43D7B0F5430}"/>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9DEEA3F7-707F-4098-8307-8DFFB872E26F}"/>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比较监管方案</a:t>
            </a:r>
          </a:p>
        </p:txBody>
      </p:sp>
      <p:sp>
        <p:nvSpPr>
          <p:cNvPr id="13" name="">
            <a:extLst xmlns:a="http://schemas.openxmlformats.org/drawingml/2006/main">
              <a:ext uri="{FF2B5EF4-FFF2-40B4-BE49-F238E27FC236}">
                <a16:creationId xmlns:a16="http://schemas.microsoft.com/office/drawing/2014/main" id="{1E256EF1-CC53-45A8-8879-16135343B5C6}"/>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47EA1078-8586-460A-BB99-3FB18688A2F8}"/>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99C06B"/>
                </a:solidFill>
                <a:latin typeface="Microsoft YaHei"/>
                <a:ea typeface="Microsoft YaHei"/>
                <a:cs typeface="Microsoft YaHei"/>
              </a:defRPr>
            </a:pPr>
            <a:r>
              <a:rPr sz="900" b="1">
                <a:solidFill>
                  <a:srgbClr val="99C06B"/>
                </a:solidFill>
                <a:latin typeface="Microsoft YaHei"/>
                <a:ea typeface="Microsoft YaHei"/>
                <a:cs typeface="Microsoft YaHei"/>
              </a:rPr>
              <a:t>DSE 模考例题 · Q21 · DSE模考题</a:t>
            </a:r>
          </a:p>
        </p:txBody>
      </p:sp>
      <p:sp>
        <p:nvSpPr>
          <p:cNvPr id="15" name="">
            <a:extLst xmlns:a="http://schemas.openxmlformats.org/drawingml/2006/main">
              <a:ext uri="{FF2B5EF4-FFF2-40B4-BE49-F238E27FC236}">
                <a16:creationId xmlns:a16="http://schemas.microsoft.com/office/drawing/2014/main" id="{A6C59D7B-D182-44B2-BFC3-B5611D81512D}"/>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CSD data-response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【原创训练材料｜参数为训练所设】An AI queue tool lowers average waiting time, …</a:t>
            </a:r>
          </a:p>
        </p:txBody>
      </p:sp>
      <p:sp>
        <p:nvSpPr>
          <p:cNvPr id="16" name="">
            <a:extLst xmlns:a="http://schemas.openxmlformats.org/drawingml/2006/main">
              <a:ext uri="{FF2B5EF4-FFF2-40B4-BE49-F238E27FC236}">
                <a16:creationId xmlns:a16="http://schemas.microsoft.com/office/drawing/2014/main" id="{44A90BFD-5F4B-4850-8170-5B466CA7F7F1}"/>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59EDCEE9-FE23-4A52-AD11-B619DEAFF001}"/>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958A9B8C-5F5D-422F-98DB-010DDDC209D3}"/>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正确结论：Revise the claim to: Efficiency improved while access design produced…</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19" name="">
            <a:extLst xmlns:a="http://schemas.openxmlformats.org/drawingml/2006/main">
              <a:ext uri="{FF2B5EF4-FFF2-40B4-BE49-F238E27FC236}">
                <a16:creationId xmlns:a16="http://schemas.microsoft.com/office/drawing/2014/main" id="{B0C2E8DC-BD34-4518-8613-BF22361FF094}"/>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EEFA9922-3007-45B2-8EBC-7695074B661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FF5BC175-D6C0-47F8-9DD0-451AE7F4AC7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科技与社会</a:t>
            </a:r>
          </a:p>
        </p:txBody>
      </p:sp>
      <p:sp>
        <p:nvSpPr>
          <p:cNvPr id="22" name="">
            <a:extLst xmlns:a="http://schemas.openxmlformats.org/drawingml/2006/main">
              <a:ext uri="{FF2B5EF4-FFF2-40B4-BE49-F238E27FC236}">
                <a16:creationId xmlns:a16="http://schemas.microsoft.com/office/drawing/2014/main" id="{E0914C8A-B27E-4F23-B994-F7BDAF94FB8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23 / 30</a:t>
            </a:r>
          </a:p>
        </p:txBody>
      </p:sp>
    </p:spTree>
    <p:extLst>
      <p:ext uri="{BB962C8B-B14F-4D97-AF65-F5344CB8AC3E}">
        <p14:creationId xmlns:p14="http://schemas.microsoft.com/office/powerpoint/2010/main" val="149778563"/>
      </p:ext>
    </p:extLst>
  </p:cSld>
</p:sld>
</file>

<file path=ppt/slides/slide2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5EBC36B0-498F-4A20-A00E-A9DD520FB76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65FCA929-625C-4134-9A55-F3FF6359DF6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00d03bf9550240c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0DEEF49-F146-4D6D-B740-E0B582901F60}"/>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1F9F8950-64B4-47D3-892E-1D5375117BA0}"/>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A88FE6A4-D0A3-478A-8D4D-6D6C0BD6B163}"/>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BFDA560D-D14A-4C6A-AEDB-C82E7925EA1C}"/>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99C63777-526D-4248-8885-9311239A90C6}"/>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024E38E6-30C1-40CF-B092-724BF5A9FE3C}"/>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ED79A4F8-2F69-4C82-A7A9-739911F80D83}"/>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873C9427-39A0-4526-8502-320B8DA15B80}"/>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A383D3D3-9882-4F92-AA16-D65B2652C733}"/>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104BE84F-9AE5-44ED-9218-FEE1C991E227}"/>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6523E8FC-B907-444B-BD7B-292AF9299ADE}"/>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AB294843-8A32-4308-84A2-14007157FDBE}"/>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3C880BF6-6C07-4393-9257-F4836199E8D4}"/>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技术决定论</a:t>
            </a:r>
          </a:p>
        </p:txBody>
      </p:sp>
      <p:sp>
        <p:nvSpPr>
          <p:cNvPr id="17" name="">
            <a:extLst xmlns:a="http://schemas.openxmlformats.org/drawingml/2006/main">
              <a:ext uri="{FF2B5EF4-FFF2-40B4-BE49-F238E27FC236}">
                <a16:creationId xmlns:a16="http://schemas.microsoft.com/office/drawing/2014/main" id="{6049A387-C3AB-4CB2-A423-D98989F38A09}"/>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7908A4C6-702C-45E2-82E0-FBE1276249A8}"/>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BC67DAAF-A44F-42C7-9DF1-E4B8C0E485B6}"/>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BB3AE1B1-EB02-4A7F-BF7E-21208C61212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D753C124-9160-4BBD-A502-6DF1549C5C4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科技与社会</a:t>
            </a:r>
          </a:p>
        </p:txBody>
      </p:sp>
      <p:sp>
        <p:nvSpPr>
          <p:cNvPr id="22" name="">
            <a:extLst xmlns:a="http://schemas.openxmlformats.org/drawingml/2006/main">
              <a:ext uri="{FF2B5EF4-FFF2-40B4-BE49-F238E27FC236}">
                <a16:creationId xmlns:a16="http://schemas.microsoft.com/office/drawing/2014/main" id="{EA7D3B0A-7951-438A-B435-20B18DEF342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24 / 30</a:t>
            </a:r>
          </a:p>
        </p:txBody>
      </p:sp>
    </p:spTree>
    <p:extLst>
      <p:ext uri="{BB962C8B-B14F-4D97-AF65-F5344CB8AC3E}">
        <p14:creationId xmlns:p14="http://schemas.microsoft.com/office/powerpoint/2010/main" val="1879447721"/>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5556013-17E4-43DC-A93D-C66ADA58021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41F431E1-1757-4EB8-B574-107D7A843E8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cb0130150334c3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9D9EE3A-5E9D-4E48-90C2-4A899B3C7E61}"/>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CA1A0F5D-9BF1-4E1F-A19F-9AFD6CD66301}"/>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10E70338-3AC5-4CCD-9A8E-FB3FB0F96FE7}"/>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EA7A6431-D085-407A-A0A6-8B89FE3D1A1F}"/>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科技与社会</a:t>
            </a:r>
          </a:p>
        </p:txBody>
      </p:sp>
      <p:sp>
        <p:nvSpPr>
          <p:cNvPr id="8" name="">
            <a:extLst xmlns:a="http://schemas.openxmlformats.org/drawingml/2006/main">
              <a:ext uri="{FF2B5EF4-FFF2-40B4-BE49-F238E27FC236}">
                <a16:creationId xmlns:a16="http://schemas.microsoft.com/office/drawing/2014/main" id="{70FBFB59-850B-4BB1-A02A-1D3493530ED0}"/>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19135AB6-0E90-469C-8AFF-D858DC03C5C6}"/>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2C1AF68E-D19F-4478-B00B-1FA3304C1F86}"/>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科技评价要区分能力、应用场景与治理</a:t>
            </a:r>
          </a:p>
        </p:txBody>
      </p:sp>
      <p:sp>
        <p:nvSpPr>
          <p:cNvPr id="11" name="">
            <a:extLst xmlns:a="http://schemas.openxmlformats.org/drawingml/2006/main">
              <a:ext uri="{FF2B5EF4-FFF2-40B4-BE49-F238E27FC236}">
                <a16:creationId xmlns:a16="http://schemas.microsoft.com/office/drawing/2014/main" id="{5D981A38-1388-4C26-AC4A-68D26AF00631}"/>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BEF8FE08-C2B2-4F33-92D8-437CC184101B}"/>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F216AE3F-5D1C-42FB-9253-BEF3A6E85710}"/>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列用途—识风险—比较监管方案</a:t>
            </a:r>
          </a:p>
        </p:txBody>
      </p:sp>
      <p:sp>
        <p:nvSpPr>
          <p:cNvPr id="14" name="">
            <a:extLst xmlns:a="http://schemas.openxmlformats.org/drawingml/2006/main">
              <a:ext uri="{FF2B5EF4-FFF2-40B4-BE49-F238E27FC236}">
                <a16:creationId xmlns:a16="http://schemas.microsoft.com/office/drawing/2014/main" id="{62B0706A-EE65-4B60-B516-6995DBA267F3}"/>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4ADBDFFD-D159-490D-8CC1-9B9BE3C9C8F4}"/>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E32DF5B8-E5B3-41B5-8826-66A0BE9A0B7C}"/>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技术决定论</a:t>
            </a:r>
          </a:p>
        </p:txBody>
      </p:sp>
      <p:sp>
        <p:nvSpPr>
          <p:cNvPr id="17" name="">
            <a:extLst xmlns:a="http://schemas.openxmlformats.org/drawingml/2006/main">
              <a:ext uri="{FF2B5EF4-FFF2-40B4-BE49-F238E27FC236}">
                <a16:creationId xmlns:a16="http://schemas.microsoft.com/office/drawing/2014/main" id="{0D28D939-F3B9-413B-8C88-05E34703F298}"/>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1FD9BB6C-66A9-49BC-BCDB-A7902959D07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E1C7F22-F68C-4745-84C7-DD79CF7EEC7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科技与社会</a:t>
            </a:r>
          </a:p>
        </p:txBody>
      </p:sp>
      <p:sp>
        <p:nvSpPr>
          <p:cNvPr id="20" name="">
            <a:extLst xmlns:a="http://schemas.openxmlformats.org/drawingml/2006/main">
              <a:ext uri="{FF2B5EF4-FFF2-40B4-BE49-F238E27FC236}">
                <a16:creationId xmlns:a16="http://schemas.microsoft.com/office/drawing/2014/main" id="{C2D89BC8-F95A-45D5-914D-9028ED30B33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25 / 30</a:t>
            </a:r>
          </a:p>
        </p:txBody>
      </p:sp>
    </p:spTree>
    <p:extLst>
      <p:ext uri="{BB962C8B-B14F-4D97-AF65-F5344CB8AC3E}">
        <p14:creationId xmlns:p14="http://schemas.microsoft.com/office/powerpoint/2010/main" val="1228627043"/>
      </p:ext>
    </p:extLst>
  </p:cSld>
</p:sld>
</file>

<file path=ppt/slides/slide2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D3B4993-C85C-4CA4-A4FC-3DC972AEFBE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68C8EDBF-28FC-47FD-B5F4-354597B3EC1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c3caefe4ee54a0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D91F9E0-21A1-4736-9FAD-5C88A2355154}"/>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4B9AF179-E486-4223-BEE3-A39D791B955A}"/>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93729F5-EE13-404D-86A9-B55C98AD2526}"/>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BA6EDFF3-FE49-4E62-92CD-4756FB724FE1}"/>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08"/>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CSD data-response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a:t>
            </a:r>
          </a:p>
        </p:txBody>
      </p:sp>
      <p:sp>
        <p:nvSpPr>
          <p:cNvPr id="8" name="">
            <a:extLst xmlns:a="http://schemas.openxmlformats.org/drawingml/2006/main">
              <a:ext uri="{FF2B5EF4-FFF2-40B4-BE49-F238E27FC236}">
                <a16:creationId xmlns:a16="http://schemas.microsoft.com/office/drawing/2014/main" id="{99FEEA45-005F-42A9-9633-9E5D4F1DF2A0}"/>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A45D6F24-955F-4675-B753-C62A5B2D02CD}"/>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1214E5FE-7D3E-48A3-9AC7-0E354C73EAD5}"/>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科技评价要区分能力、应用场景与治理</a:t>
            </a:r>
          </a:p>
        </p:txBody>
      </p:sp>
      <p:sp>
        <p:nvSpPr>
          <p:cNvPr id="11" name="">
            <a:extLst xmlns:a="http://schemas.openxmlformats.org/drawingml/2006/main">
              <a:ext uri="{FF2B5EF4-FFF2-40B4-BE49-F238E27FC236}">
                <a16:creationId xmlns:a16="http://schemas.microsoft.com/office/drawing/2014/main" id="{0BC4814B-6B0D-4B62-9F09-52B1D83735B7}"/>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31C79A54-8624-486A-AF97-6DCC03785D15}"/>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99FA212C-A21C-4B3A-918D-AAC4A0DE8425}"/>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列用途—识风险—比较监管方案</a:t>
            </a:r>
          </a:p>
        </p:txBody>
      </p:sp>
      <p:sp>
        <p:nvSpPr>
          <p:cNvPr id="14" name="">
            <a:extLst xmlns:a="http://schemas.openxmlformats.org/drawingml/2006/main">
              <a:ext uri="{FF2B5EF4-FFF2-40B4-BE49-F238E27FC236}">
                <a16:creationId xmlns:a16="http://schemas.microsoft.com/office/drawing/2014/main" id="{2F0C7701-4B14-44E4-BE1A-3A5677A89680}"/>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22784B37-E1C7-47EC-B4B3-EAF7FC93188E}"/>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BF735F9D-E8AC-40E9-BA72-CF5A7789D1D7}"/>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检查：技术决定论</a:t>
            </a:r>
          </a:p>
        </p:txBody>
      </p:sp>
      <p:sp>
        <p:nvSpPr>
          <p:cNvPr id="17" name="">
            <a:extLst xmlns:a="http://schemas.openxmlformats.org/drawingml/2006/main">
              <a:ext uri="{FF2B5EF4-FFF2-40B4-BE49-F238E27FC236}">
                <a16:creationId xmlns:a16="http://schemas.microsoft.com/office/drawing/2014/main" id="{2E2BC498-8F20-4520-AE6A-AF8F0636B48A}"/>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76A0DA7B-3ED5-4A3A-9982-39B61960583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EC858A0-070C-4E97-95A1-983901C47CB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科技与社会</a:t>
            </a:r>
          </a:p>
        </p:txBody>
      </p:sp>
      <p:sp>
        <p:nvSpPr>
          <p:cNvPr id="20" name="">
            <a:extLst xmlns:a="http://schemas.openxmlformats.org/drawingml/2006/main">
              <a:ext uri="{FF2B5EF4-FFF2-40B4-BE49-F238E27FC236}">
                <a16:creationId xmlns:a16="http://schemas.microsoft.com/office/drawing/2014/main" id="{88D8A6E2-FD5C-4F1C-A0E9-B6EC213704E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26 / 30</a:t>
            </a:r>
          </a:p>
        </p:txBody>
      </p:sp>
    </p:spTree>
    <p:extLst>
      <p:ext uri="{BB962C8B-B14F-4D97-AF65-F5344CB8AC3E}">
        <p14:creationId xmlns:p14="http://schemas.microsoft.com/office/powerpoint/2010/main" val="1777912480"/>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54B52475-C99C-4641-A124-BC1DE65A91A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F844679F-1BA6-4CD1-98B7-958713C9211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74826f016eac4c1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2BED791-3B2F-4166-BA42-F77A7F2FBBA2}"/>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AC4E7D86-215A-42B4-BB4D-D3A02CDC2BF9}"/>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D2897C95-DA02-458B-AF4C-9C4C75199AE0}"/>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A58E67A1-3968-402F-BCD9-7120195094BF}"/>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AX-24 · CSD data-response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【原创训练材料｜参数为训练所设】An AI queue tool lowers average waiting time, but users without smartphones receive fewer appointment choices.</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Which independent c…</a:t>
            </a:r>
          </a:p>
        </p:txBody>
      </p:sp>
      <p:sp>
        <p:nvSpPr>
          <p:cNvPr id="8" name="">
            <a:extLst xmlns:a="http://schemas.openxmlformats.org/drawingml/2006/main">
              <a:ext uri="{FF2B5EF4-FFF2-40B4-BE49-F238E27FC236}">
                <a16:creationId xmlns:a16="http://schemas.microsoft.com/office/drawing/2014/main" id="{0D32DD61-8BDF-4CF1-9331-AA03A4E65EED}"/>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公民与社会发展 2024 公开试题、Sample Paper、资料册与评核框架｜CSD data-response skill adapted to MCQ·错项排除·原创模考任务 6</a:t>
            </a:r>
          </a:p>
        </p:txBody>
      </p:sp>
      <p:sp>
        <p:nvSpPr>
          <p:cNvPr id="9" name="">
            <a:extLst xmlns:a="http://schemas.openxmlformats.org/drawingml/2006/main">
              <a:ext uri="{FF2B5EF4-FFF2-40B4-BE49-F238E27FC236}">
                <a16:creationId xmlns:a16="http://schemas.microsoft.com/office/drawing/2014/main" id="{3DC76397-7340-4815-A743-60417F682113}"/>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FBFCEA06-0F0F-4C8D-901B-F375256FE370}"/>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4B4715C5-AB47-4441-A57A-708DE7B28108}"/>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890ACD0C-0EAE-43DB-9A75-CD63F6ABFD72}"/>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B2B25A13-6027-438D-BBCF-B8D4E4BD2E2F}"/>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7513978D-8A4A-4785-9976-DEE4A8B4EE92}"/>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322D7D81-6596-4E3C-A8A5-4E1F4B6EC72A}"/>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E7E9ADB9-FBDB-444C-973F-17A710961256}"/>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99FBD8A3-D567-439E-96D1-47B49C6B5091}"/>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937996CE-FC0F-4DDB-A3D0-BCF78E7A2D7F}"/>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2D6F0206-E6F6-4789-B95B-C69C00DA5CAB}"/>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21E2927A-B0A9-4F1D-9BB9-3EC57609D33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FB7B0CE8-2415-4181-821B-CC3EC8FC753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科技与社会</a:t>
            </a:r>
          </a:p>
        </p:txBody>
      </p:sp>
      <p:sp>
        <p:nvSpPr>
          <p:cNvPr id="22" name="">
            <a:extLst xmlns:a="http://schemas.openxmlformats.org/drawingml/2006/main">
              <a:ext uri="{FF2B5EF4-FFF2-40B4-BE49-F238E27FC236}">
                <a16:creationId xmlns:a16="http://schemas.microsoft.com/office/drawing/2014/main" id="{4B2BBF8F-1708-42D5-A280-DBF90661D2D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27 / 30</a:t>
            </a:r>
          </a:p>
        </p:txBody>
      </p:sp>
    </p:spTree>
    <p:extLst>
      <p:ext uri="{BB962C8B-B14F-4D97-AF65-F5344CB8AC3E}">
        <p14:creationId xmlns:p14="http://schemas.microsoft.com/office/powerpoint/2010/main" val="1312538955"/>
      </p:ext>
    </p:extLst>
  </p:cSld>
</p:sld>
</file>

<file path=ppt/slides/slide2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3D57B3C-B4AD-40D5-A6F3-D49A48289D0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1C523364-6C6D-4881-9469-06E53519E0B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b839dd98fbb4ca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46669D1-6CD9-477D-AFB0-C1672B279641}"/>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21E7E73D-33B2-4B80-A6BC-BD79361B6B53}"/>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6DD5D44F-5ABC-4384-BF4D-723660AE7A95}"/>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02CDC1E1-E93E-4BC4-AD36-937B7245BA1E}"/>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649115AF-4581-41AF-96BC-C5FAE1443E80}"/>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AU-21 · CSD data-response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【原创训练材料｜参数为训练所设】An AI queue tool…</a:t>
            </a:r>
          </a:p>
        </p:txBody>
      </p:sp>
      <p:sp>
        <p:nvSpPr>
          <p:cNvPr id="9" name="">
            <a:extLst xmlns:a="http://schemas.openxmlformats.org/drawingml/2006/main">
              <a:ext uri="{FF2B5EF4-FFF2-40B4-BE49-F238E27FC236}">
                <a16:creationId xmlns:a16="http://schemas.microsoft.com/office/drawing/2014/main" id="{BAA29368-EFF8-4C92-B0E9-68D3237EF72C}"/>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6503C9A9-AC24-4FCF-A587-47B3D0FDE113}"/>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F73E3CB3-B916-407B-B74C-B2D3F4EE5A8F}"/>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BFC98500-D987-450B-A0EF-5205BEEE4A6B}"/>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AX-24 · CSD data-response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【原创训练材料｜参数为训练所设】An AI queue tool lowers a…</a:t>
            </a:r>
          </a:p>
        </p:txBody>
      </p:sp>
      <p:sp>
        <p:nvSpPr>
          <p:cNvPr id="13" name="">
            <a:extLst xmlns:a="http://schemas.openxmlformats.org/drawingml/2006/main">
              <a:ext uri="{FF2B5EF4-FFF2-40B4-BE49-F238E27FC236}">
                <a16:creationId xmlns:a16="http://schemas.microsoft.com/office/drawing/2014/main" id="{517B3915-7B09-4734-A844-6738E76610EA}"/>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F4E3A38B-B1BA-435E-A28E-6299FD3C3E1B}"/>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D673A650-06AE-4CDB-8FD3-AB5AA4C392AD}"/>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23CE238B-E016-44AE-9FEC-6BF9BDCA0C25}"/>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CSD data-response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【原创训练材料｜参数为训练所设】An AI queue tool lowers a…</a:t>
            </a:r>
          </a:p>
        </p:txBody>
      </p:sp>
      <p:sp>
        <p:nvSpPr>
          <p:cNvPr id="17" name="">
            <a:extLst xmlns:a="http://schemas.openxmlformats.org/drawingml/2006/main">
              <a:ext uri="{FF2B5EF4-FFF2-40B4-BE49-F238E27FC236}">
                <a16:creationId xmlns:a16="http://schemas.microsoft.com/office/drawing/2014/main" id="{86DE11B5-1343-4493-B710-388275493AA1}"/>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5DD61970-FF1C-471C-84E0-DFFA3BBC988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8A44E76-F723-47C0-A109-283B2C66374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科技与社会</a:t>
            </a:r>
          </a:p>
        </p:txBody>
      </p:sp>
      <p:sp>
        <p:nvSpPr>
          <p:cNvPr id="20" name="">
            <a:extLst xmlns:a="http://schemas.openxmlformats.org/drawingml/2006/main">
              <a:ext uri="{FF2B5EF4-FFF2-40B4-BE49-F238E27FC236}">
                <a16:creationId xmlns:a16="http://schemas.microsoft.com/office/drawing/2014/main" id="{32C5884C-DF91-49D5-BE90-683F297FB81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28 / 30</a:t>
            </a:r>
          </a:p>
        </p:txBody>
      </p:sp>
    </p:spTree>
    <p:extLst>
      <p:ext uri="{BB962C8B-B14F-4D97-AF65-F5344CB8AC3E}">
        <p14:creationId xmlns:p14="http://schemas.microsoft.com/office/powerpoint/2010/main" val="707803710"/>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01C62404-D458-412A-ADFE-94ACEE7FC19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A6449218-59C5-4C75-8EF4-36D46575C1F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d0dac2099134fe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27BB7B7-92BB-406B-84B6-0AF2CDC2017E}"/>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97E34A34-96D6-423C-A698-2B7F5C1C5133}"/>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1ABDEFAA-A0D2-42A9-8B80-F07F7D95ED8F}"/>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5BA6F962-9372-43CD-8EB9-4D5A739112AB}"/>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技术决定论</a:t>
            </a:r>
          </a:p>
        </p:txBody>
      </p:sp>
      <p:sp>
        <p:nvSpPr>
          <p:cNvPr id="8" name="">
            <a:extLst xmlns:a="http://schemas.openxmlformats.org/drawingml/2006/main">
              <a:ext uri="{FF2B5EF4-FFF2-40B4-BE49-F238E27FC236}">
                <a16:creationId xmlns:a16="http://schemas.microsoft.com/office/drawing/2014/main" id="{22D78F17-67A1-4BBF-87AF-C12D8A148D7C}"/>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93B77349-34E7-4AA2-B711-711F50212A70}"/>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4BCDB66-C73F-4B03-A894-D997A1943BF2}"/>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54FE9FFC-2C4F-4F7F-9ECB-5CF58422AF7B}"/>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Provide an alternative booking channel a…</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3C162FDF-242C-4AEF-88AE-88903A51C763}"/>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8B7ADE1D-DFF0-424F-8286-D2AC5300A49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2DEDF605-790A-4495-8167-8C47F49E74B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科技与社会</a:t>
            </a:r>
          </a:p>
        </p:txBody>
      </p:sp>
      <p:sp>
        <p:nvSpPr>
          <p:cNvPr id="15" name="">
            <a:extLst xmlns:a="http://schemas.openxmlformats.org/drawingml/2006/main">
              <a:ext uri="{FF2B5EF4-FFF2-40B4-BE49-F238E27FC236}">
                <a16:creationId xmlns:a16="http://schemas.microsoft.com/office/drawing/2014/main" id="{581C4911-4CA3-4F41-B04B-9A72C1E3268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29 / 30</a:t>
            </a:r>
          </a:p>
        </p:txBody>
      </p:sp>
    </p:spTree>
    <p:extLst>
      <p:ext uri="{BB962C8B-B14F-4D97-AF65-F5344CB8AC3E}">
        <p14:creationId xmlns:p14="http://schemas.microsoft.com/office/powerpoint/2010/main" val="815570088"/>
      </p:ext>
    </p:extLst>
  </p:cSld>
</p:sld>
</file>

<file path=ppt/slides/slide3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545078CB-6E22-4B35-A8CF-49FDA9741F3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3EF0C48D-C1F0-4866-8AB4-BFB6CA1D7C9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8064b67897d142b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116955E-0A3F-442C-8559-58494A7E8059}"/>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E17CBB7B-D02D-4B2D-8A20-3A25A954C00C}"/>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719D3EC9-6096-493C-8F63-4190FFECB18F}"/>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0BC545BE-410A-4A04-9550-D4408D2A8C97}"/>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636"/>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AB-28 · CSD data-response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【原创训练材料｜参数为训练所设】An AI queue tool lowers average waiting time, but users without smartphones receive fewer appointment choices.</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next action follows most directly…</a:t>
            </a:r>
          </a:p>
        </p:txBody>
      </p:sp>
      <p:sp>
        <p:nvSpPr>
          <p:cNvPr id="8" name="">
            <a:extLst xmlns:a="http://schemas.openxmlformats.org/drawingml/2006/main">
              <a:ext uri="{FF2B5EF4-FFF2-40B4-BE49-F238E27FC236}">
                <a16:creationId xmlns:a16="http://schemas.microsoft.com/office/drawing/2014/main" id="{71EF1D2B-3067-417E-A966-6C0E225F1F7C}"/>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90B85737-8161-43ED-945A-C3C5631ED5A4}"/>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EB14BA0-D57E-46FA-8AB2-E52F3DF0972B}"/>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A48F29FF-12E1-4E3B-A405-C14F4DD93E06}"/>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29BB998A-86B6-451A-865A-26D17DA8C2B7}"/>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1FB21D4B-D93A-4E67-9907-1DD8476204BD}"/>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079781C6-2801-48B6-A82C-43917D87126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93D5F816-8CAA-440A-8F61-F8767BF21B1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科技与社会</a:t>
            </a:r>
          </a:p>
        </p:txBody>
      </p:sp>
      <p:sp>
        <p:nvSpPr>
          <p:cNvPr id="16" name="">
            <a:extLst xmlns:a="http://schemas.openxmlformats.org/drawingml/2006/main">
              <a:ext uri="{FF2B5EF4-FFF2-40B4-BE49-F238E27FC236}">
                <a16:creationId xmlns:a16="http://schemas.microsoft.com/office/drawing/2014/main" id="{DE7D2A59-3119-4E00-9196-4DAFCDF880A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30 / 30</a:t>
            </a:r>
          </a:p>
        </p:txBody>
      </p:sp>
    </p:spTree>
    <p:extLst>
      <p:ext uri="{BB962C8B-B14F-4D97-AF65-F5344CB8AC3E}">
        <p14:creationId xmlns:p14="http://schemas.microsoft.com/office/powerpoint/2010/main" val="71716361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2026-08-19T08:48:00.3240000Z</dcterms:created>
  <dcterms:modified xsi:type="dcterms:W3CDTF">2026-08-19T08:48:00.3240000Z</dcterms:modified>
</coreProperties>
</file>