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f60690f3add4337" /><Relationship Type="http://schemas.openxmlformats.org/officeDocument/2006/relationships/extended-properties" Target="/docProps/app.xml" Id="R7d240f7a6e2243a3" /><Relationship Type="http://schemas.openxmlformats.org/officeDocument/2006/relationships/officeDocument" Target="/ppt/presentation.xml" Id="R481f3fd9109f4d7e" /></Relationships>
</file>

<file path=ppt/presentation.xml><?xml version="1.0" encoding="utf-8"?>
<p:presentation xmlns:p="http://schemas.openxmlformats.org/presentationml/2006/main">
  <p:sldMasterIdLst>
    <p:sldMasterId xmlns:r="http://schemas.openxmlformats.org/officeDocument/2006/relationships" id="2147483648" r:id="Reec94d4142224c85"/>
  </p:sldMasterIdLst>
  <p:notesMasterIdLst>
    <p:notesMasterId xmlns:r="http://schemas.openxmlformats.org/officeDocument/2006/relationships" r:id="Rb35f469daacd4261"/>
  </p:notesMasterIdLst>
  <p:sldIdLst>
    <p:sldId xmlns:r="http://schemas.openxmlformats.org/officeDocument/2006/relationships" id="256" r:id="Rb630c8dc8d514dfd"/>
    <p:sldId xmlns:r="http://schemas.openxmlformats.org/officeDocument/2006/relationships" id="257" r:id="Rcd00360f1a794f67"/>
    <p:sldId xmlns:r="http://schemas.openxmlformats.org/officeDocument/2006/relationships" id="258" r:id="Rcdab4e986a3e469f"/>
    <p:sldId xmlns:r="http://schemas.openxmlformats.org/officeDocument/2006/relationships" id="259" r:id="R29524726c7a94749"/>
    <p:sldId xmlns:r="http://schemas.openxmlformats.org/officeDocument/2006/relationships" id="260" r:id="R1f730e9484344ddd"/>
    <p:sldId xmlns:r="http://schemas.openxmlformats.org/officeDocument/2006/relationships" id="261" r:id="Ra870a6255b104b8b"/>
    <p:sldId xmlns:r="http://schemas.openxmlformats.org/officeDocument/2006/relationships" id="262" r:id="R33505b02495f47f0"/>
    <p:sldId xmlns:r="http://schemas.openxmlformats.org/officeDocument/2006/relationships" id="263" r:id="R8a29ed3bbcaa465c"/>
    <p:sldId xmlns:r="http://schemas.openxmlformats.org/officeDocument/2006/relationships" id="264" r:id="Rf0c78ebc628c4430"/>
    <p:sldId xmlns:r="http://schemas.openxmlformats.org/officeDocument/2006/relationships" id="265" r:id="R0906eb95605548c3"/>
    <p:sldId xmlns:r="http://schemas.openxmlformats.org/officeDocument/2006/relationships" id="266" r:id="R51dccaba158b4c59"/>
    <p:sldId xmlns:r="http://schemas.openxmlformats.org/officeDocument/2006/relationships" id="267" r:id="R058ca26458814e81"/>
    <p:sldId xmlns:r="http://schemas.openxmlformats.org/officeDocument/2006/relationships" id="268" r:id="R6892ddd722d34a71"/>
    <p:sldId xmlns:r="http://schemas.openxmlformats.org/officeDocument/2006/relationships" id="269" r:id="R4c9d9bf7a6f54dc5"/>
    <p:sldId xmlns:r="http://schemas.openxmlformats.org/officeDocument/2006/relationships" id="270" r:id="Re501aea083614e64"/>
    <p:sldId xmlns:r="http://schemas.openxmlformats.org/officeDocument/2006/relationships" id="271" r:id="Raa05d26066264a43"/>
    <p:sldId xmlns:r="http://schemas.openxmlformats.org/officeDocument/2006/relationships" id="272" r:id="R2b38ed7b65f4491b"/>
    <p:sldId xmlns:r="http://schemas.openxmlformats.org/officeDocument/2006/relationships" id="273" r:id="R56d5e2328f9c4486"/>
    <p:sldId xmlns:r="http://schemas.openxmlformats.org/officeDocument/2006/relationships" id="274" r:id="R9d6e1313ba194547"/>
    <p:sldId xmlns:r="http://schemas.openxmlformats.org/officeDocument/2006/relationships" id="275" r:id="R1d273baddb27442c"/>
    <p:sldId xmlns:r="http://schemas.openxmlformats.org/officeDocument/2006/relationships" id="276" r:id="R9d05c994e6b442f9"/>
    <p:sldId xmlns:r="http://schemas.openxmlformats.org/officeDocument/2006/relationships" id="277" r:id="R1e4319737e994af8"/>
    <p:sldId xmlns:r="http://schemas.openxmlformats.org/officeDocument/2006/relationships" id="278" r:id="Ra3ad65618e5f4ae2"/>
    <p:sldId xmlns:r="http://schemas.openxmlformats.org/officeDocument/2006/relationships" id="279" r:id="R35e07597a85c44bf"/>
    <p:sldId xmlns:r="http://schemas.openxmlformats.org/officeDocument/2006/relationships" id="280" r:id="Rf19cd045e8c54e75"/>
    <p:sldId xmlns:r="http://schemas.openxmlformats.org/officeDocument/2006/relationships" id="281" r:id="R4bebc7545b2f4225"/>
    <p:sldId xmlns:r="http://schemas.openxmlformats.org/officeDocument/2006/relationships" id="282" r:id="R700968e1bff540c8"/>
    <p:sldId xmlns:r="http://schemas.openxmlformats.org/officeDocument/2006/relationships" id="283" r:id="R579a669995a94aed"/>
    <p:sldId xmlns:r="http://schemas.openxmlformats.org/officeDocument/2006/relationships" id="284" r:id="R962b9fcc17e9449f"/>
    <p:sldId xmlns:r="http://schemas.openxmlformats.org/officeDocument/2006/relationships" id="285" r:id="Rb7c2fcaafabc4ab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07774189d584964" /><Relationship Type="http://schemas.openxmlformats.org/officeDocument/2006/relationships/slideMaster" Target="/ppt/slideMasters/slideMaster1.xml" Id="Reec94d4142224c85" /><Relationship Type="http://schemas.openxmlformats.org/officeDocument/2006/relationships/notesMaster" Target="/ppt/notesMasters/notesMaster1.xml" Id="Rb35f469daacd4261" /><Relationship Type="http://schemas.openxmlformats.org/officeDocument/2006/relationships/presProps" Target="/ppt/presProps.xml" Id="R7f16b25593d349a5" /><Relationship Type="http://schemas.openxmlformats.org/officeDocument/2006/relationships/tableStyles" Target="/ppt/tableStyles.xml" Id="R788c03889e534227" /><Relationship Type="http://schemas.openxmlformats.org/officeDocument/2006/relationships/slide" Target="/ppt/slides/slide1.xml" Id="Rb630c8dc8d514dfd" /><Relationship Type="http://schemas.openxmlformats.org/officeDocument/2006/relationships/slide" Target="/ppt/slides/slide2.xml" Id="Rcd00360f1a794f67" /><Relationship Type="http://schemas.openxmlformats.org/officeDocument/2006/relationships/slide" Target="/ppt/slides/slide3.xml" Id="Rcdab4e986a3e469f" /><Relationship Type="http://schemas.openxmlformats.org/officeDocument/2006/relationships/slide" Target="/ppt/slides/slide4.xml" Id="R29524726c7a94749" /><Relationship Type="http://schemas.openxmlformats.org/officeDocument/2006/relationships/slide" Target="/ppt/slides/slide5.xml" Id="R1f730e9484344ddd" /><Relationship Type="http://schemas.openxmlformats.org/officeDocument/2006/relationships/slide" Target="/ppt/slides/slide6.xml" Id="Ra870a6255b104b8b" /><Relationship Type="http://schemas.openxmlformats.org/officeDocument/2006/relationships/slide" Target="/ppt/slides/slide7.xml" Id="R33505b02495f47f0" /><Relationship Type="http://schemas.openxmlformats.org/officeDocument/2006/relationships/slide" Target="/ppt/slides/slide8.xml" Id="R8a29ed3bbcaa465c" /><Relationship Type="http://schemas.openxmlformats.org/officeDocument/2006/relationships/slide" Target="/ppt/slides/slide9.xml" Id="Rf0c78ebc628c4430" /><Relationship Type="http://schemas.openxmlformats.org/officeDocument/2006/relationships/slide" Target="/ppt/slides/slide10.xml" Id="R0906eb95605548c3" /><Relationship Type="http://schemas.openxmlformats.org/officeDocument/2006/relationships/slide" Target="/ppt/slides/slide11.xml" Id="R51dccaba158b4c59" /><Relationship Type="http://schemas.openxmlformats.org/officeDocument/2006/relationships/slide" Target="/ppt/slides/slide12.xml" Id="R058ca26458814e81" /><Relationship Type="http://schemas.openxmlformats.org/officeDocument/2006/relationships/slide" Target="/ppt/slides/slide13.xml" Id="R6892ddd722d34a71" /><Relationship Type="http://schemas.openxmlformats.org/officeDocument/2006/relationships/slide" Target="/ppt/slides/slide14.xml" Id="R4c9d9bf7a6f54dc5" /><Relationship Type="http://schemas.openxmlformats.org/officeDocument/2006/relationships/slide" Target="/ppt/slides/slide15.xml" Id="Re501aea083614e64" /><Relationship Type="http://schemas.openxmlformats.org/officeDocument/2006/relationships/slide" Target="/ppt/slides/slide16.xml" Id="Raa05d26066264a43" /><Relationship Type="http://schemas.openxmlformats.org/officeDocument/2006/relationships/slide" Target="/ppt/slides/slide17.xml" Id="R2b38ed7b65f4491b" /><Relationship Type="http://schemas.openxmlformats.org/officeDocument/2006/relationships/slide" Target="/ppt/slides/slide18.xml" Id="R56d5e2328f9c4486" /><Relationship Type="http://schemas.openxmlformats.org/officeDocument/2006/relationships/slide" Target="/ppt/slides/slide19.xml" Id="R9d6e1313ba194547" /><Relationship Type="http://schemas.openxmlformats.org/officeDocument/2006/relationships/slide" Target="/ppt/slides/slide20.xml" Id="R1d273baddb27442c" /><Relationship Type="http://schemas.openxmlformats.org/officeDocument/2006/relationships/slide" Target="/ppt/slides/slide21.xml" Id="R9d05c994e6b442f9" /><Relationship Type="http://schemas.openxmlformats.org/officeDocument/2006/relationships/slide" Target="/ppt/slides/slide22.xml" Id="R1e4319737e994af8" /><Relationship Type="http://schemas.openxmlformats.org/officeDocument/2006/relationships/slide" Target="/ppt/slides/slide23.xml" Id="Ra3ad65618e5f4ae2" /><Relationship Type="http://schemas.openxmlformats.org/officeDocument/2006/relationships/slide" Target="/ppt/slides/slide24.xml" Id="R35e07597a85c44bf" /><Relationship Type="http://schemas.openxmlformats.org/officeDocument/2006/relationships/slide" Target="/ppt/slides/slide25.xml" Id="Rf19cd045e8c54e75" /><Relationship Type="http://schemas.openxmlformats.org/officeDocument/2006/relationships/slide" Target="/ppt/slides/slide26.xml" Id="R4bebc7545b2f4225" /><Relationship Type="http://schemas.openxmlformats.org/officeDocument/2006/relationships/slide" Target="/ppt/slides/slide27.xml" Id="R700968e1bff540c8" /><Relationship Type="http://schemas.openxmlformats.org/officeDocument/2006/relationships/slide" Target="/ppt/slides/slide28.xml" Id="R579a669995a94aed" /><Relationship Type="http://schemas.openxmlformats.org/officeDocument/2006/relationships/slide" Target="/ppt/slides/slide29.xml" Id="R962b9fcc17e9449f" /><Relationship Type="http://schemas.openxmlformats.org/officeDocument/2006/relationships/slide" Target="/ppt/slides/slide30.xml" Id="Rb7c2fcaafabc4ab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fb9e442e6144d2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b2e641e3f0f4283" /><Relationship Type="http://schemas.openxmlformats.org/officeDocument/2006/relationships/notesMaster" Target="/ppt/notesMasters/notesMaster1.xml" Id="R4871f9838f9544b7" /></Relationships>
</file>

<file path=ppt/notesSlides/_rels/notesSlide2.xml.rels>&#65279;<?xml version="1.0" encoding="utf-8"?><Relationships xmlns="http://schemas.openxmlformats.org/package/2006/relationships"><Relationship Type="http://schemas.openxmlformats.org/officeDocument/2006/relationships/slide" Target="/ppt/slides/slide2.xml" Id="Rc4fd5e0585b84fc7" /><Relationship Type="http://schemas.openxmlformats.org/officeDocument/2006/relationships/notesMaster" Target="/ppt/notesMasters/notesMaster1.xml" Id="R8e6849bb2b32424e" /></Relationships>
</file>

<file path=ppt/notesSlides/_rels/notesSlide3.xml.rels>&#65279;<?xml version="1.0" encoding="utf-8"?><Relationships xmlns="http://schemas.openxmlformats.org/package/2006/relationships"><Relationship Type="http://schemas.openxmlformats.org/officeDocument/2006/relationships/slide" Target="/ppt/slides/slide3.xml" Id="Rc407cdc706214877" /><Relationship Type="http://schemas.openxmlformats.org/officeDocument/2006/relationships/notesMaster" Target="/ppt/notesMasters/notesMaster1.xml" Id="R5d5be227f6f44534" /></Relationships>
</file>

<file path=ppt/notesSlides/_rels/notesSlide4.xml.rels>&#65279;<?xml version="1.0" encoding="utf-8"?><Relationships xmlns="http://schemas.openxmlformats.org/package/2006/relationships"><Relationship Type="http://schemas.openxmlformats.org/officeDocument/2006/relationships/slide" Target="/ppt/slides/slide4.xml" Id="Rc8f05d59beae42e3" /><Relationship Type="http://schemas.openxmlformats.org/officeDocument/2006/relationships/notesMaster" Target="/ppt/notesMasters/notesMaster1.xml" Id="Ra5f274aedd31473b" /></Relationships>
</file>

<file path=ppt/notesSlides/_rels/notesSlide5.xml.rels>&#65279;<?xml version="1.0" encoding="utf-8"?><Relationships xmlns="http://schemas.openxmlformats.org/package/2006/relationships"><Relationship Type="http://schemas.openxmlformats.org/officeDocument/2006/relationships/slide" Target="/ppt/slides/slide5.xml" Id="R0da487cf783d4fa7" /><Relationship Type="http://schemas.openxmlformats.org/officeDocument/2006/relationships/notesMaster" Target="/ppt/notesMasters/notesMaster1.xml" Id="Rb6a0e4b7a9b840c1" /></Relationships>
</file>

<file path=ppt/notesSlides/_rels/notesSlide6.xml.rels>&#65279;<?xml version="1.0" encoding="utf-8"?><Relationships xmlns="http://schemas.openxmlformats.org/package/2006/relationships"><Relationship Type="http://schemas.openxmlformats.org/officeDocument/2006/relationships/slide" Target="/ppt/slides/slide6.xml" Id="R198f1320622d412d" /><Relationship Type="http://schemas.openxmlformats.org/officeDocument/2006/relationships/notesMaster" Target="/ppt/notesMasters/notesMaster1.xml" Id="R2e808be10ac041de" /></Relationships>
</file>

<file path=ppt/notesSlides/_rels/notesSlide7.xml.rels>&#65279;<?xml version="1.0" encoding="utf-8"?><Relationships xmlns="http://schemas.openxmlformats.org/package/2006/relationships"><Relationship Type="http://schemas.openxmlformats.org/officeDocument/2006/relationships/slide" Target="/ppt/slides/slide7.xml" Id="R1d234b7d98374b83" /><Relationship Type="http://schemas.openxmlformats.org/officeDocument/2006/relationships/notesMaster" Target="/ppt/notesMasters/notesMaster1.xml" Id="R826fb999b1174e26" /></Relationships>
</file>

<file path=ppt/notesSlides/_rels/notesSlide8.xml.rels>&#65279;<?xml version="1.0" encoding="utf-8"?><Relationships xmlns="http://schemas.openxmlformats.org/package/2006/relationships"><Relationship Type="http://schemas.openxmlformats.org/officeDocument/2006/relationships/slide" Target="/ppt/slides/slide8.xml" Id="R886f096f6951498d" /><Relationship Type="http://schemas.openxmlformats.org/officeDocument/2006/relationships/notesMaster" Target="/ppt/notesMasters/notesMaster1.xml" Id="Rb96abf6d5a8c4d25" /></Relationships>
</file>

<file path=ppt/notesSlides/_rels/notesSlide9.xml.rels>&#65279;<?xml version="1.0" encoding="utf-8"?><Relationships xmlns="http://schemas.openxmlformats.org/package/2006/relationships"><Relationship Type="http://schemas.openxmlformats.org/officeDocument/2006/relationships/slide" Target="/ppt/slides/slide9.xml" Id="Ra71de7eea80f44b2" /><Relationship Type="http://schemas.openxmlformats.org/officeDocument/2006/relationships/notesMaster" Target="/ppt/notesMasters/notesMaster1.xml" Id="R1cb6f45790d844f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3b13afeb9dc44cc" /><Relationship Type="http://schemas.openxmlformats.org/officeDocument/2006/relationships/notesMaster" Target="/ppt/notesMasters/notesMaster1.xml" Id="R1406f00e8687492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73baa6b079c4fc6" /><Relationship Type="http://schemas.openxmlformats.org/officeDocument/2006/relationships/notesMaster" Target="/ppt/notesMasters/notesMaster1.xml" Id="R6f2b158efa6a438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af552afadf34fc9" /><Relationship Type="http://schemas.openxmlformats.org/officeDocument/2006/relationships/notesMaster" Target="/ppt/notesMasters/notesMaster1.xml" Id="Rcdbbdfe81924472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6c0ee0031cb4e07" /><Relationship Type="http://schemas.openxmlformats.org/officeDocument/2006/relationships/notesMaster" Target="/ppt/notesMasters/notesMaster1.xml" Id="R5a0394f54cb1454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4dafb23b1b94cf3" /><Relationship Type="http://schemas.openxmlformats.org/officeDocument/2006/relationships/notesMaster" Target="/ppt/notesMasters/notesMaster1.xml" Id="R8080505e22a4487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3b540b383bb445e" /><Relationship Type="http://schemas.openxmlformats.org/officeDocument/2006/relationships/notesMaster" Target="/ppt/notesMasters/notesMaster1.xml" Id="Re2a544b8d0de4ba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3a0185c32684b57" /><Relationship Type="http://schemas.openxmlformats.org/officeDocument/2006/relationships/notesMaster" Target="/ppt/notesMasters/notesMaster1.xml" Id="Rdc479fe09d0e441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eadf048e43240c4" /><Relationship Type="http://schemas.openxmlformats.org/officeDocument/2006/relationships/notesMaster" Target="/ppt/notesMasters/notesMaster1.xml" Id="Redcacb4ee2824c3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4132e0d10ba4c6e" /><Relationship Type="http://schemas.openxmlformats.org/officeDocument/2006/relationships/notesMaster" Target="/ppt/notesMasters/notesMaster1.xml" Id="R7f2c170031964b1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692ec2d4a2448fb" /><Relationship Type="http://schemas.openxmlformats.org/officeDocument/2006/relationships/notesMaster" Target="/ppt/notesMasters/notesMaster1.xml" Id="Ra19c27effd194cd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b4b5996e1714427" /><Relationship Type="http://schemas.openxmlformats.org/officeDocument/2006/relationships/notesMaster" Target="/ppt/notesMasters/notesMaster1.xml" Id="R5daeddb2007c4d9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e890b3b3f464cdd" /><Relationship Type="http://schemas.openxmlformats.org/officeDocument/2006/relationships/notesMaster" Target="/ppt/notesMasters/notesMaster1.xml" Id="Reffcbf3ac3cb49f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487d769ed374187" /><Relationship Type="http://schemas.openxmlformats.org/officeDocument/2006/relationships/notesMaster" Target="/ppt/notesMasters/notesMaster1.xml" Id="Rfa8a5202062c41d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94b0f853d264466" /><Relationship Type="http://schemas.openxmlformats.org/officeDocument/2006/relationships/notesMaster" Target="/ppt/notesMasters/notesMaster1.xml" Id="R6109c6dbf4aa4f8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5ed3869ca0f4f95" /><Relationship Type="http://schemas.openxmlformats.org/officeDocument/2006/relationships/notesMaster" Target="/ppt/notesMasters/notesMaster1.xml" Id="Rc15947db1648421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28b7aff42804ae6" /><Relationship Type="http://schemas.openxmlformats.org/officeDocument/2006/relationships/notesMaster" Target="/ppt/notesMasters/notesMaster1.xml" Id="R31afb31ba02048c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de15da2ac4c440a" /><Relationship Type="http://schemas.openxmlformats.org/officeDocument/2006/relationships/notesMaster" Target="/ppt/notesMasters/notesMaster1.xml" Id="Rf3196a625a8644b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7d323dd478744af" /><Relationship Type="http://schemas.openxmlformats.org/officeDocument/2006/relationships/notesMaster" Target="/ppt/notesMasters/notesMaster1.xml" Id="R02b7fafa4b54471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bad506749014955" /><Relationship Type="http://schemas.openxmlformats.org/officeDocument/2006/relationships/notesMaster" Target="/ppt/notesMasters/notesMaster1.xml" Id="R21037a5b10df4fc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487c6e4639840f8" /><Relationship Type="http://schemas.openxmlformats.org/officeDocument/2006/relationships/notesMaster" Target="/ppt/notesMasters/notesMaster1.xml" Id="Rd775f64b2a4f460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246930d05e34d59" /><Relationship Type="http://schemas.openxmlformats.org/officeDocument/2006/relationships/notesMaster" Target="/ppt/notesMasters/notesMaster1.xml" Id="R0ded24a3c1fd4fc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设计与应用科技 的“材料与性质”学习单元。本套课件共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讲稿】明确告诉学生：本单元只训练“材料与性质”。先解释知识范围，再用一句话建立核心判断，最后示范标准方法。</a:t>
            </a:r>
          </a:p>
          <a:p xmlns:a="http://schemas.openxmlformats.org/drawingml/2006/main">
            <a:r>
              <a:t>【互动提问】请用自己的话复述“材料选择是性能、成本与环境的权衡”，并举一个会触发“只按强度选材”的错误例子。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DAT public-examination skill adapted to MCQ · 证据定位
指令焦点：先判断题目要求找、解、析、比、评中的哪一种动作。
【原创训练材料｜参数为训练所设】A light outdoor enclosure must be curved, exposed to rain and salt spray, and opened repeatedly for maintenance.
Which conclusion is supported by all the stated evidence? 选项为 A.Evidence-led response: Material selection must combine corrosion resistance, formability, mass and repeated-service needs.；B.Revise the claim to: Material selection must combine corrosion resistance, formability, mass and repeated-service needs.；C.Rank candidate sheets against the four constraints and test the proposed finish in salt exposure.；D.Material selection must combine corrosion resistance, formability, mass and repeated-service needs.。讲解时强调：材料选择是性能、成本与环境的权衡</a:t>
            </a:r>
          </a:p>
          <a:p xmlns:a="http://schemas.openxmlformats.org/drawingml/2006/main">
            <a:r>
              <a:t>【互动提问】你的第一步是什么？这个步骤依赖哪一个条件？</a:t>
            </a:r>
          </a:p>
          <a:p xmlns:a="http://schemas.openxmlformats.org/drawingml/2006/main">
            <a:r>
              <a:t>【预期回答】学生能说出“列工况—比较性质—选材—验证”中的起始动作，并避开“只按强度选材”。</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分步讲评：先重述题目条件，再逐步示范“列工况—比较性质—选材—验证”，最后给出正确结论“Material selection must combine corrosion resistance, formability, mass and repeated-service needs.”。完整解析：The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Design and Applied Technology 公开评核框架、样本任务与 SBA 要求｜DAT public-examination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【预期回答】学生能把失分归入“只按强度选材”或更精确的个人错因，并写出可执行检查动作。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讲稿】逐项解释“材料与性质”中的专有名词、符号、对象和单位。特别强调：只按强度选材</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讲稿】用“条件—表示—方法—核验”重建本知识点。示范时逐步引用：列工况—比较性质—选材—验证</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讲稿】带学生逐句读取任务，不先求答案。要求指出材料中的有效条件，再按“列工况—比较性质—选材—验证”作答。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讲稿】先展示错误路径，再用解析链复原第一失分点。禁止只说“粗心”；必须落到“只按强度选材”或更精确的动作。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DAT public-examination skill adapted to MCQ · 证据定位
指令焦点：先判断题目要求找、解、析、比、评中的哪一种动作。
【原创训练材料｜参数为训练所设】A light outdoor enclosure must be curved, exposed to rain and salt spray, and opened repeatedly for maintenance.
Which limitation must remain in the final evaluation? 选项为 A.Repeat the evaluation after this step: Rank candidate sheets against the four constraints and test the proposed finish in salt exposure.；B.Material selection must combine corrosion resistance, formability, mass and repeated-service needs.；C.Evidence-led response: Material selection must combine corrosion resistance, formability, mass and repeated-service needs.；D.Selecting by hardness or cost alone cannot satisfy the whole brief.。讲解时强调：材料选择是性能、成本与环境的权衡</a:t>
            </a:r>
          </a:p>
          <a:p xmlns:a="http://schemas.openxmlformats.org/drawingml/2006/main">
            <a:r>
              <a:t>【互动提问】你的第一步是什么？这个步骤依赖哪一个条件？</a:t>
            </a:r>
          </a:p>
          <a:p xmlns:a="http://schemas.openxmlformats.org/drawingml/2006/main">
            <a:r>
              <a:t>【预期回答】学生能说出“列工况—比较性质—选材—验证”中的起始动作，并避开“只按强度选材”。</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分步讲评：先重述题目条件，再逐步示范“列工况—比较性质—选材—验证”，最后给出正确结论“Selecting by hardness or cost alone cannot satisfy the whole brief.”。完整解析：The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Design and Applied Technology 公开评核框架、样本任务与 SBA 要求｜DAT public-examination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【预期回答】学生能把失分归入“只按强度选材”或更精确的个人错因，并写出可执行检查动作。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讲稿】逐项解释“材料与性质”中的专有名词、符号、对象和单位。特别强调：只按强度选材</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讲稿】用“条件—表示—方法—核验”重建本知识点。示范时逐步引用：列工况—比较性质—选材—验证</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讲稿】带学生逐句读取任务，不先求答案。要求指出材料中的有效条件，再按“列工况—比较性质—选材—验证”作答。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讲稿】先展示错误路径，再用解析链复原第一失分点。禁止只说“粗心”；必须落到“只按强度选材”或更精确的动作。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DAT public-examination skill adapted to MCQ · 证据定位
指令焦点：先判断题目要求找、解、析、比、评中的哪一种动作。
【原创训练材料｜参数为训练所设】A light outdoor enclosure must be curved, exposed to rain and salt spray, and opened repeatedly for maintenance.
A draft makes an absolute claim. Which revision is defensible? 选项为 A.Revise the claim to: Material selection must combine corrosion resistance, formability, mass and repeated-service needs.；B.Rank candidate sheets against the four constraints and test the proposed finish in salt exposure.；C.Selecting by hardness or cost alone cannot satisfy the whole brief.；D.Repeat the evaluation after this step: Rank candidate sheets against the four constraints and test the proposed finish in salt exposure.。讲解时强调：材料选择是性能、成本与环境的权衡</a:t>
            </a:r>
          </a:p>
          <a:p xmlns:a="http://schemas.openxmlformats.org/drawingml/2006/main">
            <a:r>
              <a:t>【互动提问】你的第一步是什么？这个步骤依赖哪一个条件？</a:t>
            </a:r>
          </a:p>
          <a:p xmlns:a="http://schemas.openxmlformats.org/drawingml/2006/main">
            <a:r>
              <a:t>【预期回答】学生能说出“列工况—比较性质—选材—验证”中的起始动作，并避开“只按强度选材”。</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分步讲评：先重述题目条件，再逐步示范“列工况—比较性质—选材—验证”，最后给出正确结论“Revise the claim to: Material selection must combine corrosion resistance, formability, mass and repeated-service needs.”。完整解析：The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Design and Applied Technology 公开评核框架、样本任务与 SBA 要求｜DAT public-examination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【预期回答】学生能把失分归入“只按强度选材”或更精确的个人错因，并写出可执行检查动作。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讲稿】逐项解释“材料与性质”中的专有名词、符号、对象和单位。特别强调：只按强度选材</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讲稿】用“条件—表示—方法—核验”重建本知识点。示范时逐步引用：列工况—比较性质—选材—验证</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讲稿】带学生逐句读取任务，不先求答案。要求指出材料中的有效条件，再按“列工况—比较性质—选材—验证”作答。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讲稿】先展示错误路径，再用解析链复原第一失分点。禁止只说“粗心”；必须落到“只按强度选材”或更精确的动作。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8c15ce7cd33475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f3cb55ab86b4c7a" /><Relationship Type="http://schemas.openxmlformats.org/officeDocument/2006/relationships/slideLayout" Target="/ppt/slideLayouts/slideLayout1.xml" Id="R788df1a583fb464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88df1a583fb464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a64da1623e4b41cb" /><Relationship Type="http://schemas.openxmlformats.org/officeDocument/2006/relationships/image" Target="/ppt/media/image.png" Id="R1105f5ad4b99427c" /><Relationship Type="http://schemas.openxmlformats.org/officeDocument/2006/relationships/notesSlide" Target="/ppt/notesSlides/notesSlide1.xml" Id="R89aedbe21e294598"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80bad17f2a6242ae" /><Relationship Type="http://schemas.openxmlformats.org/officeDocument/2006/relationships/image" Target="/ppt/media/image2.png" Id="Re2c1aecf7c13424a" /><Relationship Type="http://schemas.openxmlformats.org/officeDocument/2006/relationships/notesSlide" Target="/ppt/notesSlides/notesSlide2.xml" Id="Rfd5306c555e5440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c3e04431b5434066" /><Relationship Type="http://schemas.openxmlformats.org/officeDocument/2006/relationships/image" Target="/ppt/media/image3.png" Id="Rea76f6f823544ddc" /><Relationship Type="http://schemas.openxmlformats.org/officeDocument/2006/relationships/notesSlide" Target="/ppt/notesSlides/notesSlide3.xml" Id="R609db4bf30e143d3"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4708aadc7eb4b3a" /><Relationship Type="http://schemas.openxmlformats.org/officeDocument/2006/relationships/image" Target="/ppt/media/image4.png" Id="R2330edaee662462a" /><Relationship Type="http://schemas.openxmlformats.org/officeDocument/2006/relationships/notesSlide" Target="/ppt/notesSlides/notesSlide4.xml" Id="Rc570da5cb7fb455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668c529bffd14c48" /><Relationship Type="http://schemas.openxmlformats.org/officeDocument/2006/relationships/image" Target="/ppt/media/image5.png" Id="R90302f014af04c6c" /><Relationship Type="http://schemas.openxmlformats.org/officeDocument/2006/relationships/notesSlide" Target="/ppt/notesSlides/notesSlide5.xml" Id="R3eda99de3f644a53"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a6fcb7ed2ffe4512" /><Relationship Type="http://schemas.openxmlformats.org/officeDocument/2006/relationships/image" Target="/ppt/media/image6.png" Id="R17ddb8aee6b44409" /><Relationship Type="http://schemas.openxmlformats.org/officeDocument/2006/relationships/notesSlide" Target="/ppt/notesSlides/notesSlide6.xml" Id="Rf408fb5ce55246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8d60801fb844169" /><Relationship Type="http://schemas.openxmlformats.org/officeDocument/2006/relationships/image" Target="/ppt/media/image7.png" Id="R20eb7aa1def448d3" /><Relationship Type="http://schemas.openxmlformats.org/officeDocument/2006/relationships/notesSlide" Target="/ppt/notesSlides/notesSlide7.xml" Id="R0aaa3381bc514276"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49c04afbc0cc4021" /><Relationship Type="http://schemas.openxmlformats.org/officeDocument/2006/relationships/image" Target="/ppt/media/image8.png" Id="R517a2574c87e4507" /><Relationship Type="http://schemas.openxmlformats.org/officeDocument/2006/relationships/notesSlide" Target="/ppt/notesSlides/notesSlide8.xml" Id="R04f4a01e0fae431d"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4550ba6461dd4f18" /><Relationship Type="http://schemas.openxmlformats.org/officeDocument/2006/relationships/image" Target="/ppt/media/image9.png" Id="R8c244135a97c492d" /><Relationship Type="http://schemas.openxmlformats.org/officeDocument/2006/relationships/notesSlide" Target="/ppt/notesSlides/notesSlide9.xml" Id="R1644239d4bbd4ff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d99fc3e2c10b4b3d" /><Relationship Type="http://schemas.openxmlformats.org/officeDocument/2006/relationships/image" Target="/ppt/media/image10.png" Id="R5e789ad40e2942d4" /><Relationship Type="http://schemas.openxmlformats.org/officeDocument/2006/relationships/notesSlide" Target="/ppt/notesSlides/notesSlide10.xml" Id="R117783ba8c164dd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364ba4df66d64023" /><Relationship Type="http://schemas.openxmlformats.org/officeDocument/2006/relationships/image" Target="/ppt/media/image11.png" Id="Rd912549b28f04bc7" /><Relationship Type="http://schemas.openxmlformats.org/officeDocument/2006/relationships/notesSlide" Target="/ppt/notesSlides/notesSlide11.xml" Id="Rb168a6e5e91d4e9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9acbbf47f79d46cb" /><Relationship Type="http://schemas.openxmlformats.org/officeDocument/2006/relationships/image" Target="/ppt/media/image12.png" Id="R4ba299aa0e534cb4" /><Relationship Type="http://schemas.openxmlformats.org/officeDocument/2006/relationships/notesSlide" Target="/ppt/notesSlides/notesSlide12.xml" Id="Rb8ab60bfd6d8415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7b50418b46bb4938" /><Relationship Type="http://schemas.openxmlformats.org/officeDocument/2006/relationships/image" Target="/ppt/media/image13.png" Id="R56b8008f2552487a" /><Relationship Type="http://schemas.openxmlformats.org/officeDocument/2006/relationships/notesSlide" Target="/ppt/notesSlides/notesSlide13.xml" Id="Re6ff12349e7b4bb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9f3dd11d02204485" /><Relationship Type="http://schemas.openxmlformats.org/officeDocument/2006/relationships/image" Target="/ppt/media/image14.png" Id="R1f27cc4a7879484e" /><Relationship Type="http://schemas.openxmlformats.org/officeDocument/2006/relationships/notesSlide" Target="/ppt/notesSlides/notesSlide14.xml" Id="Rf1bd5675b90b4ee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b4c3365ea4e74a59" /><Relationship Type="http://schemas.openxmlformats.org/officeDocument/2006/relationships/image" Target="/ppt/media/image15.png" Id="R75fba64749ed403f" /><Relationship Type="http://schemas.openxmlformats.org/officeDocument/2006/relationships/notesSlide" Target="/ppt/notesSlides/notesSlide15.xml" Id="Rc0486f594dc04ed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d59b3d357ee949a2" /><Relationship Type="http://schemas.openxmlformats.org/officeDocument/2006/relationships/image" Target="/ppt/media/image16.png" Id="Rea360bd3eae34b09" /><Relationship Type="http://schemas.openxmlformats.org/officeDocument/2006/relationships/notesSlide" Target="/ppt/notesSlides/notesSlide16.xml" Id="R23b1e8fd4c70492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eb2e6b5c2f3a4acd" /><Relationship Type="http://schemas.openxmlformats.org/officeDocument/2006/relationships/image" Target="/ppt/media/image17.png" Id="R30ceca1b1b1b43f9" /><Relationship Type="http://schemas.openxmlformats.org/officeDocument/2006/relationships/notesSlide" Target="/ppt/notesSlides/notesSlide17.xml" Id="R4e0410b30435429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e1fd577e74274fe4" /><Relationship Type="http://schemas.openxmlformats.org/officeDocument/2006/relationships/image" Target="/ppt/media/image18.png" Id="Ra10645a9658740a3" /><Relationship Type="http://schemas.openxmlformats.org/officeDocument/2006/relationships/notesSlide" Target="/ppt/notesSlides/notesSlide18.xml" Id="R95ba6be4c159417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661bb631086c400f" /><Relationship Type="http://schemas.openxmlformats.org/officeDocument/2006/relationships/image" Target="/ppt/media/image19.png" Id="Ra80107cca55840b8" /><Relationship Type="http://schemas.openxmlformats.org/officeDocument/2006/relationships/notesSlide" Target="/ppt/notesSlides/notesSlide19.xml" Id="R27a4916f6ec3431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c3d8a774fdcd4c55" /><Relationship Type="http://schemas.openxmlformats.org/officeDocument/2006/relationships/image" Target="/ppt/media/image20.png" Id="R4f07f99246c94c35" /><Relationship Type="http://schemas.openxmlformats.org/officeDocument/2006/relationships/notesSlide" Target="/ppt/notesSlides/notesSlide20.xml" Id="R1fcd6b9db50a4d6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955d8a3029464641" /><Relationship Type="http://schemas.openxmlformats.org/officeDocument/2006/relationships/image" Target="/ppt/media/image21.png" Id="R27f3c895348d447e" /><Relationship Type="http://schemas.openxmlformats.org/officeDocument/2006/relationships/notesSlide" Target="/ppt/notesSlides/notesSlide21.xml" Id="R5533b32cd3df433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64376bb1fd9945fe" /><Relationship Type="http://schemas.openxmlformats.org/officeDocument/2006/relationships/image" Target="/ppt/media/image22.png" Id="Rb171c04060904f98" /><Relationship Type="http://schemas.openxmlformats.org/officeDocument/2006/relationships/notesSlide" Target="/ppt/notesSlides/notesSlide22.xml" Id="Rc8155e2f21ba496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5d1788c5a1954e36" /><Relationship Type="http://schemas.openxmlformats.org/officeDocument/2006/relationships/image" Target="/ppt/media/image23.png" Id="Ra13996aa5a4e46f1" /><Relationship Type="http://schemas.openxmlformats.org/officeDocument/2006/relationships/notesSlide" Target="/ppt/notesSlides/notesSlide23.xml" Id="Rb1058a510fa54cb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965d9582d6324648" /><Relationship Type="http://schemas.openxmlformats.org/officeDocument/2006/relationships/image" Target="/ppt/media/image24.png" Id="R879c9208c9af4aa6" /><Relationship Type="http://schemas.openxmlformats.org/officeDocument/2006/relationships/notesSlide" Target="/ppt/notesSlides/notesSlide24.xml" Id="R74b77011b4f843c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e2204fa249424570" /><Relationship Type="http://schemas.openxmlformats.org/officeDocument/2006/relationships/image" Target="/ppt/media/image25.png" Id="R826c794a6a2542bc" /><Relationship Type="http://schemas.openxmlformats.org/officeDocument/2006/relationships/notesSlide" Target="/ppt/notesSlides/notesSlide25.xml" Id="R5af05ee1d2a94d2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9865ada963a74c26" /><Relationship Type="http://schemas.openxmlformats.org/officeDocument/2006/relationships/image" Target="/ppt/media/image26.png" Id="R4478b35123604369" /><Relationship Type="http://schemas.openxmlformats.org/officeDocument/2006/relationships/notesSlide" Target="/ppt/notesSlides/notesSlide26.xml" Id="R7cbe97fff09a4c7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912ee317a4374c7b" /><Relationship Type="http://schemas.openxmlformats.org/officeDocument/2006/relationships/image" Target="/ppt/media/image27.png" Id="R045b6590ea03403a" /><Relationship Type="http://schemas.openxmlformats.org/officeDocument/2006/relationships/notesSlide" Target="/ppt/notesSlides/notesSlide27.xml" Id="Rb55805ecc17a4f33"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08f7011dc23f4f79" /><Relationship Type="http://schemas.openxmlformats.org/officeDocument/2006/relationships/image" Target="/ppt/media/image28.png" Id="R68335c2a782e42f8" /><Relationship Type="http://schemas.openxmlformats.org/officeDocument/2006/relationships/notesSlide" Target="/ppt/notesSlides/notesSlide28.xml" Id="Re84b6ef3d4674fc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a86089507c7e40ad" /><Relationship Type="http://schemas.openxmlformats.org/officeDocument/2006/relationships/image" Target="/ppt/media/image29.png" Id="R017e9b741f2c4c1a" /><Relationship Type="http://schemas.openxmlformats.org/officeDocument/2006/relationships/notesSlide" Target="/ppt/notesSlides/notesSlide29.xml" Id="R7e36e9dee49b482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820d26605672418b" /><Relationship Type="http://schemas.openxmlformats.org/officeDocument/2006/relationships/image" Target="/ppt/media/image30.png" Id="Ra3e2ae832f594853" /><Relationship Type="http://schemas.openxmlformats.org/officeDocument/2006/relationships/notesSlide" Target="/ppt/notesSlides/notesSlide30.xml" Id="Rc65746bbe86a4ac0" /></Relationships>
</file>

<file path=ppt/slides/slide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758204D5-02DB-49B4-95F2-BEF09359DBCE}"/>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C665935-B271-4DAA-8D02-506C3A900838}"/>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B18751C6-77F0-4F5A-85EF-9FCC54274443}"/>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DAT · KNOWLEDGE POINT</a:t>
            </a:r>
          </a:p>
        </p:txBody>
      </p:sp>
      <p:sp>
        <p:nvSpPr>
          <p:cNvPr id="4" name="">
            <a:extLst xmlns:a="http://schemas.openxmlformats.org/drawingml/2006/main">
              <a:ext uri="{FF2B5EF4-FFF2-40B4-BE49-F238E27FC236}">
                <a16:creationId xmlns:a16="http://schemas.microsoft.com/office/drawing/2014/main" id="{291B7465-5077-4193-81E1-EC9515456906}"/>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材料与性质</a:t>
            </a:r>
          </a:p>
        </p:txBody>
      </p:sp>
      <p:sp>
        <p:nvSpPr>
          <p:cNvPr id="5" name="">
            <a:extLst xmlns:a="http://schemas.openxmlformats.org/drawingml/2006/main">
              <a:ext uri="{FF2B5EF4-FFF2-40B4-BE49-F238E27FC236}">
                <a16:creationId xmlns:a16="http://schemas.microsoft.com/office/drawing/2014/main" id="{BD5E9BF2-DE76-46D1-B85C-F210010F3667}"/>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木材、金属、塑料、复合材料和选择。</a:t>
            </a:r>
          </a:p>
        </p:txBody>
      </p:sp>
      <p:sp>
        <p:nvSpPr>
          <p:cNvPr id="6" name="">
            <a:extLst xmlns:a="http://schemas.openxmlformats.org/drawingml/2006/main">
              <a:ext uri="{FF2B5EF4-FFF2-40B4-BE49-F238E27FC236}">
                <a16:creationId xmlns:a16="http://schemas.microsoft.com/office/drawing/2014/main" id="{D50D685D-4F4D-4392-80C1-5645E9D7DBCD}"/>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BFE5D0"/>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D1EAC4A8-CC78-47AE-9C51-81139CDFDBC2}"/>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F2D48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8E0CE3BD-5AA9-423D-8479-3EE437D83689}"/>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AFC8E8"/>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098A4E17-03CC-45C3-99B1-E9890613CFD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1105f5ad4b99427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420641A3-1D25-4536-BC19-16D1CFBA73A0}"/>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E0A45D"/>
                </a:solidFill>
                <a:latin typeface="Arial"/>
                <a:ea typeface="Arial"/>
                <a:cs typeface="Arial"/>
              </a:defRPr>
            </a:pPr>
            <a:r>
              <a:rPr sz="6900" b="1">
                <a:solidFill>
                  <a:srgbClr val="E0A45D"/>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5840EEEF-E39A-494A-A69C-5DF89EA3E8EF}"/>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309196DC-1CD5-44DD-ABFE-F24D26DA3B35}"/>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03057"/>
                </a:solidFill>
                <a:latin typeface="Arial"/>
                <a:ea typeface="Arial"/>
                <a:cs typeface="Arial"/>
              </a:defRPr>
            </a:pPr>
            <a:r>
              <a:rPr sz="5700" b="1">
                <a:solidFill>
                  <a:srgbClr val="003057"/>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C96524FC-A568-45C7-A571-0355F4A8BF4D}"/>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C06DC287-3518-4DBE-BC34-D8A496FA5D35}"/>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667085"/>
                </a:solidFill>
                <a:latin typeface="Microsoft YaHei"/>
                <a:ea typeface="Microsoft YaHei"/>
                <a:cs typeface="Microsoft YaHei"/>
              </a:defRPr>
            </a:pPr>
            <a:r>
              <a:rPr sz="1425" b="1">
                <a:solidFill>
                  <a:srgbClr val="667085"/>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44A657FE-A5E3-472F-B61F-3E14324454D9}"/>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E6DD92F3-C448-41F9-958D-C07E877B0D9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DA59EB8B-C4A5-4EAE-BF31-E6B3882751A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材料与性质</a:t>
            </a:r>
          </a:p>
        </p:txBody>
      </p:sp>
      <p:sp>
        <p:nvSpPr>
          <p:cNvPr id="19" name="">
            <a:extLst xmlns:a="http://schemas.openxmlformats.org/drawingml/2006/main">
              <a:ext uri="{FF2B5EF4-FFF2-40B4-BE49-F238E27FC236}">
                <a16:creationId xmlns:a16="http://schemas.microsoft.com/office/drawing/2014/main" id="{9381F472-1FB3-49C4-A074-0759B8EDA78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01 / 30</a:t>
            </a:r>
          </a:p>
        </p:txBody>
      </p:sp>
    </p:spTree>
    <p:extLst>
      <p:ext uri="{BB962C8B-B14F-4D97-AF65-F5344CB8AC3E}">
        <p14:creationId xmlns:p14="http://schemas.microsoft.com/office/powerpoint/2010/main" val="1310868360"/>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66E07771-FC97-4644-944E-396B972ECD4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36CD204A-C1AD-40F2-9CBF-2B31B84A5FD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e2c1aecf7c13424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26E1DE8-D261-48D7-A18D-9889A5751D7A}"/>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11CCFC0B-98CB-44E2-B629-7BCD0021EE2B}"/>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747B505-47DF-4732-9C1E-4A82DDFD4A61}"/>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BFE5D0"/>
                </a:solidFill>
                <a:latin typeface="Arial"/>
                <a:ea typeface="Arial"/>
                <a:cs typeface="Arial"/>
              </a:defRPr>
            </a:pPr>
            <a:r>
              <a:rPr sz="1800" b="1">
                <a:solidFill>
                  <a:srgbClr val="BFE5D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94C3E09E-1BFA-43AC-8ABE-DF80F9754A90}"/>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D702F11E-3621-4FEA-ACAB-30E1845582B6}"/>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6523DB85-DD8D-4154-B59E-837A9A1F18D6}"/>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EBEBF4EC-BA77-4355-929A-3169C573248F}"/>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C6D69A4A-6E89-42E6-B085-ED2B607AF49E}"/>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E0A45D"/>
                </a:solidFill>
                <a:latin typeface="Arial"/>
                <a:ea typeface="Arial"/>
                <a:cs typeface="Arial"/>
              </a:defRPr>
            </a:pPr>
            <a:r>
              <a:rPr sz="1800" b="1">
                <a:solidFill>
                  <a:srgbClr val="E0A45D"/>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4296F9DB-50BD-42D8-AFAB-41DDC32FFB44}"/>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D633592E-78BB-4E44-A7C2-4BB941E935C2}"/>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25ED301F-3BF2-4956-BF6B-48C2C5E9B6D8}"/>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9BE0CE53-047A-413D-B307-D473DEBA30A8}"/>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7B686DAC-61A1-459E-9790-1A7D0AFA989C}"/>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E0A45D"/>
                </a:solidFill>
                <a:latin typeface="Arial"/>
                <a:ea typeface="Arial"/>
                <a:cs typeface="Arial"/>
              </a:defRPr>
            </a:pPr>
            <a:r>
              <a:rPr sz="1800" b="1">
                <a:solidFill>
                  <a:srgbClr val="E0A45D"/>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C441B077-B7EF-465C-AC3B-62C61D229571}"/>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74CDCDE5-4586-4FD5-A907-0FE9C6B7374E}"/>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93693EAD-3E0F-4468-85AC-6B82F92ECB97}"/>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F3BC6F79-3D3A-4C34-8B71-19AB57EE348D}"/>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成功标准｜材料选择是性能、成本与环境的权衡</a:t>
            </a:r>
          </a:p>
        </p:txBody>
      </p:sp>
      <p:sp>
        <p:nvSpPr>
          <p:cNvPr id="21" name="">
            <a:extLst xmlns:a="http://schemas.openxmlformats.org/drawingml/2006/main">
              <a:ext uri="{FF2B5EF4-FFF2-40B4-BE49-F238E27FC236}">
                <a16:creationId xmlns:a16="http://schemas.microsoft.com/office/drawing/2014/main" id="{FA292D9A-BB0C-4800-AB87-2ADE3FC8DF4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1C3C5788-0707-4979-AA55-9267F2C6D94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材料与性质</a:t>
            </a:r>
          </a:p>
        </p:txBody>
      </p:sp>
      <p:sp>
        <p:nvSpPr>
          <p:cNvPr id="23" name="">
            <a:extLst xmlns:a="http://schemas.openxmlformats.org/drawingml/2006/main">
              <a:ext uri="{FF2B5EF4-FFF2-40B4-BE49-F238E27FC236}">
                <a16:creationId xmlns:a16="http://schemas.microsoft.com/office/drawing/2014/main" id="{EBD1094F-2DD0-42FA-81AA-63FF93F401F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02 / 30</a:t>
            </a:r>
          </a:p>
        </p:txBody>
      </p:sp>
    </p:spTree>
    <p:extLst>
      <p:ext uri="{BB962C8B-B14F-4D97-AF65-F5344CB8AC3E}">
        <p14:creationId xmlns:p14="http://schemas.microsoft.com/office/powerpoint/2010/main" val="408121329"/>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8C461E3-9251-4C27-901B-72551AD7E7C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B5A73773-6C6F-46FB-9A66-A199E57E159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a76f6f823544dd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81302A1-1457-4781-A123-FD68E0EE9C2D}"/>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14213D"/>
                </a:solidFill>
                <a:latin typeface="Microsoft YaHei"/>
                <a:ea typeface="Microsoft YaHei"/>
                <a:cs typeface="Microsoft YaHei"/>
              </a:defRPr>
            </a:pPr>
            <a:r>
              <a:rPr sz="3000" b="1">
                <a:solidFill>
                  <a:srgbClr val="14213D"/>
                </a:solidFill>
                <a:latin typeface="Microsoft YaHei"/>
                <a:ea typeface="Microsoft YaHei"/>
                <a:cs typeface="Microsoft YaHei"/>
              </a:rPr>
              <a:t>材料与性质</a:t>
            </a:r>
          </a:p>
        </p:txBody>
      </p:sp>
      <p:sp>
        <p:nvSpPr>
          <p:cNvPr id="5" name="">
            <a:extLst xmlns:a="http://schemas.openxmlformats.org/drawingml/2006/main">
              <a:ext uri="{FF2B5EF4-FFF2-40B4-BE49-F238E27FC236}">
                <a16:creationId xmlns:a16="http://schemas.microsoft.com/office/drawing/2014/main" id="{F1CEE4A9-1E4A-4AB0-BAD0-160EDC86C609}"/>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F22F6C1F-4CC6-4DBD-92AA-608626898758}"/>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BB54410B-C54A-4888-B634-1B6C3E6D6A43}"/>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BFE5D0"/>
                </a:solidFill>
                <a:latin typeface="Arial"/>
                <a:ea typeface="Arial"/>
                <a:cs typeface="Arial"/>
              </a:defRPr>
            </a:pPr>
            <a:r>
              <a:rPr sz="825" b="1">
                <a:solidFill>
                  <a:srgbClr val="BFE5D0"/>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A8898D01-00D5-498A-B1FF-7AEFF7CAEBD4}"/>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材料选择是性能、成本与环境的权衡</a:t>
            </a:r>
          </a:p>
        </p:txBody>
      </p:sp>
      <p:sp>
        <p:nvSpPr>
          <p:cNvPr id="9" name="">
            <a:extLst xmlns:a="http://schemas.openxmlformats.org/drawingml/2006/main">
              <a:ext uri="{FF2B5EF4-FFF2-40B4-BE49-F238E27FC236}">
                <a16:creationId xmlns:a16="http://schemas.microsoft.com/office/drawing/2014/main" id="{5DFE5F3E-E87C-4C37-9A15-F85E858CC414}"/>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F2D48A"/>
                </a:solidFill>
                <a:latin typeface="Microsoft YaHei"/>
                <a:ea typeface="Microsoft YaHei"/>
                <a:cs typeface="Microsoft YaHei"/>
              </a:defRPr>
            </a:pPr>
            <a:r>
              <a:rPr sz="1275" b="1">
                <a:solidFill>
                  <a:srgbClr val="F2D48A"/>
                </a:solidFill>
                <a:latin typeface="Microsoft YaHei"/>
                <a:ea typeface="Microsoft YaHei"/>
                <a:cs typeface="Microsoft YaHei"/>
              </a:rPr>
              <a:t>边界提醒｜只按强度选材</a:t>
            </a:r>
          </a:p>
        </p:txBody>
      </p:sp>
      <p:sp>
        <p:nvSpPr>
          <p:cNvPr id="10" name="">
            <a:extLst xmlns:a="http://schemas.openxmlformats.org/drawingml/2006/main">
              <a:ext uri="{FF2B5EF4-FFF2-40B4-BE49-F238E27FC236}">
                <a16:creationId xmlns:a16="http://schemas.microsoft.com/office/drawing/2014/main" id="{FEEF96DF-231E-47B0-A4B4-F8ED1972C5B2}"/>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6CA450FD-D9DD-4B64-AC6F-4DE6C5D9D9B6}"/>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E0A45D"/>
                </a:solidFill>
                <a:latin typeface="Microsoft YaHei"/>
                <a:ea typeface="Microsoft YaHei"/>
                <a:cs typeface="Microsoft YaHei"/>
              </a:defRPr>
            </a:pPr>
            <a:r>
              <a:rPr sz="975" b="1">
                <a:solidFill>
                  <a:srgbClr val="E0A45D"/>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C90994EB-964F-4C89-A66E-BDEDE012C60B}"/>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木材、金属、塑料、复合材料和选择。</a:t>
            </a:r>
          </a:p>
        </p:txBody>
      </p:sp>
      <p:sp>
        <p:nvSpPr>
          <p:cNvPr id="13" name="">
            <a:extLst xmlns:a="http://schemas.openxmlformats.org/drawingml/2006/main">
              <a:ext uri="{FF2B5EF4-FFF2-40B4-BE49-F238E27FC236}">
                <a16:creationId xmlns:a16="http://schemas.microsoft.com/office/drawing/2014/main" id="{92F22216-ACD9-4F57-B92E-81D3113D9CCA}"/>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oundRect">
            <a:avLst>
              <a:gd name="adj" fmla="val 6780"/>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0E9BDDB3-2BEE-4FB3-8EB1-299429D02F2D}"/>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4A6B6D33-9F48-459C-8BE7-E2F38DDAC8EB}"/>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列工况—比较性质—选材—验证</a:t>
            </a:r>
          </a:p>
        </p:txBody>
      </p:sp>
      <p:sp>
        <p:nvSpPr>
          <p:cNvPr id="16" name="">
            <a:extLst xmlns:a="http://schemas.openxmlformats.org/drawingml/2006/main">
              <a:ext uri="{FF2B5EF4-FFF2-40B4-BE49-F238E27FC236}">
                <a16:creationId xmlns:a16="http://schemas.microsoft.com/office/drawing/2014/main" id="{331DCF40-7D41-402E-8ADA-518359B00631}"/>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Microsoft YaHei"/>
                <a:ea typeface="Microsoft YaHei"/>
                <a:cs typeface="Microsoft YaHei"/>
              </a:defRPr>
            </a:pPr>
            <a:r>
              <a:rPr sz="900" b="1">
                <a:solidFill>
                  <a:srgbClr val="667085"/>
                </a:solidFill>
                <a:latin typeface="Microsoft YaHei"/>
                <a:ea typeface="Microsoft YaHei"/>
                <a:cs typeface="Microsoft YaHei"/>
              </a:rPr>
              <a:t>题型依据｜DSE模考题型｜参照 HKDSE Design and Applied Technology 公开评核框架、样本任务与 SBA 要求｜DAT public-examination skill adapted to MCQ·证据定位·原创模考任务 1</a:t>
            </a:r>
          </a:p>
        </p:txBody>
      </p:sp>
      <p:sp>
        <p:nvSpPr>
          <p:cNvPr id="17" name="">
            <a:extLst xmlns:a="http://schemas.openxmlformats.org/drawingml/2006/main">
              <a:ext uri="{FF2B5EF4-FFF2-40B4-BE49-F238E27FC236}">
                <a16:creationId xmlns:a16="http://schemas.microsoft.com/office/drawing/2014/main" id="{2312DED9-B88C-41BD-BA7E-5BEB28676323}"/>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03057"/>
                </a:solidFill>
                <a:latin typeface="Arial"/>
                <a:ea typeface="Arial"/>
                <a:cs typeface="Arial"/>
              </a:defRPr>
            </a:pPr>
            <a:r>
              <a:rPr sz="975" b="1">
                <a:solidFill>
                  <a:srgbClr val="003057"/>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21659D23-CD27-4D94-8E69-51EB7F8C645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7B59105-B186-4142-8AD3-4F42948A3C0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材料与性质</a:t>
            </a:r>
          </a:p>
        </p:txBody>
      </p:sp>
      <p:sp>
        <p:nvSpPr>
          <p:cNvPr id="20" name="">
            <a:extLst xmlns:a="http://schemas.openxmlformats.org/drawingml/2006/main">
              <a:ext uri="{FF2B5EF4-FFF2-40B4-BE49-F238E27FC236}">
                <a16:creationId xmlns:a16="http://schemas.microsoft.com/office/drawing/2014/main" id="{95D57B13-A8F7-41E7-8087-1917A2134B9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03 / 30</a:t>
            </a:r>
          </a:p>
        </p:txBody>
      </p:sp>
    </p:spTree>
    <p:extLst>
      <p:ext uri="{BB962C8B-B14F-4D97-AF65-F5344CB8AC3E}">
        <p14:creationId xmlns:p14="http://schemas.microsoft.com/office/powerpoint/2010/main" val="1925975624"/>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D82938FC-5230-4CA6-844C-7B34E76638F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C5059F32-1CDE-4488-B701-5355D43F803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2330edaee662462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67C7BBE-417E-49A6-81E0-7D3BA83BDC2F}"/>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C085EA10-F188-4084-A2BD-39BE6B0FF68C}"/>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F39B9B21-6A1B-4FBA-A86D-AFAE62793786}"/>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能解释“材料选择是性能、成本与环境的权衡”，并识别一个反例或边界。</a:t>
            </a:r>
          </a:p>
        </p:txBody>
      </p:sp>
      <p:sp>
        <p:nvSpPr>
          <p:cNvPr id="7" name="">
            <a:extLst xmlns:a="http://schemas.openxmlformats.org/drawingml/2006/main">
              <a:ext uri="{FF2B5EF4-FFF2-40B4-BE49-F238E27FC236}">
                <a16:creationId xmlns:a16="http://schemas.microsoft.com/office/drawing/2014/main" id="{4181EDB6-43C8-4822-933D-FD4F33F312E5}"/>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6EB3AE72-6DD5-42D5-99DC-2C2AD70DA896}"/>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E0A45D"/>
                </a:solidFill>
                <a:latin typeface="Microsoft YaHei"/>
                <a:ea typeface="Microsoft YaHei"/>
                <a:cs typeface="Microsoft YaHei"/>
              </a:defRPr>
            </a:pPr>
            <a:r>
              <a:rPr sz="1050" b="1">
                <a:solidFill>
                  <a:srgbClr val="E0A45D"/>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EC567514-E3B0-495B-9ED4-42BB24951F86}"/>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AA-1 · DAT public-examination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light outdoor enclosure must b…</a:t>
            </a:r>
          </a:p>
        </p:txBody>
      </p:sp>
      <p:sp>
        <p:nvSpPr>
          <p:cNvPr id="10" name="">
            <a:extLst xmlns:a="http://schemas.openxmlformats.org/drawingml/2006/main">
              <a:ext uri="{FF2B5EF4-FFF2-40B4-BE49-F238E27FC236}">
                <a16:creationId xmlns:a16="http://schemas.microsoft.com/office/drawing/2014/main" id="{306A6EBD-A3D6-4214-8CCA-1A8C2CE8826D}"/>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高频错因：只按强度选材</a:t>
            </a:r>
          </a:p>
        </p:txBody>
      </p:sp>
      <p:sp>
        <p:nvSpPr>
          <p:cNvPr id="11" name="">
            <a:extLst xmlns:a="http://schemas.openxmlformats.org/drawingml/2006/main">
              <a:ext uri="{FF2B5EF4-FFF2-40B4-BE49-F238E27FC236}">
                <a16:creationId xmlns:a16="http://schemas.microsoft.com/office/drawing/2014/main" id="{A34F9147-DDBD-467D-A71D-995DD1A36039}"/>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5BBA8248-A795-4015-AED1-21001BAC8323}"/>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5C823EBD-EEAD-4AD4-8C26-8E110B4A32AD}"/>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材料选择是性能、成本与环境的权衡</a:t>
            </a:r>
          </a:p>
        </p:txBody>
      </p:sp>
      <p:sp>
        <p:nvSpPr>
          <p:cNvPr id="14" name="">
            <a:extLst xmlns:a="http://schemas.openxmlformats.org/drawingml/2006/main">
              <a:ext uri="{FF2B5EF4-FFF2-40B4-BE49-F238E27FC236}">
                <a16:creationId xmlns:a16="http://schemas.microsoft.com/office/drawing/2014/main" id="{673BBB6B-5535-4A6E-B1B5-5A6535B9531B}"/>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DC11FF7A-EBFC-4065-B76A-933C57AB40B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AAD4B0D6-176D-42AE-9C23-2238CDD5991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材料与性质</a:t>
            </a:r>
          </a:p>
        </p:txBody>
      </p:sp>
      <p:sp>
        <p:nvSpPr>
          <p:cNvPr id="17" name="">
            <a:extLst xmlns:a="http://schemas.openxmlformats.org/drawingml/2006/main">
              <a:ext uri="{FF2B5EF4-FFF2-40B4-BE49-F238E27FC236}">
                <a16:creationId xmlns:a16="http://schemas.microsoft.com/office/drawing/2014/main" id="{F267C29E-1E67-4C91-AA0C-FE804332928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04 / 30</a:t>
            </a:r>
          </a:p>
        </p:txBody>
      </p:sp>
    </p:spTree>
    <p:extLst>
      <p:ext uri="{BB962C8B-B14F-4D97-AF65-F5344CB8AC3E}">
        <p14:creationId xmlns:p14="http://schemas.microsoft.com/office/powerpoint/2010/main" val="1400277619"/>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B36D3624-ED92-4C2B-ACEF-3A4699FA5A4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1B985CD6-25F8-4AC9-86F6-E4660118C50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90302f014af04c6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B61998F-D7DF-486A-BF02-53DD7358FEAF}"/>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F8FEA4D4-55F8-4C08-A252-88F2B869D0F3}"/>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4FC3E34-1B69-4DAB-89FB-1E1165BAD8A3}"/>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6D1ACC57-EF83-4390-9D58-A772B0FBD3A1}"/>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5DEFAD72-93CF-4C58-AB65-5E6D8B1E6326}"/>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列工况</a:t>
            </a:r>
          </a:p>
        </p:txBody>
      </p:sp>
      <p:sp>
        <p:nvSpPr>
          <p:cNvPr id="9" name="">
            <a:extLst xmlns:a="http://schemas.openxmlformats.org/drawingml/2006/main">
              <a:ext uri="{FF2B5EF4-FFF2-40B4-BE49-F238E27FC236}">
                <a16:creationId xmlns:a16="http://schemas.microsoft.com/office/drawing/2014/main" id="{56459EAA-8C7E-4033-BE3E-D5078ABDF212}"/>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030D6598-4998-4347-8764-2C74E6FB9B8D}"/>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比较性质</a:t>
            </a:r>
          </a:p>
        </p:txBody>
      </p:sp>
      <p:sp>
        <p:nvSpPr>
          <p:cNvPr id="11" name="">
            <a:extLst xmlns:a="http://schemas.openxmlformats.org/drawingml/2006/main">
              <a:ext uri="{FF2B5EF4-FFF2-40B4-BE49-F238E27FC236}">
                <a16:creationId xmlns:a16="http://schemas.microsoft.com/office/drawing/2014/main" id="{9AE8AC20-8F61-4D6D-9D82-4E24F994CE19}"/>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4360429E-92B4-482E-9B5C-0B49684D6936}"/>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选材</a:t>
            </a:r>
          </a:p>
        </p:txBody>
      </p:sp>
      <p:sp>
        <p:nvSpPr>
          <p:cNvPr id="13" name="">
            <a:extLst xmlns:a="http://schemas.openxmlformats.org/drawingml/2006/main">
              <a:ext uri="{FF2B5EF4-FFF2-40B4-BE49-F238E27FC236}">
                <a16:creationId xmlns:a16="http://schemas.microsoft.com/office/drawing/2014/main" id="{C6729AAC-FDD4-49F2-B8A7-1F483746DFEF}"/>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75A06DEE-CB0D-4B6F-AA87-B459CF3743B7}"/>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验证</a:t>
            </a:r>
          </a:p>
        </p:txBody>
      </p:sp>
      <p:sp>
        <p:nvSpPr>
          <p:cNvPr id="15" name="">
            <a:extLst xmlns:a="http://schemas.openxmlformats.org/drawingml/2006/main">
              <a:ext uri="{FF2B5EF4-FFF2-40B4-BE49-F238E27FC236}">
                <a16:creationId xmlns:a16="http://schemas.microsoft.com/office/drawing/2014/main" id="{42578142-1B82-4724-9437-A48243DA5E66}"/>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A02F713D-616E-46D8-B84D-630D4DF1DFBC}"/>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E0A45D"/>
                </a:solidFill>
                <a:latin typeface="Microsoft YaHei"/>
                <a:ea typeface="Microsoft YaHei"/>
                <a:cs typeface="Microsoft YaHei"/>
              </a:defRPr>
            </a:pPr>
            <a:r>
              <a:rPr sz="900" b="1">
                <a:solidFill>
                  <a:srgbClr val="E0A45D"/>
                </a:solidFill>
                <a:latin typeface="Microsoft YaHei"/>
                <a:ea typeface="Microsoft YaHei"/>
                <a:cs typeface="Microsoft YaHei"/>
              </a:rPr>
              <a:t>DSE 模考例题 · Q01 · DSE模考题</a:t>
            </a:r>
          </a:p>
        </p:txBody>
      </p:sp>
      <p:sp>
        <p:nvSpPr>
          <p:cNvPr id="17" name="">
            <a:extLst xmlns:a="http://schemas.openxmlformats.org/drawingml/2006/main">
              <a:ext uri="{FF2B5EF4-FFF2-40B4-BE49-F238E27FC236}">
                <a16:creationId xmlns:a16="http://schemas.microsoft.com/office/drawing/2014/main" id="{A30D557F-FB4F-4B80-B581-E8DC7A75E115}"/>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DAT public-examination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 light outdoor enclosure must be curved, …</a:t>
            </a:r>
          </a:p>
        </p:txBody>
      </p:sp>
      <p:sp>
        <p:nvSpPr>
          <p:cNvPr id="18" name="">
            <a:extLst xmlns:a="http://schemas.openxmlformats.org/drawingml/2006/main">
              <a:ext uri="{FF2B5EF4-FFF2-40B4-BE49-F238E27FC236}">
                <a16:creationId xmlns:a16="http://schemas.microsoft.com/office/drawing/2014/main" id="{12739381-35AF-4944-9479-9C91A8AE1F99}"/>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639EE29-7139-46D0-B079-8D2809F8145C}"/>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A3B1397C-7918-412F-A5B7-34530ED6E338}"/>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正确结论：Material selection must combine corrosion resistance, formability, ma…</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9C4F8927-7C9A-44CD-A1B3-79D6374FA49A}"/>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AAEFEE27-336C-4620-A219-E2B9EB84725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B18F511C-13E7-4EF5-BE1B-61DA90B89B0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材料与性质</a:t>
            </a:r>
          </a:p>
        </p:txBody>
      </p:sp>
      <p:sp>
        <p:nvSpPr>
          <p:cNvPr id="24" name="">
            <a:extLst xmlns:a="http://schemas.openxmlformats.org/drawingml/2006/main">
              <a:ext uri="{FF2B5EF4-FFF2-40B4-BE49-F238E27FC236}">
                <a16:creationId xmlns:a16="http://schemas.microsoft.com/office/drawing/2014/main" id="{C8C91178-B1F7-484A-8888-B2AAEDB0FDF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05 / 30</a:t>
            </a:r>
          </a:p>
        </p:txBody>
      </p:sp>
    </p:spTree>
    <p:extLst>
      <p:ext uri="{BB962C8B-B14F-4D97-AF65-F5344CB8AC3E}">
        <p14:creationId xmlns:p14="http://schemas.microsoft.com/office/powerpoint/2010/main" val="1398968037"/>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6A321B30-4927-4AEA-A712-3FE6739A9D0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2CED91E4-0272-46BD-9B1D-448803CB191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7ddb8aee6b4440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ECA4EED-C651-4691-98CE-018A68562F33}"/>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D9B7C8B8-9E3F-4CE8-B736-6C4B14AA308C}"/>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60D1FA8-CA08-4D4B-AE28-85010FF278E5}"/>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F01503DD-BE57-4287-8836-5AD2800903F7}"/>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77C5EA12-3831-45E8-AE78-9DB0BCB432C0}"/>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8EE22DE8-9D42-4C9A-A876-F108663895D5}"/>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AA735BA4-D8B7-46A7-96D9-96E608550BEC}"/>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9B5E6862-7DC5-47D6-9416-97B122B85628}"/>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A96696B6-EB59-4342-B992-E21268406D7D}"/>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21BC6725-77DC-45F2-BD6F-B240CBF32EA1}"/>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959380EF-FBBB-4864-A686-A0BBE8E33F7D}"/>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A4C511F-9122-4150-BC1D-522CA75FA645}"/>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9BDA040F-75E0-4BE2-9997-F243E84D9608}"/>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只按强度选材</a:t>
            </a:r>
          </a:p>
        </p:txBody>
      </p:sp>
      <p:sp>
        <p:nvSpPr>
          <p:cNvPr id="17" name="">
            <a:extLst xmlns:a="http://schemas.openxmlformats.org/drawingml/2006/main">
              <a:ext uri="{FF2B5EF4-FFF2-40B4-BE49-F238E27FC236}">
                <a16:creationId xmlns:a16="http://schemas.microsoft.com/office/drawing/2014/main" id="{5BB2796D-E476-4CF5-959D-7EAA01B8F3BF}"/>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1F355F59-882C-4B95-B0E6-C6D26BF6BEE6}"/>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432AD0F9-88CE-4326-A8B9-A91A0E3FC134}"/>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D74B8151-4D91-4959-B774-8E9EAD9F468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4D93F7B0-14D1-4F73-9B55-B4B853B14D5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材料与性质</a:t>
            </a:r>
          </a:p>
        </p:txBody>
      </p:sp>
      <p:sp>
        <p:nvSpPr>
          <p:cNvPr id="22" name="">
            <a:extLst xmlns:a="http://schemas.openxmlformats.org/drawingml/2006/main">
              <a:ext uri="{FF2B5EF4-FFF2-40B4-BE49-F238E27FC236}">
                <a16:creationId xmlns:a16="http://schemas.microsoft.com/office/drawing/2014/main" id="{DE4DD2A9-899B-4FC5-B6D9-52767F69841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06 / 30</a:t>
            </a:r>
          </a:p>
        </p:txBody>
      </p:sp>
    </p:spTree>
    <p:extLst>
      <p:ext uri="{BB962C8B-B14F-4D97-AF65-F5344CB8AC3E}">
        <p14:creationId xmlns:p14="http://schemas.microsoft.com/office/powerpoint/2010/main" val="205468158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D0DB0A3-18E0-4530-AC1D-641B013B7A1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685E7A7D-6A11-439A-B3E9-D81A603CE41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0eb7aa1def448d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B402F67-98D2-4392-9849-CE4E50E5D552}"/>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92FB6C1A-69C8-4150-A48C-7AC207D1EC96}"/>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F4FA92D-3848-451B-AD34-96AE54C20E92}"/>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053C4ABE-CC41-4128-B7A3-98ECD3972661}"/>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材料与性质</a:t>
            </a:r>
          </a:p>
        </p:txBody>
      </p:sp>
      <p:sp>
        <p:nvSpPr>
          <p:cNvPr id="8" name="">
            <a:extLst xmlns:a="http://schemas.openxmlformats.org/drawingml/2006/main">
              <a:ext uri="{FF2B5EF4-FFF2-40B4-BE49-F238E27FC236}">
                <a16:creationId xmlns:a16="http://schemas.microsoft.com/office/drawing/2014/main" id="{73B0B282-0D1B-46E6-94BC-D8F387D6D6F3}"/>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A55E6576-AC34-4711-9899-5761E5218BF2}"/>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8D5374E9-A822-416B-8E93-DE05B1860632}"/>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材料选择是性能、成本与环境的权衡</a:t>
            </a:r>
          </a:p>
        </p:txBody>
      </p:sp>
      <p:sp>
        <p:nvSpPr>
          <p:cNvPr id="11" name="">
            <a:extLst xmlns:a="http://schemas.openxmlformats.org/drawingml/2006/main">
              <a:ext uri="{FF2B5EF4-FFF2-40B4-BE49-F238E27FC236}">
                <a16:creationId xmlns:a16="http://schemas.microsoft.com/office/drawing/2014/main" id="{9CE1DD24-DCEB-4CD7-8F05-7EFBF83F7FD2}"/>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014B82FD-675F-4260-B766-93CCC55F1FF6}"/>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1FBD77E9-7BA7-4B9E-B795-E201C9188971}"/>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列工况—比较性质—选材—验证</a:t>
            </a:r>
          </a:p>
        </p:txBody>
      </p:sp>
      <p:sp>
        <p:nvSpPr>
          <p:cNvPr id="14" name="">
            <a:extLst xmlns:a="http://schemas.openxmlformats.org/drawingml/2006/main">
              <a:ext uri="{FF2B5EF4-FFF2-40B4-BE49-F238E27FC236}">
                <a16:creationId xmlns:a16="http://schemas.microsoft.com/office/drawing/2014/main" id="{692452B5-DF2D-491E-B4F7-EC0E0D69BF53}"/>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D953ED2D-7C99-466A-94EC-E14126A8D36B}"/>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79CB672C-3191-4288-9F1E-65E997B6CA3D}"/>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只按强度选材</a:t>
            </a:r>
          </a:p>
        </p:txBody>
      </p:sp>
      <p:sp>
        <p:nvSpPr>
          <p:cNvPr id="17" name="">
            <a:extLst xmlns:a="http://schemas.openxmlformats.org/drawingml/2006/main">
              <a:ext uri="{FF2B5EF4-FFF2-40B4-BE49-F238E27FC236}">
                <a16:creationId xmlns:a16="http://schemas.microsoft.com/office/drawing/2014/main" id="{0B2F9558-A01C-48AC-AC11-E7A4C4BC73ED}"/>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D8E09EF1-6F9C-4190-8D44-A2C7096356F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51DF784-D130-461B-83DB-836EEA259C0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材料与性质</a:t>
            </a:r>
          </a:p>
        </p:txBody>
      </p:sp>
      <p:sp>
        <p:nvSpPr>
          <p:cNvPr id="20" name="">
            <a:extLst xmlns:a="http://schemas.openxmlformats.org/drawingml/2006/main">
              <a:ext uri="{FF2B5EF4-FFF2-40B4-BE49-F238E27FC236}">
                <a16:creationId xmlns:a16="http://schemas.microsoft.com/office/drawing/2014/main" id="{CC2A8775-BF34-4DAA-97CE-3845E4D1BE7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07 / 30</a:t>
            </a:r>
          </a:p>
        </p:txBody>
      </p:sp>
    </p:spTree>
    <p:extLst>
      <p:ext uri="{BB962C8B-B14F-4D97-AF65-F5344CB8AC3E}">
        <p14:creationId xmlns:p14="http://schemas.microsoft.com/office/powerpoint/2010/main" val="1246927813"/>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4E2B153-9716-40B6-8E99-668AE2EE8B8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E9C1C359-0C43-4715-B9EB-EC845DC42C9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17a2574c87e450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A36F642-F5C3-4FC2-AE03-D9F9A81F6FD6}"/>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93DA3216-E67B-41B2-982D-BB014A09105E}"/>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ACFE1FC-E132-40AB-9484-F9AC58CAEA3A}"/>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0FCD92EF-EB11-45A5-B575-D7202AC54C72}"/>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831"/>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DAT public-examination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a:t>
            </a:r>
          </a:p>
        </p:txBody>
      </p:sp>
      <p:sp>
        <p:nvSpPr>
          <p:cNvPr id="8" name="">
            <a:extLst xmlns:a="http://schemas.openxmlformats.org/drawingml/2006/main">
              <a:ext uri="{FF2B5EF4-FFF2-40B4-BE49-F238E27FC236}">
                <a16:creationId xmlns:a16="http://schemas.microsoft.com/office/drawing/2014/main" id="{E143D193-531E-4351-87C1-3682FEF2C481}"/>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39912F5B-3562-4B45-B060-28C9252136AC}"/>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EDE9ED84-1A4F-4A33-B69F-AF4311CE85DF}"/>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材料选择是性能、成本与环境的权衡</a:t>
            </a:r>
          </a:p>
        </p:txBody>
      </p:sp>
      <p:sp>
        <p:nvSpPr>
          <p:cNvPr id="11" name="">
            <a:extLst xmlns:a="http://schemas.openxmlformats.org/drawingml/2006/main">
              <a:ext uri="{FF2B5EF4-FFF2-40B4-BE49-F238E27FC236}">
                <a16:creationId xmlns:a16="http://schemas.microsoft.com/office/drawing/2014/main" id="{07F7DE4C-F125-4818-8116-24B6F29470ED}"/>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8597E542-0680-4A8B-8149-DCD19115E776}"/>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10B2E3F4-C9AA-4207-BA21-A8969E66CD19}"/>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列工况—比较性质—选材—验证</a:t>
            </a:r>
          </a:p>
        </p:txBody>
      </p:sp>
      <p:sp>
        <p:nvSpPr>
          <p:cNvPr id="14" name="">
            <a:extLst xmlns:a="http://schemas.openxmlformats.org/drawingml/2006/main">
              <a:ext uri="{FF2B5EF4-FFF2-40B4-BE49-F238E27FC236}">
                <a16:creationId xmlns:a16="http://schemas.microsoft.com/office/drawing/2014/main" id="{AFF2B00E-E2FE-4CFE-B00F-8057E82E5F8E}"/>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54545C82-7DE0-42B2-9CB8-4797C4D104B4}"/>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18B0FC9B-1877-4C95-912D-3E94118AFC24}"/>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检查：只按强度选材</a:t>
            </a:r>
          </a:p>
        </p:txBody>
      </p:sp>
      <p:sp>
        <p:nvSpPr>
          <p:cNvPr id="17" name="">
            <a:extLst xmlns:a="http://schemas.openxmlformats.org/drawingml/2006/main">
              <a:ext uri="{FF2B5EF4-FFF2-40B4-BE49-F238E27FC236}">
                <a16:creationId xmlns:a16="http://schemas.microsoft.com/office/drawing/2014/main" id="{5B3F8584-13FE-4F84-B79A-7F5F761F81D1}"/>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6A241091-99EC-49A6-83E5-177EACA70C4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FFCA1D2-66FC-4898-8CC7-0CCBD297AAB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材料与性质</a:t>
            </a:r>
          </a:p>
        </p:txBody>
      </p:sp>
      <p:sp>
        <p:nvSpPr>
          <p:cNvPr id="20" name="">
            <a:extLst xmlns:a="http://schemas.openxmlformats.org/drawingml/2006/main">
              <a:ext uri="{FF2B5EF4-FFF2-40B4-BE49-F238E27FC236}">
                <a16:creationId xmlns:a16="http://schemas.microsoft.com/office/drawing/2014/main" id="{8D0DA138-21C5-4C29-992C-DBB883832DC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08 / 30</a:t>
            </a:r>
          </a:p>
        </p:txBody>
      </p:sp>
    </p:spTree>
    <p:extLst>
      <p:ext uri="{BB962C8B-B14F-4D97-AF65-F5344CB8AC3E}">
        <p14:creationId xmlns:p14="http://schemas.microsoft.com/office/powerpoint/2010/main" val="117851210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16570373-F321-4564-9788-BEC9F1A4716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722D1D12-C4B0-484B-8521-FF9FEAD16F9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8c244135a97c492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54079EB-15B6-4013-8570-341E51840D2C}"/>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BD067E1B-9512-48DE-B087-8182168ED483}"/>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F985A21-9667-483D-9D3B-5110108B45B4}"/>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AEF93489-E87E-4F21-A422-548F94E916F8}"/>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AD-4 · DAT public-examination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light outdoor enclosure must be curved, exposed to rain and salt spray, and opened repeatedly for maintenance.</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Which next ac…</a:t>
            </a:r>
          </a:p>
        </p:txBody>
      </p:sp>
      <p:sp>
        <p:nvSpPr>
          <p:cNvPr id="8" name="">
            <a:extLst xmlns:a="http://schemas.openxmlformats.org/drawingml/2006/main">
              <a:ext uri="{FF2B5EF4-FFF2-40B4-BE49-F238E27FC236}">
                <a16:creationId xmlns:a16="http://schemas.microsoft.com/office/drawing/2014/main" id="{C726FA00-2E91-40AD-8B3E-6F5CBA6DF678}"/>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Design and Applied Technology 公开评核框架、样本任务与 SBA 要求｜DAT public-examination skill adapted to MC…</a:t>
            </a:r>
          </a:p>
        </p:txBody>
      </p:sp>
      <p:sp>
        <p:nvSpPr>
          <p:cNvPr id="9" name="">
            <a:extLst xmlns:a="http://schemas.openxmlformats.org/drawingml/2006/main">
              <a:ext uri="{FF2B5EF4-FFF2-40B4-BE49-F238E27FC236}">
                <a16:creationId xmlns:a16="http://schemas.microsoft.com/office/drawing/2014/main" id="{BFAB4715-2F6E-4AFC-813E-1EA562F0B04C}"/>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C4AEF72-D049-45A0-A738-5882AD0F099E}"/>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66B49830-4A30-4C99-AB30-666F70E4374E}"/>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F46C749C-6901-4FB7-AC0A-DB70E84BA49C}"/>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DF532FBD-EE83-4905-B201-E6BC7F55670A}"/>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8363DB7A-4B37-48AF-B063-B4C4AB866183}"/>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74AEC08A-E007-4996-94FA-0E24AAEC83EC}"/>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69C242DE-CFD4-4B63-8431-6F6C1F541917}"/>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D001CFAC-20E9-4028-A18F-C7E8F6175AA7}"/>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25FDDE2E-7BE5-4983-A159-8E9F7C6719DD}"/>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F12354BA-14F6-47E3-A79A-24BFFC845174}"/>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B732A84B-2274-4F75-95BA-936E3580EE6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CB9AF0E-A941-4EE0-9472-AB03CFC681D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材料与性质</a:t>
            </a:r>
          </a:p>
        </p:txBody>
      </p:sp>
      <p:sp>
        <p:nvSpPr>
          <p:cNvPr id="22" name="">
            <a:extLst xmlns:a="http://schemas.openxmlformats.org/drawingml/2006/main">
              <a:ext uri="{FF2B5EF4-FFF2-40B4-BE49-F238E27FC236}">
                <a16:creationId xmlns:a16="http://schemas.microsoft.com/office/drawing/2014/main" id="{F57BEFFA-9F62-4C33-93F4-59E237A1844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09 / 30</a:t>
            </a:r>
          </a:p>
        </p:txBody>
      </p:sp>
    </p:spTree>
    <p:extLst>
      <p:ext uri="{BB962C8B-B14F-4D97-AF65-F5344CB8AC3E}">
        <p14:creationId xmlns:p14="http://schemas.microsoft.com/office/powerpoint/2010/main" val="1333250437"/>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76B2D49-4500-4411-8D66-13C87C5588B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8CEB4F22-4910-455A-9A45-2C5205566D9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e789ad40e2942d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90379E3-69C0-428C-955F-75BC58310BD8}"/>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986902E6-CC24-47CB-9B1E-BDDDC854591F}"/>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FEA7878-B526-4F8E-A7A3-9D05224BA389}"/>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56A288B4-B30C-4668-B635-13C2CBC5E8D3}"/>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BB3B3650-60F6-434E-ACC7-5714DFFD2E25}"/>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303"/>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AA-1 · DAT public-examination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light outd…</a:t>
            </a:r>
          </a:p>
        </p:txBody>
      </p:sp>
      <p:sp>
        <p:nvSpPr>
          <p:cNvPr id="9" name="">
            <a:extLst xmlns:a="http://schemas.openxmlformats.org/drawingml/2006/main">
              <a:ext uri="{FF2B5EF4-FFF2-40B4-BE49-F238E27FC236}">
                <a16:creationId xmlns:a16="http://schemas.microsoft.com/office/drawing/2014/main" id="{0C192646-141B-446F-A63B-D41E5798E90B}"/>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3994FCF2-38DB-433F-B99A-344D1F5D22FC}"/>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F7939EFD-A0E5-43ED-AE9C-901D25BE6034}"/>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604E0B4C-1BFE-42F3-A4D4-A25DF857DB3B}"/>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AD-4 · DAT public-examination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light outdoor enclo…</a:t>
            </a:r>
          </a:p>
        </p:txBody>
      </p:sp>
      <p:sp>
        <p:nvSpPr>
          <p:cNvPr id="13" name="">
            <a:extLst xmlns:a="http://schemas.openxmlformats.org/drawingml/2006/main">
              <a:ext uri="{FF2B5EF4-FFF2-40B4-BE49-F238E27FC236}">
                <a16:creationId xmlns:a16="http://schemas.microsoft.com/office/drawing/2014/main" id="{01833743-5B25-45FF-AC98-DB20BDA97184}"/>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4D7D970B-FB8B-4CC3-8446-B22C1E4628AB}"/>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38697487-5B3F-41B4-99C7-B515AE079801}"/>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C1579A9D-F275-46EA-B23B-9F6D0F04AD49}"/>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DAT public-examination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light outdoor enclo…</a:t>
            </a:r>
          </a:p>
        </p:txBody>
      </p:sp>
      <p:sp>
        <p:nvSpPr>
          <p:cNvPr id="17" name="">
            <a:extLst xmlns:a="http://schemas.openxmlformats.org/drawingml/2006/main">
              <a:ext uri="{FF2B5EF4-FFF2-40B4-BE49-F238E27FC236}">
                <a16:creationId xmlns:a16="http://schemas.microsoft.com/office/drawing/2014/main" id="{CA724260-BBB4-46D3-8B6F-69DA464AFF57}"/>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3D1AD55E-4267-4B9F-9C8A-7D970824D30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F1E626D-6969-40B7-AFD9-90B5C7465E5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材料与性质</a:t>
            </a:r>
          </a:p>
        </p:txBody>
      </p:sp>
      <p:sp>
        <p:nvSpPr>
          <p:cNvPr id="20" name="">
            <a:extLst xmlns:a="http://schemas.openxmlformats.org/drawingml/2006/main">
              <a:ext uri="{FF2B5EF4-FFF2-40B4-BE49-F238E27FC236}">
                <a16:creationId xmlns:a16="http://schemas.microsoft.com/office/drawing/2014/main" id="{CF3F0190-4654-4CF5-A829-690CA5834E5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10 / 30</a:t>
            </a:r>
          </a:p>
        </p:txBody>
      </p:sp>
    </p:spTree>
    <p:extLst>
      <p:ext uri="{BB962C8B-B14F-4D97-AF65-F5344CB8AC3E}">
        <p14:creationId xmlns:p14="http://schemas.microsoft.com/office/powerpoint/2010/main" val="2029252066"/>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BEC5170C-BC13-4E5D-9A8B-64CE9106736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BA3565A4-B882-44F9-A303-2396C006B02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912549b28f04bc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2732B68-30DB-4039-BB13-666E3E48A1BA}"/>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E5611F59-A871-4D2A-8445-63DB85AB1A8E}"/>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600629B7-2105-4DBE-9BD7-5953857B2B97}"/>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5F7A52DA-6F46-4A8B-99D5-6B628FB91E72}"/>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只按强度选材</a:t>
            </a:r>
          </a:p>
        </p:txBody>
      </p:sp>
      <p:sp>
        <p:nvSpPr>
          <p:cNvPr id="8" name="">
            <a:extLst xmlns:a="http://schemas.openxmlformats.org/drawingml/2006/main">
              <a:ext uri="{FF2B5EF4-FFF2-40B4-BE49-F238E27FC236}">
                <a16:creationId xmlns:a16="http://schemas.microsoft.com/office/drawing/2014/main" id="{9DB7881A-AF77-43C4-ABA6-47295D20FD56}"/>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1A945BAF-C6EB-4D91-B139-C255200C2F85}"/>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A566895-E485-4007-B7B5-5B20BB157FCA}"/>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4DED2FE2-A9FC-4E35-AACB-1CA08F86BE92}"/>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正确结论：Rank candidate sheets against the four constraints and test the proposed finish…</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A6D5935D-9144-4A0F-9B1C-16317F805164}"/>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27CFAFFF-55A6-47FC-B7ED-BBBCF951DF4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75DAB1F4-92D2-44DB-924B-A3F207A29B9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材料与性质</a:t>
            </a:r>
          </a:p>
        </p:txBody>
      </p:sp>
      <p:sp>
        <p:nvSpPr>
          <p:cNvPr id="15" name="">
            <a:extLst xmlns:a="http://schemas.openxmlformats.org/drawingml/2006/main">
              <a:ext uri="{FF2B5EF4-FFF2-40B4-BE49-F238E27FC236}">
                <a16:creationId xmlns:a16="http://schemas.microsoft.com/office/drawing/2014/main" id="{024A5EB1-306E-4CA4-A732-DD5033B65D1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11 / 30</a:t>
            </a:r>
          </a:p>
        </p:txBody>
      </p:sp>
    </p:spTree>
    <p:extLst>
      <p:ext uri="{BB962C8B-B14F-4D97-AF65-F5344CB8AC3E}">
        <p14:creationId xmlns:p14="http://schemas.microsoft.com/office/powerpoint/2010/main" val="1136277735"/>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0B95BE47-0CB1-48A4-901A-1AD4638A6CB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3E92BD56-5BEE-43A3-B10B-B3A011E8A76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4ba299aa0e534cb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CE7D982-6D47-4523-BC92-0CB722C0E053}"/>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94A18E88-83B7-43BC-8E54-37A889FCE45B}"/>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A1D779B2-D10D-4374-A6B6-B2B967B62E0D}"/>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743843F3-031D-4FCC-8D2F-43BBD0C94047}"/>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AH-8 · DAT public-examination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 light outdoor enclosure must be curved, exposed to rain and salt spray, and opened repeatedly for maintenance.</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answer turns the material i…</a:t>
            </a:r>
          </a:p>
        </p:txBody>
      </p:sp>
      <p:sp>
        <p:nvSpPr>
          <p:cNvPr id="8" name="">
            <a:extLst xmlns:a="http://schemas.openxmlformats.org/drawingml/2006/main">
              <a:ext uri="{FF2B5EF4-FFF2-40B4-BE49-F238E27FC236}">
                <a16:creationId xmlns:a16="http://schemas.microsoft.com/office/drawing/2014/main" id="{58CE032E-D3C1-430F-8AA5-D7816EAE6CE4}"/>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73A8C360-6E44-4F5E-8309-7781225B6CF4}"/>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172690C-03D5-4DFE-A3CC-8E9F90BD1760}"/>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5CDB48D3-638E-4954-AD64-EB73AFD4E44B}"/>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11F7ABC7-E590-4605-9DF4-E0B4DCD67BD6}"/>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72EF6F4F-2F33-427F-96EF-092B476FC996}"/>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5ED38A5D-5380-4952-8B7C-9BB752926EB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2742C44-8133-49E6-94A3-C0CDE97A42C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材料与性质</a:t>
            </a:r>
          </a:p>
        </p:txBody>
      </p:sp>
      <p:sp>
        <p:nvSpPr>
          <p:cNvPr id="16" name="">
            <a:extLst xmlns:a="http://schemas.openxmlformats.org/drawingml/2006/main">
              <a:ext uri="{FF2B5EF4-FFF2-40B4-BE49-F238E27FC236}">
                <a16:creationId xmlns:a16="http://schemas.microsoft.com/office/drawing/2014/main" id="{463CF6C7-E93C-4359-9814-638CC10E245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12 / 30</a:t>
            </a:r>
          </a:p>
        </p:txBody>
      </p:sp>
    </p:spTree>
    <p:extLst>
      <p:ext uri="{BB962C8B-B14F-4D97-AF65-F5344CB8AC3E}">
        <p14:creationId xmlns:p14="http://schemas.microsoft.com/office/powerpoint/2010/main" val="1035324685"/>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0369AC52-1498-45C8-BBA6-6A9667FA9EE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0697457F-76C9-4D70-B6E1-79323E20CB3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56b8008f2552487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A35741C-9D2E-459D-AFF7-FA53CB19A101}"/>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32E6CADA-3018-492C-A225-E815BAB9C036}"/>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5D8A8F40-3C03-440A-B134-E8A286ACC953}"/>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能独立执行“列工况—比较性质—选材—验证”，并说明每一步理由。</a:t>
            </a:r>
          </a:p>
        </p:txBody>
      </p:sp>
      <p:sp>
        <p:nvSpPr>
          <p:cNvPr id="7" name="">
            <a:extLst xmlns:a="http://schemas.openxmlformats.org/drawingml/2006/main">
              <a:ext uri="{FF2B5EF4-FFF2-40B4-BE49-F238E27FC236}">
                <a16:creationId xmlns:a16="http://schemas.microsoft.com/office/drawing/2014/main" id="{5743FB1A-AFB4-4D6C-ACBA-64703C068E87}"/>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E96A6DBD-AD14-4DA0-A28B-F9D33A422024}"/>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E0A45D"/>
                </a:solidFill>
                <a:latin typeface="Microsoft YaHei"/>
                <a:ea typeface="Microsoft YaHei"/>
                <a:cs typeface="Microsoft YaHei"/>
              </a:defRPr>
            </a:pPr>
            <a:r>
              <a:rPr sz="1050" b="1">
                <a:solidFill>
                  <a:srgbClr val="E0A45D"/>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324D8B95-A384-43EE-8213-037E6B34D6AF}"/>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AK-11 · DAT public-examination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light outdoor enclosure must …</a:t>
            </a:r>
          </a:p>
        </p:txBody>
      </p:sp>
      <p:sp>
        <p:nvSpPr>
          <p:cNvPr id="10" name="">
            <a:extLst xmlns:a="http://schemas.openxmlformats.org/drawingml/2006/main">
              <a:ext uri="{FF2B5EF4-FFF2-40B4-BE49-F238E27FC236}">
                <a16:creationId xmlns:a16="http://schemas.microsoft.com/office/drawing/2014/main" id="{96D9C1EC-1EDD-492C-A9E7-46771C0B41E6}"/>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高频错因：只按强度选材</a:t>
            </a:r>
          </a:p>
        </p:txBody>
      </p:sp>
      <p:sp>
        <p:nvSpPr>
          <p:cNvPr id="11" name="">
            <a:extLst xmlns:a="http://schemas.openxmlformats.org/drawingml/2006/main">
              <a:ext uri="{FF2B5EF4-FFF2-40B4-BE49-F238E27FC236}">
                <a16:creationId xmlns:a16="http://schemas.microsoft.com/office/drawing/2014/main" id="{F3176BC4-5BEA-455E-8652-9AA90BCD034D}"/>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D04D4D31-C22E-43B5-AC22-009A8AF38317}"/>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EDCEDFEE-95B8-4459-8C14-3A4B4213CA2A}"/>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材料选择是性能、成本与环境的权衡</a:t>
            </a:r>
          </a:p>
        </p:txBody>
      </p:sp>
      <p:sp>
        <p:nvSpPr>
          <p:cNvPr id="14" name="">
            <a:extLst xmlns:a="http://schemas.openxmlformats.org/drawingml/2006/main">
              <a:ext uri="{FF2B5EF4-FFF2-40B4-BE49-F238E27FC236}">
                <a16:creationId xmlns:a16="http://schemas.microsoft.com/office/drawing/2014/main" id="{C5B44D0F-6657-406E-8C9C-DFF4F89924C1}"/>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5CD732F5-2763-4C6A-94C9-96614848E79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33E2B14E-93F8-43FF-85ED-A3E2E6BDE35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材料与性质</a:t>
            </a:r>
          </a:p>
        </p:txBody>
      </p:sp>
      <p:sp>
        <p:nvSpPr>
          <p:cNvPr id="17" name="">
            <a:extLst xmlns:a="http://schemas.openxmlformats.org/drawingml/2006/main">
              <a:ext uri="{FF2B5EF4-FFF2-40B4-BE49-F238E27FC236}">
                <a16:creationId xmlns:a16="http://schemas.microsoft.com/office/drawing/2014/main" id="{1B040441-2FCD-432E-BB20-1C73DC64989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13 / 30</a:t>
            </a:r>
          </a:p>
        </p:txBody>
      </p:sp>
    </p:spTree>
    <p:extLst>
      <p:ext uri="{BB962C8B-B14F-4D97-AF65-F5344CB8AC3E}">
        <p14:creationId xmlns:p14="http://schemas.microsoft.com/office/powerpoint/2010/main" val="136661740"/>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2FCDFCB0-1EC4-40BE-9879-1DB14384C76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03BBA976-5FF0-442E-AD0C-AE0D9D18B18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1f27cc4a7879484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FF6BB87-1A0D-4C80-9A35-83F285FD1C83}"/>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5DEA11CC-A9F3-4932-8DA1-3279931A77FA}"/>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9C5A164-256B-4004-AAAF-BE968EACA465}"/>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67ED0DE4-675F-4994-9397-FAEF0382129E}"/>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DBAFCE91-94E5-4F28-A601-6905FBDFB102}"/>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列工况</a:t>
            </a:r>
          </a:p>
        </p:txBody>
      </p:sp>
      <p:sp>
        <p:nvSpPr>
          <p:cNvPr id="9" name="">
            <a:extLst xmlns:a="http://schemas.openxmlformats.org/drawingml/2006/main">
              <a:ext uri="{FF2B5EF4-FFF2-40B4-BE49-F238E27FC236}">
                <a16:creationId xmlns:a16="http://schemas.microsoft.com/office/drawing/2014/main" id="{A379530D-AFFD-44AC-BCB6-699ECBB71BFF}"/>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98D43928-1756-41B0-9BFC-E0C1D251433B}"/>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比较性质</a:t>
            </a:r>
          </a:p>
        </p:txBody>
      </p:sp>
      <p:sp>
        <p:nvSpPr>
          <p:cNvPr id="11" name="">
            <a:extLst xmlns:a="http://schemas.openxmlformats.org/drawingml/2006/main">
              <a:ext uri="{FF2B5EF4-FFF2-40B4-BE49-F238E27FC236}">
                <a16:creationId xmlns:a16="http://schemas.microsoft.com/office/drawing/2014/main" id="{99C6B591-82B9-43A8-AD9A-3A8CE7DD5067}"/>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E09A701E-4C80-40F1-A835-1E2E6580D605}"/>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选材</a:t>
            </a:r>
          </a:p>
        </p:txBody>
      </p:sp>
      <p:sp>
        <p:nvSpPr>
          <p:cNvPr id="13" name="">
            <a:extLst xmlns:a="http://schemas.openxmlformats.org/drawingml/2006/main">
              <a:ext uri="{FF2B5EF4-FFF2-40B4-BE49-F238E27FC236}">
                <a16:creationId xmlns:a16="http://schemas.microsoft.com/office/drawing/2014/main" id="{B2FF5D3C-3901-4408-8E67-7AA3345C6D68}"/>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28E110FD-623F-4959-8BD2-DCB2E962FD24}"/>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验证</a:t>
            </a:r>
          </a:p>
        </p:txBody>
      </p:sp>
      <p:sp>
        <p:nvSpPr>
          <p:cNvPr id="15" name="">
            <a:extLst xmlns:a="http://schemas.openxmlformats.org/drawingml/2006/main">
              <a:ext uri="{FF2B5EF4-FFF2-40B4-BE49-F238E27FC236}">
                <a16:creationId xmlns:a16="http://schemas.microsoft.com/office/drawing/2014/main" id="{0090BB66-FE4A-45AB-8329-B56C26E7F0B9}"/>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AD728A0A-3866-44E9-9A20-49AD75A85216}"/>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E0A45D"/>
                </a:solidFill>
                <a:latin typeface="Microsoft YaHei"/>
                <a:ea typeface="Microsoft YaHei"/>
                <a:cs typeface="Microsoft YaHei"/>
              </a:defRPr>
            </a:pPr>
            <a:r>
              <a:rPr sz="900" b="1">
                <a:solidFill>
                  <a:srgbClr val="E0A45D"/>
                </a:solidFill>
                <a:latin typeface="Microsoft YaHei"/>
                <a:ea typeface="Microsoft YaHei"/>
                <a:cs typeface="Microsoft YaHei"/>
              </a:rPr>
              <a:t>DSE 模考例题 · Q11 · DSE模考题</a:t>
            </a:r>
          </a:p>
        </p:txBody>
      </p:sp>
      <p:sp>
        <p:nvSpPr>
          <p:cNvPr id="17" name="">
            <a:extLst xmlns:a="http://schemas.openxmlformats.org/drawingml/2006/main">
              <a:ext uri="{FF2B5EF4-FFF2-40B4-BE49-F238E27FC236}">
                <a16:creationId xmlns:a16="http://schemas.microsoft.com/office/drawing/2014/main" id="{59CF5077-1FE4-43D6-97A5-13D6F61CED69}"/>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DAT public-examination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 light outdoor enclosure must be curved,…</a:t>
            </a:r>
          </a:p>
        </p:txBody>
      </p:sp>
      <p:sp>
        <p:nvSpPr>
          <p:cNvPr id="18" name="">
            <a:extLst xmlns:a="http://schemas.openxmlformats.org/drawingml/2006/main">
              <a:ext uri="{FF2B5EF4-FFF2-40B4-BE49-F238E27FC236}">
                <a16:creationId xmlns:a16="http://schemas.microsoft.com/office/drawing/2014/main" id="{F69B42A1-5F0D-42CF-865D-150EDD53FB2A}"/>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BEFD7BF-0C55-4EE6-9743-A85C04284065}"/>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03528B2B-65D7-43A6-AFCB-BEF1B6F72D9F}"/>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正确结论：Selecting by hardness or cost alone cannot satisfy the whole brief.</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CD4324E0-1593-4164-B012-C4C5550B7F0A}"/>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6CC50288-16B6-45BC-BE62-198D5BA0176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F9945FD2-01D6-40B2-8B92-AE4754752B6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材料与性质</a:t>
            </a:r>
          </a:p>
        </p:txBody>
      </p:sp>
      <p:sp>
        <p:nvSpPr>
          <p:cNvPr id="24" name="">
            <a:extLst xmlns:a="http://schemas.openxmlformats.org/drawingml/2006/main">
              <a:ext uri="{FF2B5EF4-FFF2-40B4-BE49-F238E27FC236}">
                <a16:creationId xmlns:a16="http://schemas.microsoft.com/office/drawing/2014/main" id="{46FCC4CF-115A-4596-8346-C581D830F1D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14 / 30</a:t>
            </a:r>
          </a:p>
        </p:txBody>
      </p:sp>
    </p:spTree>
    <p:extLst>
      <p:ext uri="{BB962C8B-B14F-4D97-AF65-F5344CB8AC3E}">
        <p14:creationId xmlns:p14="http://schemas.microsoft.com/office/powerpoint/2010/main" val="707287871"/>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D3525F5-291F-4D2B-89BB-306F436AC3D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2DED0A1E-CE14-4C56-8604-C2DF5F6F17F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5fba64749ed403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5BB46E4-8461-4790-805F-C08FFA390C53}"/>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1F86B1A5-7D0E-42B2-8021-2D4D6E629B1A}"/>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0439342-1262-4382-83A0-EA0F4F957A63}"/>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8065CB4F-5FA5-4239-B43C-601705DC134E}"/>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C4A3065B-7820-413B-AFAB-BFAFF73BF209}"/>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C056FCEE-750F-4C2C-9754-C56A6514D599}"/>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F5ADB216-CD67-4D4D-942B-F941FE01487F}"/>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3F0CC817-EBD1-419A-BBB1-37872166C3A6}"/>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91B03BDA-849D-4A02-AF37-69F6DC75A158}"/>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A05885AC-52A1-4D16-AE92-3C8362DAA1CC}"/>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364F0EA6-19EA-4CD4-B7FF-D35BE2ECEDBE}"/>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4D7FCD71-D0F9-4A2F-ABFA-BD8E68F4E92F}"/>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EA1DF724-38DE-49B3-9800-162CACFEA663}"/>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只按强度选材</a:t>
            </a:r>
          </a:p>
        </p:txBody>
      </p:sp>
      <p:sp>
        <p:nvSpPr>
          <p:cNvPr id="17" name="">
            <a:extLst xmlns:a="http://schemas.openxmlformats.org/drawingml/2006/main">
              <a:ext uri="{FF2B5EF4-FFF2-40B4-BE49-F238E27FC236}">
                <a16:creationId xmlns:a16="http://schemas.microsoft.com/office/drawing/2014/main" id="{0E9BE7AD-E8A3-4A6A-A805-1CAB4AEB5477}"/>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756EF532-C02D-4F51-A5D3-E1F7E52E940C}"/>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F0626F3A-FE9C-443F-A960-5FAAD04B71E3}"/>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D31F57FA-2CEF-41EC-A3B1-5BFC3291D79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B0CC6C7-9AAB-4F7A-B886-BA95828508F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材料与性质</a:t>
            </a:r>
          </a:p>
        </p:txBody>
      </p:sp>
      <p:sp>
        <p:nvSpPr>
          <p:cNvPr id="22" name="">
            <a:extLst xmlns:a="http://schemas.openxmlformats.org/drawingml/2006/main">
              <a:ext uri="{FF2B5EF4-FFF2-40B4-BE49-F238E27FC236}">
                <a16:creationId xmlns:a16="http://schemas.microsoft.com/office/drawing/2014/main" id="{34D93A3F-E420-4862-B825-7EE6D2B7A56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15 / 30</a:t>
            </a:r>
          </a:p>
        </p:txBody>
      </p:sp>
    </p:spTree>
    <p:extLst>
      <p:ext uri="{BB962C8B-B14F-4D97-AF65-F5344CB8AC3E}">
        <p14:creationId xmlns:p14="http://schemas.microsoft.com/office/powerpoint/2010/main" val="290650726"/>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890ABA7-10F9-4F41-89CF-8830DF3D645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6FD29BFE-334E-4DE3-BB46-41B66DA5F52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a360bd3eae34b0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40BB72F-3BFB-4DDB-A933-85B041B32D8F}"/>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7C5EC416-1F2A-4BE8-BE7F-6418EDC1FF43}"/>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FD7725F-F0A7-4B6E-9371-850713D9FA92}"/>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89199077-1A5D-4D01-93AA-4F45E0CCC65A}"/>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材料与性质</a:t>
            </a:r>
          </a:p>
        </p:txBody>
      </p:sp>
      <p:sp>
        <p:nvSpPr>
          <p:cNvPr id="8" name="">
            <a:extLst xmlns:a="http://schemas.openxmlformats.org/drawingml/2006/main">
              <a:ext uri="{FF2B5EF4-FFF2-40B4-BE49-F238E27FC236}">
                <a16:creationId xmlns:a16="http://schemas.microsoft.com/office/drawing/2014/main" id="{69A8BE50-0BB0-46FE-862A-B8B30DC0EDC4}"/>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62A68BA1-FE7E-4289-A8F6-08E5C3C8A73E}"/>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CCC17E39-A6DF-4D7F-91F7-7546087886D7}"/>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材料选择是性能、成本与环境的权衡</a:t>
            </a:r>
          </a:p>
        </p:txBody>
      </p:sp>
      <p:sp>
        <p:nvSpPr>
          <p:cNvPr id="11" name="">
            <a:extLst xmlns:a="http://schemas.openxmlformats.org/drawingml/2006/main">
              <a:ext uri="{FF2B5EF4-FFF2-40B4-BE49-F238E27FC236}">
                <a16:creationId xmlns:a16="http://schemas.microsoft.com/office/drawing/2014/main" id="{2DED8553-5403-49D0-9AE9-6DA3C313B6B9}"/>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9431E8AB-950D-41B6-8A8A-D1AC411D9B8B}"/>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794077A2-6CA8-4421-8EF4-EE2EBE85F618}"/>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列工况—比较性质—选材—验证</a:t>
            </a:r>
          </a:p>
        </p:txBody>
      </p:sp>
      <p:sp>
        <p:nvSpPr>
          <p:cNvPr id="14" name="">
            <a:extLst xmlns:a="http://schemas.openxmlformats.org/drawingml/2006/main">
              <a:ext uri="{FF2B5EF4-FFF2-40B4-BE49-F238E27FC236}">
                <a16:creationId xmlns:a16="http://schemas.microsoft.com/office/drawing/2014/main" id="{64CD5EA0-08D6-495A-9C5A-F996A6264D05}"/>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EAD93A0F-B2BE-46C3-8EFF-E38A8D46A38C}"/>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3E9D0F96-B536-4994-95D3-935AE93318C7}"/>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只按强度选材</a:t>
            </a:r>
          </a:p>
        </p:txBody>
      </p:sp>
      <p:sp>
        <p:nvSpPr>
          <p:cNvPr id="17" name="">
            <a:extLst xmlns:a="http://schemas.openxmlformats.org/drawingml/2006/main">
              <a:ext uri="{FF2B5EF4-FFF2-40B4-BE49-F238E27FC236}">
                <a16:creationId xmlns:a16="http://schemas.microsoft.com/office/drawing/2014/main" id="{28F0DC18-5C96-42D7-83DA-55C2D0BA78B5}"/>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F846BDB8-E857-4D28-8864-B50BBDE4517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CB5AD72-72F2-457A-9B33-3B6B2684FC6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材料与性质</a:t>
            </a:r>
          </a:p>
        </p:txBody>
      </p:sp>
      <p:sp>
        <p:nvSpPr>
          <p:cNvPr id="20" name="">
            <a:extLst xmlns:a="http://schemas.openxmlformats.org/drawingml/2006/main">
              <a:ext uri="{FF2B5EF4-FFF2-40B4-BE49-F238E27FC236}">
                <a16:creationId xmlns:a16="http://schemas.microsoft.com/office/drawing/2014/main" id="{A4AAF27C-79D3-4F38-B989-C7B96675266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16 / 30</a:t>
            </a:r>
          </a:p>
        </p:txBody>
      </p:sp>
    </p:spTree>
    <p:extLst>
      <p:ext uri="{BB962C8B-B14F-4D97-AF65-F5344CB8AC3E}">
        <p14:creationId xmlns:p14="http://schemas.microsoft.com/office/powerpoint/2010/main" val="593545007"/>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6DFF400-3D57-4F7A-95DB-C876B8EE4CB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74D2C9F6-3D75-4771-8317-31CCA87B794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0ceca1b1b1b43f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7EDAD2F-86FA-4BA9-BACA-F3238946070B}"/>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AE5B165E-5E9A-4D77-8F6F-2905CC1EF568}"/>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1C8808D-D53B-4DF0-A917-DEDD2F2EF928}"/>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AC129553-CE7F-4323-A1BB-FB388156678A}"/>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78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DAT public-examination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a:t>
            </a:r>
          </a:p>
        </p:txBody>
      </p:sp>
      <p:sp>
        <p:nvSpPr>
          <p:cNvPr id="8" name="">
            <a:extLst xmlns:a="http://schemas.openxmlformats.org/drawingml/2006/main">
              <a:ext uri="{FF2B5EF4-FFF2-40B4-BE49-F238E27FC236}">
                <a16:creationId xmlns:a16="http://schemas.microsoft.com/office/drawing/2014/main" id="{ED691DE5-73C1-406C-8C5D-BB6591039C87}"/>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CB361942-90CC-40C4-8749-78DE623CF31E}"/>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B98CBEAC-00FC-41F5-BEE5-18ECF84A3C96}"/>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材料选择是性能、成本与环境的权衡</a:t>
            </a:r>
          </a:p>
        </p:txBody>
      </p:sp>
      <p:sp>
        <p:nvSpPr>
          <p:cNvPr id="11" name="">
            <a:extLst xmlns:a="http://schemas.openxmlformats.org/drawingml/2006/main">
              <a:ext uri="{FF2B5EF4-FFF2-40B4-BE49-F238E27FC236}">
                <a16:creationId xmlns:a16="http://schemas.microsoft.com/office/drawing/2014/main" id="{9C109CF4-7170-45B3-85AA-D89C618D95FA}"/>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69AAE2A5-ABBB-4752-B535-9CB5A130B716}"/>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CCF522FC-7F14-4721-A297-9171F6CA575D}"/>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列工况—比较性质—选材—验证</a:t>
            </a:r>
          </a:p>
        </p:txBody>
      </p:sp>
      <p:sp>
        <p:nvSpPr>
          <p:cNvPr id="14" name="">
            <a:extLst xmlns:a="http://schemas.openxmlformats.org/drawingml/2006/main">
              <a:ext uri="{FF2B5EF4-FFF2-40B4-BE49-F238E27FC236}">
                <a16:creationId xmlns:a16="http://schemas.microsoft.com/office/drawing/2014/main" id="{58A191CD-7237-42DC-846E-6EBD2234572A}"/>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D0ECEAF3-E3C5-49BA-8017-0FC722FF7EED}"/>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B78339B8-D170-49C7-A271-294933EA5F40}"/>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检查：只按强度选材</a:t>
            </a:r>
          </a:p>
        </p:txBody>
      </p:sp>
      <p:sp>
        <p:nvSpPr>
          <p:cNvPr id="17" name="">
            <a:extLst xmlns:a="http://schemas.openxmlformats.org/drawingml/2006/main">
              <a:ext uri="{FF2B5EF4-FFF2-40B4-BE49-F238E27FC236}">
                <a16:creationId xmlns:a16="http://schemas.microsoft.com/office/drawing/2014/main" id="{49532B18-E77C-4B4D-8D3C-0C4F42AF2103}"/>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8C166D7F-F4D4-4FDB-A017-4F7135B3027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23BF6C0-F5C7-4FC1-9F90-A134F4A09A1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材料与性质</a:t>
            </a:r>
          </a:p>
        </p:txBody>
      </p:sp>
      <p:sp>
        <p:nvSpPr>
          <p:cNvPr id="20" name="">
            <a:extLst xmlns:a="http://schemas.openxmlformats.org/drawingml/2006/main">
              <a:ext uri="{FF2B5EF4-FFF2-40B4-BE49-F238E27FC236}">
                <a16:creationId xmlns:a16="http://schemas.microsoft.com/office/drawing/2014/main" id="{8754CC01-2137-4FB7-9080-88861295273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17 / 30</a:t>
            </a:r>
          </a:p>
        </p:txBody>
      </p:sp>
    </p:spTree>
    <p:extLst>
      <p:ext uri="{BB962C8B-B14F-4D97-AF65-F5344CB8AC3E}">
        <p14:creationId xmlns:p14="http://schemas.microsoft.com/office/powerpoint/2010/main" val="1040403479"/>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8DAE29D6-DD79-4579-9B44-7452E471FEC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F515952E-A9D0-4342-83E8-335884F5320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10645a9658740a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A164A13-88E7-4084-8353-1555FE945D97}"/>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5AAE4124-16F1-4A23-B0BD-29F194FFAA8B}"/>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C4630F92-7E72-4422-851F-878228130161}"/>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B8C72469-50C5-4865-A6F7-2388CD8BE619}"/>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AN-14 · DAT public-examination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light outdoor enclosure must be curved, exposed to rain and salt spray, and opened repeatedly for maintenance.</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Which answer…</a:t>
            </a:r>
          </a:p>
        </p:txBody>
      </p:sp>
      <p:sp>
        <p:nvSpPr>
          <p:cNvPr id="8" name="">
            <a:extLst xmlns:a="http://schemas.openxmlformats.org/drawingml/2006/main">
              <a:ext uri="{FF2B5EF4-FFF2-40B4-BE49-F238E27FC236}">
                <a16:creationId xmlns:a16="http://schemas.microsoft.com/office/drawing/2014/main" id="{0C3E80AE-16D9-49A4-BCDA-B6C041E44DDB}"/>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Design and Applied Technology 公开评核框架、样本任务与 SBA 要求｜DAT public-examination skill adapted to MC…</a:t>
            </a:r>
          </a:p>
        </p:txBody>
      </p:sp>
      <p:sp>
        <p:nvSpPr>
          <p:cNvPr id="9" name="">
            <a:extLst xmlns:a="http://schemas.openxmlformats.org/drawingml/2006/main">
              <a:ext uri="{FF2B5EF4-FFF2-40B4-BE49-F238E27FC236}">
                <a16:creationId xmlns:a16="http://schemas.microsoft.com/office/drawing/2014/main" id="{D8548630-4485-498F-8DEC-153E00576FDE}"/>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E0B8F77-4B4E-4EAE-B591-18BC17005D5B}"/>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B0DD1AE1-E43A-451B-9E35-644E3DB8DCE3}"/>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D6FF3CD0-0BDA-488F-A21F-541B52710DD9}"/>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FB8420E4-F9B7-49D2-BB51-066CEBDC147A}"/>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6F40F7C1-4894-480B-93D8-163DCCE6CE56}"/>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885EF3E7-807B-469B-B1FD-CC89F759B9A0}"/>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3CFCFAAF-8FB1-465D-99F5-34E2C662B088}"/>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CF5E9A41-BB7F-4048-8FD8-1191308A563D}"/>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59BACA21-6181-452C-886D-C15C5F408D2B}"/>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3DCED86A-2372-4FDC-9699-4A799B9EFD7F}"/>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D6F6B689-42F0-4179-8544-80FA7B48204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36B4745-139D-4247-B503-D350F2E3045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材料与性质</a:t>
            </a:r>
          </a:p>
        </p:txBody>
      </p:sp>
      <p:sp>
        <p:nvSpPr>
          <p:cNvPr id="22" name="">
            <a:extLst xmlns:a="http://schemas.openxmlformats.org/drawingml/2006/main">
              <a:ext uri="{FF2B5EF4-FFF2-40B4-BE49-F238E27FC236}">
                <a16:creationId xmlns:a16="http://schemas.microsoft.com/office/drawing/2014/main" id="{01D633F0-0455-4B40-B159-E0CBDB9F358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18 / 30</a:t>
            </a:r>
          </a:p>
        </p:txBody>
      </p:sp>
    </p:spTree>
    <p:extLst>
      <p:ext uri="{BB962C8B-B14F-4D97-AF65-F5344CB8AC3E}">
        <p14:creationId xmlns:p14="http://schemas.microsoft.com/office/powerpoint/2010/main" val="310483487"/>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BC142BE-B75A-4D82-BFBA-D9B8FAE4866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1424FE10-2513-4B82-947A-ECC12759969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80107cca55840b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8BE7D76-CB82-4BDA-8AF5-E1DA498F9361}"/>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60429833-F307-4717-8F3F-952F7A8150EF}"/>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9CFC4B7-73DF-4B01-B972-B8BC3198D29F}"/>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7A32D56C-E9E7-4195-AE8C-ECD04DC98E0D}"/>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E02647B9-4B8F-438B-A3AC-412B74461241}"/>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95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AK-11 · DAT public-examination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light out…</a:t>
            </a:r>
          </a:p>
        </p:txBody>
      </p:sp>
      <p:sp>
        <p:nvSpPr>
          <p:cNvPr id="9" name="">
            <a:extLst xmlns:a="http://schemas.openxmlformats.org/drawingml/2006/main">
              <a:ext uri="{FF2B5EF4-FFF2-40B4-BE49-F238E27FC236}">
                <a16:creationId xmlns:a16="http://schemas.microsoft.com/office/drawing/2014/main" id="{BA5166C5-695D-4A6A-B20D-FEA1D284AECC}"/>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DA55655D-0A34-41A3-896A-40DF0791837B}"/>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04CA1E9E-791F-44F0-BDF2-D51268750FC9}"/>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CB1F1090-02DD-4BDD-8AC4-81E8FA3D0D83}"/>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AN-14 · DAT public-examination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light outdoor encl…</a:t>
            </a:r>
          </a:p>
        </p:txBody>
      </p:sp>
      <p:sp>
        <p:nvSpPr>
          <p:cNvPr id="13" name="">
            <a:extLst xmlns:a="http://schemas.openxmlformats.org/drawingml/2006/main">
              <a:ext uri="{FF2B5EF4-FFF2-40B4-BE49-F238E27FC236}">
                <a16:creationId xmlns:a16="http://schemas.microsoft.com/office/drawing/2014/main" id="{2B44885F-363D-4950-B923-87B1092F9126}"/>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14FC4E47-A390-402A-9E7C-E7FD59357B73}"/>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CE825867-6B07-4496-BC91-F9A93659A143}"/>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67458075-F4FB-4EEA-9916-9EBC224B98FA}"/>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DAT public-examination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light outdoor encl…</a:t>
            </a:r>
          </a:p>
        </p:txBody>
      </p:sp>
      <p:sp>
        <p:nvSpPr>
          <p:cNvPr id="17" name="">
            <a:extLst xmlns:a="http://schemas.openxmlformats.org/drawingml/2006/main">
              <a:ext uri="{FF2B5EF4-FFF2-40B4-BE49-F238E27FC236}">
                <a16:creationId xmlns:a16="http://schemas.microsoft.com/office/drawing/2014/main" id="{686F16D3-741B-42A6-9F35-576EA32DB278}"/>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6C4712F7-7A71-4ECF-85A0-11E93C7EF27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452BCFB-B68F-4A2D-9A22-ADFFAE3ACD6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材料与性质</a:t>
            </a:r>
          </a:p>
        </p:txBody>
      </p:sp>
      <p:sp>
        <p:nvSpPr>
          <p:cNvPr id="20" name="">
            <a:extLst xmlns:a="http://schemas.openxmlformats.org/drawingml/2006/main">
              <a:ext uri="{FF2B5EF4-FFF2-40B4-BE49-F238E27FC236}">
                <a16:creationId xmlns:a16="http://schemas.microsoft.com/office/drawing/2014/main" id="{332BDC2B-0705-499C-BA71-CE2E588230B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19 / 30</a:t>
            </a:r>
          </a:p>
        </p:txBody>
      </p:sp>
    </p:spTree>
    <p:extLst>
      <p:ext uri="{BB962C8B-B14F-4D97-AF65-F5344CB8AC3E}">
        <p14:creationId xmlns:p14="http://schemas.microsoft.com/office/powerpoint/2010/main" val="199308366"/>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5B420204-1C01-47D0-9B81-2509A9E4198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55770907-4A2D-4692-ABD0-5B7E1F46321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f07f99246c94c3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9AE2985-35EE-4764-BC6E-EC38D06C7FF5}"/>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E0D8F07D-7433-4047-97A5-1D339A7F58D4}"/>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B57F772D-32B6-4F6B-A6AB-440A573A9C42}"/>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66628914-88E0-403F-AA07-66B62FB635DE}"/>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只按强度选材</a:t>
            </a:r>
          </a:p>
        </p:txBody>
      </p:sp>
      <p:sp>
        <p:nvSpPr>
          <p:cNvPr id="8" name="">
            <a:extLst xmlns:a="http://schemas.openxmlformats.org/drawingml/2006/main">
              <a:ext uri="{FF2B5EF4-FFF2-40B4-BE49-F238E27FC236}">
                <a16:creationId xmlns:a16="http://schemas.microsoft.com/office/drawing/2014/main" id="{FEACCE1F-A174-495E-AB50-851C2EDCA843}"/>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E7478F81-0B06-4F03-93A7-58E5237741B8}"/>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B975132-0B7F-4754-BE8D-E1E435965A02}"/>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BDB7E257-79A7-461D-9EF9-609AC3D10890}"/>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Material selection must combine corrosion resistance, fo…</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7987FA04-6C9B-4544-B549-7D9999D1795B}"/>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AFED5AFD-D550-4F90-AC6B-4E5307EECDB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2CE5F69E-66EA-49C6-99C9-61C328E5230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材料与性质</a:t>
            </a:r>
          </a:p>
        </p:txBody>
      </p:sp>
      <p:sp>
        <p:nvSpPr>
          <p:cNvPr id="15" name="">
            <a:extLst xmlns:a="http://schemas.openxmlformats.org/drawingml/2006/main">
              <a:ext uri="{FF2B5EF4-FFF2-40B4-BE49-F238E27FC236}">
                <a16:creationId xmlns:a16="http://schemas.microsoft.com/office/drawing/2014/main" id="{A3707D70-024B-4105-96D4-045C8D62AE0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20 / 30</a:t>
            </a:r>
          </a:p>
        </p:txBody>
      </p:sp>
    </p:spTree>
    <p:extLst>
      <p:ext uri="{BB962C8B-B14F-4D97-AF65-F5344CB8AC3E}">
        <p14:creationId xmlns:p14="http://schemas.microsoft.com/office/powerpoint/2010/main" val="465336069"/>
      </p:ext>
    </p:extLst>
  </p:cSld>
</p:sld>
</file>

<file path=ppt/slides/slide2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24CF6196-CF3F-460E-9999-C85DF0A03BA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D9FF6939-9C49-4602-9D9B-D00CD407E06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27f3c895348d447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0F0A92E-E281-4AC8-9FBA-25D4866378E7}"/>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B801A6CB-B1E0-4D60-9323-AE0D3ECB662D}"/>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543DB343-642B-4BE2-9489-7A9006066D89}"/>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2A62ED3B-BB7D-4568-9E0D-F5782C9526A5}"/>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AR-18 · DAT public-examination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 light outdoor enclosure must be curved, exposed to rain and salt spray, and opened repeatedly for maintenance.</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independent check would mo…</a:t>
            </a:r>
          </a:p>
        </p:txBody>
      </p:sp>
      <p:sp>
        <p:nvSpPr>
          <p:cNvPr id="8" name="">
            <a:extLst xmlns:a="http://schemas.openxmlformats.org/drawingml/2006/main">
              <a:ext uri="{FF2B5EF4-FFF2-40B4-BE49-F238E27FC236}">
                <a16:creationId xmlns:a16="http://schemas.microsoft.com/office/drawing/2014/main" id="{080831AD-F13E-43B3-A356-6AF3347276AA}"/>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75ECF5A2-65D8-4597-A1E4-E6D569AB68C9}"/>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77953B7-BCB5-4ACA-BCD9-2BA555A053A5}"/>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E7DBF9CC-B5DF-44E1-ACE8-80977F363E20}"/>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52CFB57C-0997-4A72-BB5D-4870AFFD0E64}"/>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7CC78992-6A68-4181-B411-11A0DBABCE09}"/>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83385AF4-4713-4081-98DC-5047EB3A81D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8175208-A057-4C5C-B433-54995F437B0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材料与性质</a:t>
            </a:r>
          </a:p>
        </p:txBody>
      </p:sp>
      <p:sp>
        <p:nvSpPr>
          <p:cNvPr id="16" name="">
            <a:extLst xmlns:a="http://schemas.openxmlformats.org/drawingml/2006/main">
              <a:ext uri="{FF2B5EF4-FFF2-40B4-BE49-F238E27FC236}">
                <a16:creationId xmlns:a16="http://schemas.microsoft.com/office/drawing/2014/main" id="{9D16E416-B761-473F-8C1D-9BFE3CF5F63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21 / 30</a:t>
            </a:r>
          </a:p>
        </p:txBody>
      </p:sp>
    </p:spTree>
    <p:extLst>
      <p:ext uri="{BB962C8B-B14F-4D97-AF65-F5344CB8AC3E}">
        <p14:creationId xmlns:p14="http://schemas.microsoft.com/office/powerpoint/2010/main" val="1113087139"/>
      </p:ext>
    </p:extLst>
  </p:cSld>
</p:sld>
</file>

<file path=ppt/slides/slide2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BC8A4CED-92FB-49A4-B4C5-431E18A014A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E6BB39E3-E4B9-4422-8180-1B70AA21129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b171c04060904f9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3F165DA-4A06-43AC-8017-61B5A21793E9}"/>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F5FB42F6-057B-467F-A7DF-1B0B761DC1EF}"/>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4C4D6B1F-52FB-48C6-8E6E-61E481BE3E05}"/>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57A53041-F02A-478A-9321-BB1F2F828100}"/>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3D0646F3-D01A-40EB-A3F9-68C18D7AB9DA}"/>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E0A45D"/>
                </a:solidFill>
                <a:latin typeface="Microsoft YaHei"/>
                <a:ea typeface="Microsoft YaHei"/>
                <a:cs typeface="Microsoft YaHei"/>
              </a:defRPr>
            </a:pPr>
            <a:r>
              <a:rPr sz="1050" b="1">
                <a:solidFill>
                  <a:srgbClr val="E0A45D"/>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748DA857-1CCA-4D27-9DCF-4E7FB2F52586}"/>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AU-21 · DAT public-examination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light outdoor enclosure must …</a:t>
            </a:r>
          </a:p>
        </p:txBody>
      </p:sp>
      <p:sp>
        <p:nvSpPr>
          <p:cNvPr id="10" name="">
            <a:extLst xmlns:a="http://schemas.openxmlformats.org/drawingml/2006/main">
              <a:ext uri="{FF2B5EF4-FFF2-40B4-BE49-F238E27FC236}">
                <a16:creationId xmlns:a16="http://schemas.microsoft.com/office/drawing/2014/main" id="{791A8F65-2BDA-4B58-89D6-75EBF9D47992}"/>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高频错因：只按强度选材</a:t>
            </a:r>
          </a:p>
        </p:txBody>
      </p:sp>
      <p:sp>
        <p:nvSpPr>
          <p:cNvPr id="11" name="">
            <a:extLst xmlns:a="http://schemas.openxmlformats.org/drawingml/2006/main">
              <a:ext uri="{FF2B5EF4-FFF2-40B4-BE49-F238E27FC236}">
                <a16:creationId xmlns:a16="http://schemas.microsoft.com/office/drawing/2014/main" id="{D7CEB207-0075-438E-AEC4-0CC3C464F8C5}"/>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3393AAC3-3FD4-46B3-BD70-5EAA2938DAE3}"/>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E0021310-B3AE-4FE4-85D3-D71BA1B76604}"/>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材料选择是性能、成本与环境的权衡</a:t>
            </a:r>
          </a:p>
        </p:txBody>
      </p:sp>
      <p:sp>
        <p:nvSpPr>
          <p:cNvPr id="14" name="">
            <a:extLst xmlns:a="http://schemas.openxmlformats.org/drawingml/2006/main">
              <a:ext uri="{FF2B5EF4-FFF2-40B4-BE49-F238E27FC236}">
                <a16:creationId xmlns:a16="http://schemas.microsoft.com/office/drawing/2014/main" id="{FDC712EB-578E-44E2-98AB-5FA51BBB8765}"/>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4D77120D-B714-4C93-818B-3AE042EE9EE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A4CFF47-644C-4187-B999-D24FF91678C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材料与性质</a:t>
            </a:r>
          </a:p>
        </p:txBody>
      </p:sp>
      <p:sp>
        <p:nvSpPr>
          <p:cNvPr id="17" name="">
            <a:extLst xmlns:a="http://schemas.openxmlformats.org/drawingml/2006/main">
              <a:ext uri="{FF2B5EF4-FFF2-40B4-BE49-F238E27FC236}">
                <a16:creationId xmlns:a16="http://schemas.microsoft.com/office/drawing/2014/main" id="{C32D7156-CD52-4BF5-B205-266C2CA3E1D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22 / 30</a:t>
            </a:r>
          </a:p>
        </p:txBody>
      </p:sp>
    </p:spTree>
    <p:extLst>
      <p:ext uri="{BB962C8B-B14F-4D97-AF65-F5344CB8AC3E}">
        <p14:creationId xmlns:p14="http://schemas.microsoft.com/office/powerpoint/2010/main" val="1181171262"/>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D0533528-F416-4A62-9EE0-A52B9D3B0CA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5EB6588D-28AC-496C-AF5B-4EBFF38017F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a13996aa5a4e46f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B4BDFEF-8555-412E-BFF7-4BD855B3051E}"/>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0B4C74E4-B648-464A-823F-13FD872650E8}"/>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AF657B9-3521-4109-A7F6-A2E136FBA524}"/>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D820D494-95BF-4F06-A670-756A5EAFDE34}"/>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FF200FEE-4E52-4F50-ACF5-68568FF0D303}"/>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列工况</a:t>
            </a:r>
          </a:p>
        </p:txBody>
      </p:sp>
      <p:sp>
        <p:nvSpPr>
          <p:cNvPr id="9" name="">
            <a:extLst xmlns:a="http://schemas.openxmlformats.org/drawingml/2006/main">
              <a:ext uri="{FF2B5EF4-FFF2-40B4-BE49-F238E27FC236}">
                <a16:creationId xmlns:a16="http://schemas.microsoft.com/office/drawing/2014/main" id="{3A49544B-8121-4952-9D86-C00A6F06D7AC}"/>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7FE4624E-0A92-46D2-86F4-281FB2A3E9DA}"/>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比较性质</a:t>
            </a:r>
          </a:p>
        </p:txBody>
      </p:sp>
      <p:sp>
        <p:nvSpPr>
          <p:cNvPr id="11" name="">
            <a:extLst xmlns:a="http://schemas.openxmlformats.org/drawingml/2006/main">
              <a:ext uri="{FF2B5EF4-FFF2-40B4-BE49-F238E27FC236}">
                <a16:creationId xmlns:a16="http://schemas.microsoft.com/office/drawing/2014/main" id="{C86DE552-326C-4C1F-871F-447BEA7F945B}"/>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62A8ADD3-81CC-414F-B8E8-8634038FE509}"/>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选材</a:t>
            </a:r>
          </a:p>
        </p:txBody>
      </p:sp>
      <p:sp>
        <p:nvSpPr>
          <p:cNvPr id="13" name="">
            <a:extLst xmlns:a="http://schemas.openxmlformats.org/drawingml/2006/main">
              <a:ext uri="{FF2B5EF4-FFF2-40B4-BE49-F238E27FC236}">
                <a16:creationId xmlns:a16="http://schemas.microsoft.com/office/drawing/2014/main" id="{7709DE7B-B6C6-4E22-82D8-C85E058BFB37}"/>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4CE69167-F123-4609-A074-F27CA32623CA}"/>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验证</a:t>
            </a:r>
          </a:p>
        </p:txBody>
      </p:sp>
      <p:sp>
        <p:nvSpPr>
          <p:cNvPr id="15" name="">
            <a:extLst xmlns:a="http://schemas.openxmlformats.org/drawingml/2006/main">
              <a:ext uri="{FF2B5EF4-FFF2-40B4-BE49-F238E27FC236}">
                <a16:creationId xmlns:a16="http://schemas.microsoft.com/office/drawing/2014/main" id="{BCF917F9-CFC6-47B1-B316-CEC0B2A90CF6}"/>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BD816CE7-0D33-46FE-A2B8-8DC43196F60E}"/>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E0A45D"/>
                </a:solidFill>
                <a:latin typeface="Microsoft YaHei"/>
                <a:ea typeface="Microsoft YaHei"/>
                <a:cs typeface="Microsoft YaHei"/>
              </a:defRPr>
            </a:pPr>
            <a:r>
              <a:rPr sz="900" b="1">
                <a:solidFill>
                  <a:srgbClr val="E0A45D"/>
                </a:solidFill>
                <a:latin typeface="Microsoft YaHei"/>
                <a:ea typeface="Microsoft YaHei"/>
                <a:cs typeface="Microsoft YaHei"/>
              </a:rPr>
              <a:t>DSE 模考例题 · Q21 · DSE模考题</a:t>
            </a:r>
          </a:p>
        </p:txBody>
      </p:sp>
      <p:sp>
        <p:nvSpPr>
          <p:cNvPr id="17" name="">
            <a:extLst xmlns:a="http://schemas.openxmlformats.org/drawingml/2006/main">
              <a:ext uri="{FF2B5EF4-FFF2-40B4-BE49-F238E27FC236}">
                <a16:creationId xmlns:a16="http://schemas.microsoft.com/office/drawing/2014/main" id="{10E126D9-9D43-40BA-9D7D-6E1DFBF48F5F}"/>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DAT public-examination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 light outdoor enclosure must be curved,…</a:t>
            </a:r>
          </a:p>
        </p:txBody>
      </p:sp>
      <p:sp>
        <p:nvSpPr>
          <p:cNvPr id="18" name="">
            <a:extLst xmlns:a="http://schemas.openxmlformats.org/drawingml/2006/main">
              <a:ext uri="{FF2B5EF4-FFF2-40B4-BE49-F238E27FC236}">
                <a16:creationId xmlns:a16="http://schemas.microsoft.com/office/drawing/2014/main" id="{6043FF4F-AC5A-48ED-AE09-D5A93853F580}"/>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1216075-DD74-42B5-BE18-41A9F58E296A}"/>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07DE24E2-4DDB-42E7-A2D1-56482EA09C92}"/>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正确结论：Revise the claim to: Material selection must combine corrosion resist…</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21" name="">
            <a:extLst xmlns:a="http://schemas.openxmlformats.org/drawingml/2006/main">
              <a:ext uri="{FF2B5EF4-FFF2-40B4-BE49-F238E27FC236}">
                <a16:creationId xmlns:a16="http://schemas.microsoft.com/office/drawing/2014/main" id="{B9163929-C6CF-45B0-8B1E-E2ACDBE990D8}"/>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B53167CA-C7F3-4F36-838C-4B63A477CD1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2F46FBB6-F6DD-4E7C-BDC1-0E8A4C9A051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材料与性质</a:t>
            </a:r>
          </a:p>
        </p:txBody>
      </p:sp>
      <p:sp>
        <p:nvSpPr>
          <p:cNvPr id="24" name="">
            <a:extLst xmlns:a="http://schemas.openxmlformats.org/drawingml/2006/main">
              <a:ext uri="{FF2B5EF4-FFF2-40B4-BE49-F238E27FC236}">
                <a16:creationId xmlns:a16="http://schemas.microsoft.com/office/drawing/2014/main" id="{79C30D0E-31FD-4310-AE29-F65C40CE321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23 / 30</a:t>
            </a:r>
          </a:p>
        </p:txBody>
      </p:sp>
    </p:spTree>
    <p:extLst>
      <p:ext uri="{BB962C8B-B14F-4D97-AF65-F5344CB8AC3E}">
        <p14:creationId xmlns:p14="http://schemas.microsoft.com/office/powerpoint/2010/main" val="1416211616"/>
      </p:ext>
    </p:extLst>
  </p:cSld>
</p:sld>
</file>

<file path=ppt/slides/slide2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E8D40451-27D2-4EC2-BEED-C0DEC5CC815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92AA8FBA-663E-4168-AFA5-54C15CDC1D4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879c9208c9af4aa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1BF9543-1C8D-45EE-98BD-05E69C668718}"/>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E3110961-DD3C-4DBC-91D3-38F37DE51848}"/>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46DE58C-AF2B-47AB-ABBB-03B76E7C869E}"/>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BD7C7E6F-F942-4576-A097-37EF8918E6BF}"/>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C713F9A2-0C53-4D4D-9845-964948863D60}"/>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7831E14E-5F86-4D2D-8289-DBCF1AEB1CB8}"/>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FA572692-58E4-4A7F-B328-09F0D022B69F}"/>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26B992FC-4E2D-40E3-BB35-2E1FFD78CD93}"/>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B2791619-612B-480D-8D82-01E5852194BD}"/>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485978E3-63F8-4077-BD3F-FFA47C9F1995}"/>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12D7153A-3FFA-4604-BA4E-6A176804D6F7}"/>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67388BB-4E4D-4D4B-B174-63A8A23505DB}"/>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F70B9ACB-7B43-4D8A-9B9D-89D4635A99FA}"/>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只按强度选材</a:t>
            </a:r>
          </a:p>
        </p:txBody>
      </p:sp>
      <p:sp>
        <p:nvSpPr>
          <p:cNvPr id="17" name="">
            <a:extLst xmlns:a="http://schemas.openxmlformats.org/drawingml/2006/main">
              <a:ext uri="{FF2B5EF4-FFF2-40B4-BE49-F238E27FC236}">
                <a16:creationId xmlns:a16="http://schemas.microsoft.com/office/drawing/2014/main" id="{3DE214A8-69A7-4ED8-B8C5-29886D93435B}"/>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C2A938E9-0DB4-40A0-B1C9-493D6C105909}"/>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A08DD4FD-C98B-4C5F-A413-C74E80EBC78F}"/>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92205BA9-8757-4BA5-9D87-624376C0E9C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4091BC5-E9DA-46A7-9D2D-6DEAD562E68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材料与性质</a:t>
            </a:r>
          </a:p>
        </p:txBody>
      </p:sp>
      <p:sp>
        <p:nvSpPr>
          <p:cNvPr id="22" name="">
            <a:extLst xmlns:a="http://schemas.openxmlformats.org/drawingml/2006/main">
              <a:ext uri="{FF2B5EF4-FFF2-40B4-BE49-F238E27FC236}">
                <a16:creationId xmlns:a16="http://schemas.microsoft.com/office/drawing/2014/main" id="{9899FC68-016F-4FF3-9106-CE89820EB7C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24 / 30</a:t>
            </a:r>
          </a:p>
        </p:txBody>
      </p:sp>
    </p:spTree>
    <p:extLst>
      <p:ext uri="{BB962C8B-B14F-4D97-AF65-F5344CB8AC3E}">
        <p14:creationId xmlns:p14="http://schemas.microsoft.com/office/powerpoint/2010/main" val="94804015"/>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453B4F1-F084-4C4E-B544-898BFCC11FB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D22E20EA-A059-4076-A09C-3D3F4AD5E7D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26c794a6a2542b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F60F557-3DD6-4D55-A06C-1C1C1FFCB359}"/>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E5926F98-297F-4FF0-B7F3-7D2908CBC2B0}"/>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1DE5F47-1BE4-4258-A197-0F90AA7E1F2C}"/>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33DEBC37-6627-426A-873A-49EEC9BB895C}"/>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材料与性质</a:t>
            </a:r>
          </a:p>
        </p:txBody>
      </p:sp>
      <p:sp>
        <p:nvSpPr>
          <p:cNvPr id="8" name="">
            <a:extLst xmlns:a="http://schemas.openxmlformats.org/drawingml/2006/main">
              <a:ext uri="{FF2B5EF4-FFF2-40B4-BE49-F238E27FC236}">
                <a16:creationId xmlns:a16="http://schemas.microsoft.com/office/drawing/2014/main" id="{2A478593-C907-428A-BC47-896E1F46B98F}"/>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8DE03F18-0C66-4500-B4C7-01F7F5A7E919}"/>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6E30911B-6F39-43D5-88D8-9B2296C980C9}"/>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材料选择是性能、成本与环境的权衡</a:t>
            </a:r>
          </a:p>
        </p:txBody>
      </p:sp>
      <p:sp>
        <p:nvSpPr>
          <p:cNvPr id="11" name="">
            <a:extLst xmlns:a="http://schemas.openxmlformats.org/drawingml/2006/main">
              <a:ext uri="{FF2B5EF4-FFF2-40B4-BE49-F238E27FC236}">
                <a16:creationId xmlns:a16="http://schemas.microsoft.com/office/drawing/2014/main" id="{99D1F5BF-768C-4EAA-921F-6207A4CF281C}"/>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CE8A22E3-8661-46F6-B69E-A66F24E94517}"/>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FCA86353-15AF-4946-89DF-96F18B096213}"/>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列工况—比较性质—选材—验证</a:t>
            </a:r>
          </a:p>
        </p:txBody>
      </p:sp>
      <p:sp>
        <p:nvSpPr>
          <p:cNvPr id="14" name="">
            <a:extLst xmlns:a="http://schemas.openxmlformats.org/drawingml/2006/main">
              <a:ext uri="{FF2B5EF4-FFF2-40B4-BE49-F238E27FC236}">
                <a16:creationId xmlns:a16="http://schemas.microsoft.com/office/drawing/2014/main" id="{C892061E-AB9E-4ED8-9E9C-DC00CBA9E640}"/>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9C990E2E-39ED-4B4F-BD5B-9EFF3B2B9284}"/>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F5603AAD-FC5C-4A88-B497-CA638FB64679}"/>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只按强度选材</a:t>
            </a:r>
          </a:p>
        </p:txBody>
      </p:sp>
      <p:sp>
        <p:nvSpPr>
          <p:cNvPr id="17" name="">
            <a:extLst xmlns:a="http://schemas.openxmlformats.org/drawingml/2006/main">
              <a:ext uri="{FF2B5EF4-FFF2-40B4-BE49-F238E27FC236}">
                <a16:creationId xmlns:a16="http://schemas.microsoft.com/office/drawing/2014/main" id="{67FFBB50-F7D8-41A0-B967-211EDD8F8B73}"/>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31B62457-AB5D-4CB9-AA6D-08E1F13ABFB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2A3768D-5907-4EEC-9E54-D6CB24DC37B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材料与性质</a:t>
            </a:r>
          </a:p>
        </p:txBody>
      </p:sp>
      <p:sp>
        <p:nvSpPr>
          <p:cNvPr id="20" name="">
            <a:extLst xmlns:a="http://schemas.openxmlformats.org/drawingml/2006/main">
              <a:ext uri="{FF2B5EF4-FFF2-40B4-BE49-F238E27FC236}">
                <a16:creationId xmlns:a16="http://schemas.microsoft.com/office/drawing/2014/main" id="{12EFA358-76B5-4B96-AC1C-38D34319C6F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25 / 30</a:t>
            </a:r>
          </a:p>
        </p:txBody>
      </p:sp>
    </p:spTree>
    <p:extLst>
      <p:ext uri="{BB962C8B-B14F-4D97-AF65-F5344CB8AC3E}">
        <p14:creationId xmlns:p14="http://schemas.microsoft.com/office/powerpoint/2010/main" val="258259645"/>
      </p:ext>
    </p:extLst>
  </p:cSld>
</p:sld>
</file>

<file path=ppt/slides/slide2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F99046C-3D0E-47EE-B5B2-2119898A49F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011351A9-C026-4F3B-9134-A89D5F1D4DF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478b3512360436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8DBD7D2-F9BA-44F7-89D5-354AC32D6328}"/>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4F1C94E7-3A8C-4274-BA62-A45951A65260}"/>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0DF2075-CABA-44CE-B958-250BC9410E19}"/>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45EA50D0-E6C8-4AAE-8099-3F9298A5CB72}"/>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78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DAT public-examination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a:t>
            </a:r>
          </a:p>
        </p:txBody>
      </p:sp>
      <p:sp>
        <p:nvSpPr>
          <p:cNvPr id="8" name="">
            <a:extLst xmlns:a="http://schemas.openxmlformats.org/drawingml/2006/main">
              <a:ext uri="{FF2B5EF4-FFF2-40B4-BE49-F238E27FC236}">
                <a16:creationId xmlns:a16="http://schemas.microsoft.com/office/drawing/2014/main" id="{AE2F4229-3993-4DC3-B01D-19A2A02445AA}"/>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6D7E3CF7-BC63-477B-8823-376D78EAB77F}"/>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14DF6EE3-F3D5-44CB-8F6F-4DE0D847D643}"/>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材料选择是性能、成本与环境的权衡</a:t>
            </a:r>
          </a:p>
        </p:txBody>
      </p:sp>
      <p:sp>
        <p:nvSpPr>
          <p:cNvPr id="11" name="">
            <a:extLst xmlns:a="http://schemas.openxmlformats.org/drawingml/2006/main">
              <a:ext uri="{FF2B5EF4-FFF2-40B4-BE49-F238E27FC236}">
                <a16:creationId xmlns:a16="http://schemas.microsoft.com/office/drawing/2014/main" id="{644E5539-A31E-48DC-B736-603686B1E39A}"/>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69411D2A-8853-4D64-AA5B-B8CE8E844C7E}"/>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814D9B55-FEEC-4BC1-8680-553BF3C533DD}"/>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列工况—比较性质—选材—验证</a:t>
            </a:r>
          </a:p>
        </p:txBody>
      </p:sp>
      <p:sp>
        <p:nvSpPr>
          <p:cNvPr id="14" name="">
            <a:extLst xmlns:a="http://schemas.openxmlformats.org/drawingml/2006/main">
              <a:ext uri="{FF2B5EF4-FFF2-40B4-BE49-F238E27FC236}">
                <a16:creationId xmlns:a16="http://schemas.microsoft.com/office/drawing/2014/main" id="{03081369-1C60-4808-920A-5950FFF6454B}"/>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AA3C41A6-AB6F-4269-B763-F8A34366642A}"/>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E9709DD7-A5C9-4D3A-84D2-D741E91454E8}"/>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检查：只按强度选材</a:t>
            </a:r>
          </a:p>
        </p:txBody>
      </p:sp>
      <p:sp>
        <p:nvSpPr>
          <p:cNvPr id="17" name="">
            <a:extLst xmlns:a="http://schemas.openxmlformats.org/drawingml/2006/main">
              <a:ext uri="{FF2B5EF4-FFF2-40B4-BE49-F238E27FC236}">
                <a16:creationId xmlns:a16="http://schemas.microsoft.com/office/drawing/2014/main" id="{E321D0A0-AB2C-470D-882E-D09BBCB66F05}"/>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6511244F-9645-45BD-97BE-827DE93BFEB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99C2D9D-64E3-4DDD-86BE-8A897F76446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材料与性质</a:t>
            </a:r>
          </a:p>
        </p:txBody>
      </p:sp>
      <p:sp>
        <p:nvSpPr>
          <p:cNvPr id="20" name="">
            <a:extLst xmlns:a="http://schemas.openxmlformats.org/drawingml/2006/main">
              <a:ext uri="{FF2B5EF4-FFF2-40B4-BE49-F238E27FC236}">
                <a16:creationId xmlns:a16="http://schemas.microsoft.com/office/drawing/2014/main" id="{B03C25CC-0205-42DA-9DED-9D3A7F6E5EA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26 / 30</a:t>
            </a:r>
          </a:p>
        </p:txBody>
      </p:sp>
    </p:spTree>
    <p:extLst>
      <p:ext uri="{BB962C8B-B14F-4D97-AF65-F5344CB8AC3E}">
        <p14:creationId xmlns:p14="http://schemas.microsoft.com/office/powerpoint/2010/main" val="2075298273"/>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1BBF406-B246-4B1D-B809-9966BF45457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9145D269-1252-4377-AF72-5320CA549FD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45b6590ea03403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14AB02D-A076-4B7A-BE08-69B8B76672E1}"/>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FFD335D4-2DDD-4F89-98EE-F272160A395C}"/>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66FCF8F-B0BC-47D0-9D26-D2E646960174}"/>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35D399FA-5886-45FE-B201-78E8E99CABEE}"/>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AX-24 · DAT public-examination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light outdoor enclosure must be curved, exposed to rain and salt spray, and opened repeatedly for maintenance.</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Which indepe…</a:t>
            </a:r>
          </a:p>
        </p:txBody>
      </p:sp>
      <p:sp>
        <p:nvSpPr>
          <p:cNvPr id="8" name="">
            <a:extLst xmlns:a="http://schemas.openxmlformats.org/drawingml/2006/main">
              <a:ext uri="{FF2B5EF4-FFF2-40B4-BE49-F238E27FC236}">
                <a16:creationId xmlns:a16="http://schemas.microsoft.com/office/drawing/2014/main" id="{D9A50D71-62B8-446B-BCE9-C7E25051231A}"/>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Design and Applied Technology 公开评核框架、样本任务与 SBA 要求｜DAT public-examination skill adapted to MC…</a:t>
            </a:r>
          </a:p>
        </p:txBody>
      </p:sp>
      <p:sp>
        <p:nvSpPr>
          <p:cNvPr id="9" name="">
            <a:extLst xmlns:a="http://schemas.openxmlformats.org/drawingml/2006/main">
              <a:ext uri="{FF2B5EF4-FFF2-40B4-BE49-F238E27FC236}">
                <a16:creationId xmlns:a16="http://schemas.microsoft.com/office/drawing/2014/main" id="{2C39D424-E222-46C1-888C-CAB3B710E58B}"/>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5D1BDB1-692A-4D37-9404-93AFF0BE533B}"/>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C05B165B-B57E-4483-85EE-2769D5C4BD87}"/>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5A6C62F2-DA6F-4225-ABC5-8BACDCA32212}"/>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4B335907-BF3B-497D-A087-E13EC3F0F662}"/>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C9593A82-0FA1-4C7B-9725-0BCF66E01982}"/>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39A75A33-700E-46A6-AC0E-506F3D99AFE4}"/>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18325737-4F74-445E-9978-5AD4B1F57571}"/>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94A14574-FFCC-4858-B81E-EA853E6B82C2}"/>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22088087-F05D-40C0-99EB-2D53FA079BE7}"/>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F440BE36-A09A-488A-855B-0212BB0E4FA3}"/>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117BDEAB-913D-4181-BDDA-8A72022856D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4D7B4C0-1BBF-4DC1-8D33-759FD263DAD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材料与性质</a:t>
            </a:r>
          </a:p>
        </p:txBody>
      </p:sp>
      <p:sp>
        <p:nvSpPr>
          <p:cNvPr id="22" name="">
            <a:extLst xmlns:a="http://schemas.openxmlformats.org/drawingml/2006/main">
              <a:ext uri="{FF2B5EF4-FFF2-40B4-BE49-F238E27FC236}">
                <a16:creationId xmlns:a16="http://schemas.microsoft.com/office/drawing/2014/main" id="{35351F4C-7E30-4867-B187-8D9687D8AB3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27 / 30</a:t>
            </a:r>
          </a:p>
        </p:txBody>
      </p:sp>
    </p:spTree>
    <p:extLst>
      <p:ext uri="{BB962C8B-B14F-4D97-AF65-F5344CB8AC3E}">
        <p14:creationId xmlns:p14="http://schemas.microsoft.com/office/powerpoint/2010/main" val="1461918279"/>
      </p:ext>
    </p:extLst>
  </p:cSld>
</p:sld>
</file>

<file path=ppt/slides/slide2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6B62F4F-E05D-4F43-A1E5-7639A3C69F3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49A3E576-4192-4B5C-B54C-FD9E49107C0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8335c2a782e42f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E3DC7B8-C88A-4314-B954-E3496FB92D71}"/>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4DFA5C49-8C18-4082-8B73-D491D43E32CE}"/>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30521CB-FE2C-42A7-8924-4373EC091341}"/>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4195D048-26BC-40F8-8398-2D3FFE507BD2}"/>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C8D68704-72E5-4AB8-81CB-9A9D476A5CFF}"/>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643"/>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AU-21 · DAT public-examination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light out…</a:t>
            </a:r>
          </a:p>
        </p:txBody>
      </p:sp>
      <p:sp>
        <p:nvSpPr>
          <p:cNvPr id="9" name="">
            <a:extLst xmlns:a="http://schemas.openxmlformats.org/drawingml/2006/main">
              <a:ext uri="{FF2B5EF4-FFF2-40B4-BE49-F238E27FC236}">
                <a16:creationId xmlns:a16="http://schemas.microsoft.com/office/drawing/2014/main" id="{611C69C2-AE84-48EF-9A22-77D6C6CD0761}"/>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E435CC93-6D4F-4399-B9F2-690186029B6F}"/>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62A738C3-2238-45AA-81BA-F9D55FFB97D0}"/>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9820C077-B502-4715-AFB9-0ADD227ABE81}"/>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AX-24 · DAT public-examination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light outdoor encl…</a:t>
            </a:r>
          </a:p>
        </p:txBody>
      </p:sp>
      <p:sp>
        <p:nvSpPr>
          <p:cNvPr id="13" name="">
            <a:extLst xmlns:a="http://schemas.openxmlformats.org/drawingml/2006/main">
              <a:ext uri="{FF2B5EF4-FFF2-40B4-BE49-F238E27FC236}">
                <a16:creationId xmlns:a16="http://schemas.microsoft.com/office/drawing/2014/main" id="{1892B3A4-8E03-451F-9589-FD014D5EDFCA}"/>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9B8B1C63-852B-43CF-896C-CB1B10CAB507}"/>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0EB536D8-5A40-446B-ABA3-AC9B5C26878C}"/>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55E6C6EC-6145-440D-8209-297D5BCB799F}"/>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DAT public-examination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light outdoor encl…</a:t>
            </a:r>
          </a:p>
        </p:txBody>
      </p:sp>
      <p:sp>
        <p:nvSpPr>
          <p:cNvPr id="17" name="">
            <a:extLst xmlns:a="http://schemas.openxmlformats.org/drawingml/2006/main">
              <a:ext uri="{FF2B5EF4-FFF2-40B4-BE49-F238E27FC236}">
                <a16:creationId xmlns:a16="http://schemas.microsoft.com/office/drawing/2014/main" id="{BCD04D0A-4FE0-4F61-B64A-E9777F9F409A}"/>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879ABD34-467C-471C-A867-677F465CC84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CC5C6EC-2EAF-4885-ABB3-27ADD2B4B14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材料与性质</a:t>
            </a:r>
          </a:p>
        </p:txBody>
      </p:sp>
      <p:sp>
        <p:nvSpPr>
          <p:cNvPr id="20" name="">
            <a:extLst xmlns:a="http://schemas.openxmlformats.org/drawingml/2006/main">
              <a:ext uri="{FF2B5EF4-FFF2-40B4-BE49-F238E27FC236}">
                <a16:creationId xmlns:a16="http://schemas.microsoft.com/office/drawing/2014/main" id="{5842B594-454B-42EB-8CD7-9223E808A8B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28 / 30</a:t>
            </a:r>
          </a:p>
        </p:txBody>
      </p:sp>
    </p:spTree>
    <p:extLst>
      <p:ext uri="{BB962C8B-B14F-4D97-AF65-F5344CB8AC3E}">
        <p14:creationId xmlns:p14="http://schemas.microsoft.com/office/powerpoint/2010/main" val="1259070926"/>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9F3F36C4-43D9-43CA-9ECF-2D30A04A9D2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034286A0-4405-49EF-91D8-CE0BDEE5FF8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17e9b741f2c4c1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2603C3D-871B-4942-87F3-9084341510D9}"/>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10FC4B66-40EE-42E4-BE05-AA72458D89A1}"/>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80CBA36-2490-489F-9930-FC009877936C}"/>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74204DA1-DA02-43A2-BC51-6C3C34F77006}"/>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只按强度选材</a:t>
            </a:r>
          </a:p>
        </p:txBody>
      </p:sp>
      <p:sp>
        <p:nvSpPr>
          <p:cNvPr id="8" name="">
            <a:extLst xmlns:a="http://schemas.openxmlformats.org/drawingml/2006/main">
              <a:ext uri="{FF2B5EF4-FFF2-40B4-BE49-F238E27FC236}">
                <a16:creationId xmlns:a16="http://schemas.microsoft.com/office/drawing/2014/main" id="{DCF85E76-33FA-436D-96B0-CEBD3CDD1F4E}"/>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3CE61922-B430-49A6-BA1A-FBD2798A64D6}"/>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400CBC1-9A93-4F97-9E32-6D18DDEE4543}"/>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56159BC9-A358-429F-A536-B47C5B3048EC}"/>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Rank candidate sheets against the four c…</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BA89293F-7B85-4678-BD1B-335DA114DE4E}"/>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B3908C89-613A-4716-9431-EBC524C2B39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F3C84FE3-BF4D-462A-ABB2-220FC88C0FE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材料与性质</a:t>
            </a:r>
          </a:p>
        </p:txBody>
      </p:sp>
      <p:sp>
        <p:nvSpPr>
          <p:cNvPr id="15" name="">
            <a:extLst xmlns:a="http://schemas.openxmlformats.org/drawingml/2006/main">
              <a:ext uri="{FF2B5EF4-FFF2-40B4-BE49-F238E27FC236}">
                <a16:creationId xmlns:a16="http://schemas.microsoft.com/office/drawing/2014/main" id="{B7B543B0-A1B6-4875-A2AD-67453CCE918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29 / 30</a:t>
            </a:r>
          </a:p>
        </p:txBody>
      </p:sp>
    </p:spTree>
    <p:extLst>
      <p:ext uri="{BB962C8B-B14F-4D97-AF65-F5344CB8AC3E}">
        <p14:creationId xmlns:p14="http://schemas.microsoft.com/office/powerpoint/2010/main" val="1714560499"/>
      </p:ext>
    </p:extLst>
  </p:cSld>
</p:sld>
</file>

<file path=ppt/slides/slide3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66625A8-D7BE-4324-9203-C8354AD92E8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A1D7825D-13B7-47FC-86F9-0155D03AFA6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a3e2ae832f59485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0C5FC77-4351-4151-854B-2F5A436CE2EE}"/>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EC50EB4A-BC45-42D7-A064-149B526674F3}"/>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09B00E5-D18E-4515-84FF-F9F226F4CB69}"/>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D442E4C4-0536-43F4-BCB2-89A1E70093F8}"/>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AB-28 · DAT public-examination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 light outdoor enclosure must be curved, exposed to rain and salt spray, and opened repeatedly for maintenance.</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next action follows most d…</a:t>
            </a:r>
          </a:p>
        </p:txBody>
      </p:sp>
      <p:sp>
        <p:nvSpPr>
          <p:cNvPr id="8" name="">
            <a:extLst xmlns:a="http://schemas.openxmlformats.org/drawingml/2006/main">
              <a:ext uri="{FF2B5EF4-FFF2-40B4-BE49-F238E27FC236}">
                <a16:creationId xmlns:a16="http://schemas.microsoft.com/office/drawing/2014/main" id="{E4E03358-F767-4A99-9107-B780E1E45B68}"/>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CBCD9709-C11F-4B67-A3F5-B21B7841E4A8}"/>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42B52B2-D13C-4D03-A4DF-DD0FF810A54A}"/>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AD9CD7BA-C928-4DCA-8B02-143EC4FC1032}"/>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9A8B156F-F3DD-4076-B7ED-86B5FC82E245}"/>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A0FAA751-C98A-4BFA-BE95-663501EBF4F7}"/>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8A6861D3-6B71-4823-AED2-D351CD24F6C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D7F547A-E1DA-4FBE-AE91-81E44B2ACF2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材料与性质</a:t>
            </a:r>
          </a:p>
        </p:txBody>
      </p:sp>
      <p:sp>
        <p:nvSpPr>
          <p:cNvPr id="16" name="">
            <a:extLst xmlns:a="http://schemas.openxmlformats.org/drawingml/2006/main">
              <a:ext uri="{FF2B5EF4-FFF2-40B4-BE49-F238E27FC236}">
                <a16:creationId xmlns:a16="http://schemas.microsoft.com/office/drawing/2014/main" id="{61229F8F-B6BB-4B8C-BC22-9C8AD383441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30 / 30</a:t>
            </a:r>
          </a:p>
        </p:txBody>
      </p:sp>
    </p:spTree>
    <p:extLst>
      <p:ext uri="{BB962C8B-B14F-4D97-AF65-F5344CB8AC3E}">
        <p14:creationId xmlns:p14="http://schemas.microsoft.com/office/powerpoint/2010/main" val="115222497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2026-08-19T08:45:55.0710000Z</dcterms:created>
  <dcterms:modified xsi:type="dcterms:W3CDTF">2026-08-19T08:45:55.0710000Z</dcterms:modified>
</coreProperties>
</file>