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2425a7128d4c28" /><Relationship Type="http://schemas.openxmlformats.org/officeDocument/2006/relationships/extended-properties" Target="/docProps/app.xml" Id="R98fdb2946b334df3" /><Relationship Type="http://schemas.openxmlformats.org/officeDocument/2006/relationships/officeDocument" Target="/ppt/presentation.xml" Id="R167e4baced694d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1f60102cdf46c4"/>
  </p:sldMasterIdLst>
  <p:notesMasterIdLst>
    <p:notesMasterId xmlns:r="http://schemas.openxmlformats.org/officeDocument/2006/relationships" r:id="R40b451069a5b4887"/>
  </p:notesMasterIdLst>
  <p:sldIdLst>
    <p:sldId xmlns:r="http://schemas.openxmlformats.org/officeDocument/2006/relationships" id="256" r:id="R454dc4ffbb7a4036"/>
    <p:sldId xmlns:r="http://schemas.openxmlformats.org/officeDocument/2006/relationships" id="257" r:id="R513b9f02f84c4957"/>
    <p:sldId xmlns:r="http://schemas.openxmlformats.org/officeDocument/2006/relationships" id="258" r:id="Ra488dd17feae4ba4"/>
    <p:sldId xmlns:r="http://schemas.openxmlformats.org/officeDocument/2006/relationships" id="259" r:id="R72210f6ea00d411e"/>
    <p:sldId xmlns:r="http://schemas.openxmlformats.org/officeDocument/2006/relationships" id="260" r:id="Re0819f8c7beb421a"/>
    <p:sldId xmlns:r="http://schemas.openxmlformats.org/officeDocument/2006/relationships" id="261" r:id="R98e3e7c446ce4e20"/>
    <p:sldId xmlns:r="http://schemas.openxmlformats.org/officeDocument/2006/relationships" id="262" r:id="R370fef4d39e7449f"/>
    <p:sldId xmlns:r="http://schemas.openxmlformats.org/officeDocument/2006/relationships" id="263" r:id="Rf03ff45e2ede426c"/>
    <p:sldId xmlns:r="http://schemas.openxmlformats.org/officeDocument/2006/relationships" id="264" r:id="R798b374f0f57402e"/>
    <p:sldId xmlns:r="http://schemas.openxmlformats.org/officeDocument/2006/relationships" id="265" r:id="Rad5b27d51ff54901"/>
    <p:sldId xmlns:r="http://schemas.openxmlformats.org/officeDocument/2006/relationships" id="266" r:id="R72d99f91f8d64ace"/>
    <p:sldId xmlns:r="http://schemas.openxmlformats.org/officeDocument/2006/relationships" id="267" r:id="Rd2b059fb003d4a2f"/>
    <p:sldId xmlns:r="http://schemas.openxmlformats.org/officeDocument/2006/relationships" id="268" r:id="R0f33f8820caf445e"/>
    <p:sldId xmlns:r="http://schemas.openxmlformats.org/officeDocument/2006/relationships" id="269" r:id="R05aa287b31504d1a"/>
    <p:sldId xmlns:r="http://schemas.openxmlformats.org/officeDocument/2006/relationships" id="270" r:id="R22e30aa67fef407e"/>
    <p:sldId xmlns:r="http://schemas.openxmlformats.org/officeDocument/2006/relationships" id="271" r:id="R296f298609f54eea"/>
    <p:sldId xmlns:r="http://schemas.openxmlformats.org/officeDocument/2006/relationships" id="272" r:id="Re7ac18d576714a1c"/>
    <p:sldId xmlns:r="http://schemas.openxmlformats.org/officeDocument/2006/relationships" id="273" r:id="R96568d06b5a84baa"/>
    <p:sldId xmlns:r="http://schemas.openxmlformats.org/officeDocument/2006/relationships" id="274" r:id="R8dfd1d09b6054082"/>
    <p:sldId xmlns:r="http://schemas.openxmlformats.org/officeDocument/2006/relationships" id="275" r:id="R307b0463de5d4738"/>
    <p:sldId xmlns:r="http://schemas.openxmlformats.org/officeDocument/2006/relationships" id="276" r:id="R8b784ea369eb4f8b"/>
    <p:sldId xmlns:r="http://schemas.openxmlformats.org/officeDocument/2006/relationships" id="277" r:id="Rb2605e509b8f4cbb"/>
    <p:sldId xmlns:r="http://schemas.openxmlformats.org/officeDocument/2006/relationships" id="278" r:id="R7d265ee1376f49bc"/>
    <p:sldId xmlns:r="http://schemas.openxmlformats.org/officeDocument/2006/relationships" id="279" r:id="Rac066ea894ec4abb"/>
    <p:sldId xmlns:r="http://schemas.openxmlformats.org/officeDocument/2006/relationships" id="280" r:id="Rb7610c5ef57b46da"/>
    <p:sldId xmlns:r="http://schemas.openxmlformats.org/officeDocument/2006/relationships" id="281" r:id="R15cf69dc2ee0453d"/>
    <p:sldId xmlns:r="http://schemas.openxmlformats.org/officeDocument/2006/relationships" id="282" r:id="R48e2123da08d493c"/>
    <p:sldId xmlns:r="http://schemas.openxmlformats.org/officeDocument/2006/relationships" id="283" r:id="R2c4f65bd4f92471a"/>
    <p:sldId xmlns:r="http://schemas.openxmlformats.org/officeDocument/2006/relationships" id="284" r:id="R22085226c7cb4974"/>
    <p:sldId xmlns:r="http://schemas.openxmlformats.org/officeDocument/2006/relationships" id="285" r:id="Redcf0803851749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36406f312d4347" /><Relationship Type="http://schemas.openxmlformats.org/officeDocument/2006/relationships/slideMaster" Target="/ppt/slideMasters/slideMaster1.xml" Id="R771f60102cdf46c4" /><Relationship Type="http://schemas.openxmlformats.org/officeDocument/2006/relationships/notesMaster" Target="/ppt/notesMasters/notesMaster1.xml" Id="R40b451069a5b4887" /><Relationship Type="http://schemas.openxmlformats.org/officeDocument/2006/relationships/presProps" Target="/ppt/presProps.xml" Id="Rd343cef344114738" /><Relationship Type="http://schemas.openxmlformats.org/officeDocument/2006/relationships/tableStyles" Target="/ppt/tableStyles.xml" Id="R383fec987e624b3f" /><Relationship Type="http://schemas.openxmlformats.org/officeDocument/2006/relationships/slide" Target="/ppt/slides/slide1.xml" Id="R454dc4ffbb7a4036" /><Relationship Type="http://schemas.openxmlformats.org/officeDocument/2006/relationships/slide" Target="/ppt/slides/slide2.xml" Id="R513b9f02f84c4957" /><Relationship Type="http://schemas.openxmlformats.org/officeDocument/2006/relationships/slide" Target="/ppt/slides/slide3.xml" Id="Ra488dd17feae4ba4" /><Relationship Type="http://schemas.openxmlformats.org/officeDocument/2006/relationships/slide" Target="/ppt/slides/slide4.xml" Id="R72210f6ea00d411e" /><Relationship Type="http://schemas.openxmlformats.org/officeDocument/2006/relationships/slide" Target="/ppt/slides/slide5.xml" Id="Re0819f8c7beb421a" /><Relationship Type="http://schemas.openxmlformats.org/officeDocument/2006/relationships/slide" Target="/ppt/slides/slide6.xml" Id="R98e3e7c446ce4e20" /><Relationship Type="http://schemas.openxmlformats.org/officeDocument/2006/relationships/slide" Target="/ppt/slides/slide7.xml" Id="R370fef4d39e7449f" /><Relationship Type="http://schemas.openxmlformats.org/officeDocument/2006/relationships/slide" Target="/ppt/slides/slide8.xml" Id="Rf03ff45e2ede426c" /><Relationship Type="http://schemas.openxmlformats.org/officeDocument/2006/relationships/slide" Target="/ppt/slides/slide9.xml" Id="R798b374f0f57402e" /><Relationship Type="http://schemas.openxmlformats.org/officeDocument/2006/relationships/slide" Target="/ppt/slides/slide10.xml" Id="Rad5b27d51ff54901" /><Relationship Type="http://schemas.openxmlformats.org/officeDocument/2006/relationships/slide" Target="/ppt/slides/slide11.xml" Id="R72d99f91f8d64ace" /><Relationship Type="http://schemas.openxmlformats.org/officeDocument/2006/relationships/slide" Target="/ppt/slides/slide12.xml" Id="Rd2b059fb003d4a2f" /><Relationship Type="http://schemas.openxmlformats.org/officeDocument/2006/relationships/slide" Target="/ppt/slides/slide13.xml" Id="R0f33f8820caf445e" /><Relationship Type="http://schemas.openxmlformats.org/officeDocument/2006/relationships/slide" Target="/ppt/slides/slide14.xml" Id="R05aa287b31504d1a" /><Relationship Type="http://schemas.openxmlformats.org/officeDocument/2006/relationships/slide" Target="/ppt/slides/slide15.xml" Id="R22e30aa67fef407e" /><Relationship Type="http://schemas.openxmlformats.org/officeDocument/2006/relationships/slide" Target="/ppt/slides/slide16.xml" Id="R296f298609f54eea" /><Relationship Type="http://schemas.openxmlformats.org/officeDocument/2006/relationships/slide" Target="/ppt/slides/slide17.xml" Id="Re7ac18d576714a1c" /><Relationship Type="http://schemas.openxmlformats.org/officeDocument/2006/relationships/slide" Target="/ppt/slides/slide18.xml" Id="R96568d06b5a84baa" /><Relationship Type="http://schemas.openxmlformats.org/officeDocument/2006/relationships/slide" Target="/ppt/slides/slide19.xml" Id="R8dfd1d09b6054082" /><Relationship Type="http://schemas.openxmlformats.org/officeDocument/2006/relationships/slide" Target="/ppt/slides/slide20.xml" Id="R307b0463de5d4738" /><Relationship Type="http://schemas.openxmlformats.org/officeDocument/2006/relationships/slide" Target="/ppt/slides/slide21.xml" Id="R8b784ea369eb4f8b" /><Relationship Type="http://schemas.openxmlformats.org/officeDocument/2006/relationships/slide" Target="/ppt/slides/slide22.xml" Id="Rb2605e509b8f4cbb" /><Relationship Type="http://schemas.openxmlformats.org/officeDocument/2006/relationships/slide" Target="/ppt/slides/slide23.xml" Id="R7d265ee1376f49bc" /><Relationship Type="http://schemas.openxmlformats.org/officeDocument/2006/relationships/slide" Target="/ppt/slides/slide24.xml" Id="Rac066ea894ec4abb" /><Relationship Type="http://schemas.openxmlformats.org/officeDocument/2006/relationships/slide" Target="/ppt/slides/slide25.xml" Id="Rb7610c5ef57b46da" /><Relationship Type="http://schemas.openxmlformats.org/officeDocument/2006/relationships/slide" Target="/ppt/slides/slide26.xml" Id="R15cf69dc2ee0453d" /><Relationship Type="http://schemas.openxmlformats.org/officeDocument/2006/relationships/slide" Target="/ppt/slides/slide27.xml" Id="R48e2123da08d493c" /><Relationship Type="http://schemas.openxmlformats.org/officeDocument/2006/relationships/slide" Target="/ppt/slides/slide28.xml" Id="R2c4f65bd4f92471a" /><Relationship Type="http://schemas.openxmlformats.org/officeDocument/2006/relationships/slide" Target="/ppt/slides/slide29.xml" Id="R22085226c7cb4974" /><Relationship Type="http://schemas.openxmlformats.org/officeDocument/2006/relationships/slide" Target="/ppt/slides/slide30.xml" Id="Redcf0803851749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70068138ea4a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bbeba1ca504439" /><Relationship Type="http://schemas.openxmlformats.org/officeDocument/2006/relationships/notesMaster" Target="/ppt/notesMasters/notesMaster1.xml" Id="R0cb557585c284e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8674cd1d8f4631" /><Relationship Type="http://schemas.openxmlformats.org/officeDocument/2006/relationships/notesMaster" Target="/ppt/notesMasters/notesMaster1.xml" Id="Rca06a6e5be094f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b9afca3cf694eaa" /><Relationship Type="http://schemas.openxmlformats.org/officeDocument/2006/relationships/notesMaster" Target="/ppt/notesMasters/notesMaster1.xml" Id="R226caa47e68646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f6783c237c40f5" /><Relationship Type="http://schemas.openxmlformats.org/officeDocument/2006/relationships/notesMaster" Target="/ppt/notesMasters/notesMaster1.xml" Id="Rac142f0479c04f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f3e499b4494642" /><Relationship Type="http://schemas.openxmlformats.org/officeDocument/2006/relationships/notesMaster" Target="/ppt/notesMasters/notesMaster1.xml" Id="R3edc8b7154df4ca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76f44bc23d4594" /><Relationship Type="http://schemas.openxmlformats.org/officeDocument/2006/relationships/notesMaster" Target="/ppt/notesMasters/notesMaster1.xml" Id="Rc186d6419d92412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7a5a051b4e5445d" /><Relationship Type="http://schemas.openxmlformats.org/officeDocument/2006/relationships/notesMaster" Target="/ppt/notesMasters/notesMaster1.xml" Id="R4f3747b4efbe4ee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5605d5321a4a60" /><Relationship Type="http://schemas.openxmlformats.org/officeDocument/2006/relationships/notesMaster" Target="/ppt/notesMasters/notesMaster1.xml" Id="Ra7b256348b8d447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32af11bafb740bc" /><Relationship Type="http://schemas.openxmlformats.org/officeDocument/2006/relationships/notesMaster" Target="/ppt/notesMasters/notesMaster1.xml" Id="R23a4c25429da45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859a5e9c9e4e7c" /><Relationship Type="http://schemas.openxmlformats.org/officeDocument/2006/relationships/notesMaster" Target="/ppt/notesMasters/notesMaster1.xml" Id="R595042af572b492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fe2e9c6852b4941" /><Relationship Type="http://schemas.openxmlformats.org/officeDocument/2006/relationships/notesMaster" Target="/ppt/notesMasters/notesMaster1.xml" Id="R715fe49ec3b847c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70f89f38e3f489d" /><Relationship Type="http://schemas.openxmlformats.org/officeDocument/2006/relationships/notesMaster" Target="/ppt/notesMasters/notesMaster1.xml" Id="Rd1933b8741b74a3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61382ec2f5649ee" /><Relationship Type="http://schemas.openxmlformats.org/officeDocument/2006/relationships/notesMaster" Target="/ppt/notesMasters/notesMaster1.xml" Id="R5bce911d2cab42f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8f405e1ae27480a" /><Relationship Type="http://schemas.openxmlformats.org/officeDocument/2006/relationships/notesMaster" Target="/ppt/notesMasters/notesMaster1.xml" Id="Rcc51465cc61141e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914ad64226f445f" /><Relationship Type="http://schemas.openxmlformats.org/officeDocument/2006/relationships/notesMaster" Target="/ppt/notesMasters/notesMaster1.xml" Id="Rc3b2d43faace4f0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1fe43569d294d7e" /><Relationship Type="http://schemas.openxmlformats.org/officeDocument/2006/relationships/notesMaster" Target="/ppt/notesMasters/notesMaster1.xml" Id="R60f8fd2dad55403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6cfbe220bed4fee" /><Relationship Type="http://schemas.openxmlformats.org/officeDocument/2006/relationships/notesMaster" Target="/ppt/notesMasters/notesMaster1.xml" Id="Rad76695f9f62472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1856d78bb74431" /><Relationship Type="http://schemas.openxmlformats.org/officeDocument/2006/relationships/notesMaster" Target="/ppt/notesMasters/notesMaster1.xml" Id="R945e0710f3e9466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182d85537334ecc" /><Relationship Type="http://schemas.openxmlformats.org/officeDocument/2006/relationships/notesMaster" Target="/ppt/notesMasters/notesMaster1.xml" Id="R4b0356deb81946f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981e02e53014298" /><Relationship Type="http://schemas.openxmlformats.org/officeDocument/2006/relationships/notesMaster" Target="/ppt/notesMasters/notesMaster1.xml" Id="R1c67de72be8e421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051b44a851d4d57" /><Relationship Type="http://schemas.openxmlformats.org/officeDocument/2006/relationships/notesMaster" Target="/ppt/notesMasters/notesMaster1.xml" Id="Rd953a279f09f4e2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d89dea995d643a6" /><Relationship Type="http://schemas.openxmlformats.org/officeDocument/2006/relationships/notesMaster" Target="/ppt/notesMasters/notesMaster1.xml" Id="R6ba386c602004a9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37a2e675109472c" /><Relationship Type="http://schemas.openxmlformats.org/officeDocument/2006/relationships/notesMaster" Target="/ppt/notesMasters/notesMaster1.xml" Id="Rdfc1ca935f2f489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0b82e339ce1420a" /><Relationship Type="http://schemas.openxmlformats.org/officeDocument/2006/relationships/notesMaster" Target="/ppt/notesMasters/notesMaster1.xml" Id="Rbbf82d4cc3c747d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a98420096ee4493" /><Relationship Type="http://schemas.openxmlformats.org/officeDocument/2006/relationships/notesMaster" Target="/ppt/notesMasters/notesMaster1.xml" Id="Rbe7074aa11ef4b9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04318f4622c45f5" /><Relationship Type="http://schemas.openxmlformats.org/officeDocument/2006/relationships/notesMaster" Target="/ppt/notesMasters/notesMaster1.xml" Id="R87d7584b010642a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1eaec16d34a446f" /><Relationship Type="http://schemas.openxmlformats.org/officeDocument/2006/relationships/notesMaster" Target="/ppt/notesMasters/notesMaster1.xml" Id="Rad5d78fdf24c425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dea49e773d24d60" /><Relationship Type="http://schemas.openxmlformats.org/officeDocument/2006/relationships/notesMaster" Target="/ppt/notesMasters/notesMaster1.xml" Id="R7c116686dd7a49b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0b36b6b19484ab1" /><Relationship Type="http://schemas.openxmlformats.org/officeDocument/2006/relationships/notesMaster" Target="/ppt/notesMasters/notesMaster1.xml" Id="R40e454ee6c4f4c6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c830dd494db4495" /><Relationship Type="http://schemas.openxmlformats.org/officeDocument/2006/relationships/notesMaster" Target="/ppt/notesMasters/notesMaster1.xml" Id="Rcfb6ee4bf43f44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的“经济数据与图表”学习单元。本套课件共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讲稿】明确告诉学生：本单元只训练“经济数据与图表”。先解释知识范围，再用一句话建立核心判断，最后示范标准方法。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【互动提问】请用自己的话复述“数据支持相关关系，因果需要机制和控制”，并举一个会触发“基期和百分点混淆”的错误例子。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Q1：失业率由 3.1% 升至 3.9%。正确描述是： 选项为 A.上升0.8%且不能用百分点表示；B.上升0.8个百分点；相对升幅约为 25.81%；C.上升 3.9 个百分点；D.相对升幅为 20.51%。讲解时强调：数据支持相关关系，因果需要机制和控制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【预期回答】学生能说出“读单位—算变化—联概念—限结论”中的起始动作，并避开“基期和百分点混淆”。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分步讲评：先重述题目条件，再逐步示范“读单位—算变化—联概念—限结论”，最后给出正确结论“上升0.8个百分点；相对升幅约为 25.81%”。完整解析：百分点变化=3.9−3.1=0.8；相对升幅=0.8/3.1×100%。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2·百分点与百分率。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【预期回答】学生能把失分归入“基期和百分点混淆”或更精确的个人错因，并写出可执行检查动作。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讲稿】逐项解释“经济数据与图表”中的专有名词、符号、对象和单位。特别强调：基期和百分点混淆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讲稿】用“条件—表示—方法—核验”重建本知识点。示范时逐步引用：读单位—算变化—联概念—限结论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讲稿】带学生逐句读取任务，不先求答案。要求指出材料中的有效条件，再按“读单位—算变化—联概念—限结论”作答。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2·相关与因果；用于知识范围与设问结构校准，题目身份为DSE原创模考题，不冒充历届真题（访问日期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讲稿】先展示错误路径，再用解析链复原第一失分点。禁止只说“粗心”；必须落到“基期和百分点混淆”或更精确的动作。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2·相关与因果；用于知识范围与设问结构校准，题目身份为DSE原创模考题，不冒充历届真题（访问日期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Q11：数量指数以第 2 年为基年100；第 3 年指数为120。正确解释是： 选项为 A.第 3 年数量为120单位；B.第 3 年数量比基年高20%；C.数量增加120%；D.基年数量一定等于100件。讲解时强调：数据支持相关关系，因果需要机制和控制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【预期回答】学生能说出“读单位—算变化—联概念—限结论”中的起始动作，并避开“基期和百分点混淆”。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分步讲评：先重述题目条件，再逐步示范“读单位—算变化—联概念—限结论”，最后给出正确结论“第 3 年数量比基年高20%”。完整解析：指数没有给出绝对单位；120表示相对基年100高20%，不等于绝对数量120。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2·指数解释。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【预期回答】学生能把失分归入“基期和百分点混淆”或更精确的个人错因，并写出可执行检查动作。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讲稿】逐项解释“经济数据与图表”中的专有名词、符号、对象和单位。特别强调：基期和百分点混淆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讲稿】用“条件—表示—方法—核验”重建本知识点。示范时逐步引用：读单位—算变化—联概念—限结论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讲稿】带学生逐句读取任务，不先求答案。要求指出材料中的有效条件，再按“读单位—算变化—联概念—限结论”作答。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2·双指数换算与证据边界；用于知识范围与设问结构校准，题目身份为DSE原创模考题，不冒充历届真题（访问日期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讲稿】先展示错误路径，再用解析链复原第一失分点。禁止只说“粗心”；必须落到“基期和百分点混淆”或更精确的动作。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2·双指数换算与证据边界；用于知识范围与设问结构校准，题目身份为DSE原创模考题，不冒充历届真题（访问日期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Q21：名义收入增长 5.8%，同期物价水平约升 2.4%。以近似法，实际收入增长约为： 选项为 A.8.2%；B.5.8%；C.3.4%；D.2.4%。讲解时强调：数据支持相关关系，因果需要机制和控制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【预期回答】学生能说出“读单位—算变化—联概念—限结论”中的起始动作，并避开“基期和百分点混淆”。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2·名义与实际变化；用于知识范围与设问结构校准，题目身份为DSE原创模考题，不冒充历届真题（访问日期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分步讲评：先重述题目条件，再逐步示范“读单位—算变化—联概念—限结论”，最后给出正确结论“3.4%”。完整解析：低通胀下可近似用实际增长≈名义增长−通胀=3.4%。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2·名义与实际变化；用于知识范围与设问结构校准，题目身份为DSE原创模考题，不冒充历届真题（访问日期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2·名义与实际变化。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【预期回答】学生能把失分归入“基期和百分点混淆”或更精确的个人错因，并写出可执行检查动作。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2·名义与实际变化；用于知识范围与设问结构校准，题目身份为DSE原创模考题，不冒充历届真题（访问日期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讲稿】逐项解释“经济数据与图表”中的专有名词、符号、对象和单位。特别强调：基期和百分点混淆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2·名义与实际变化；用于知识范围与设问结构校准，题目身份为DSE原创模考题，不冒充历届真题（访问日期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讲稿】用“条件—表示—方法—核验”重建本知识点。示范时逐步引用：读单位—算变化—联概念—限结论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2·名义与实际变化；用于知识范围与设问结构校准，题目身份为DSE原创模考题，不冒充历届真题（访问日期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讲稿】带学生逐句读取任务，不先求答案。要求指出材料中的有效条件，再按“读单位—算变化—联概念—限结论”作答。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2·双指数换算与证据边界；用于知识范围与设问结构校准，题目身份为DSE原创模考题，不冒充历届真题（访问日期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2·相关与因果；用于知识范围与设问结构校准，题目身份为DSE原创模考题，不冒充历届真题（访问日期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讲稿】先展示错误路径，再用解析链复原第一失分点。禁止只说“粗心”；必须落到“基期和百分点混淆”或更精确的动作。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2·双指数换算与证据边界；用于知识范围与设问结构校准，题目身份为DSE原创模考题，不冒充历届真题（访问日期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2·相关与因果；用于知识范围与设问结构校准，题目身份为DSE原创模考题，不冒充历届真题（访问日期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4d67531f754a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339ee404d14905" /><Relationship Type="http://schemas.openxmlformats.org/officeDocument/2006/relationships/slideLayout" Target="/ppt/slideLayouts/slideLayout1.xml" Id="R1d89e7c869da47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89e7c869da47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33ed0df6de46c7" /><Relationship Type="http://schemas.openxmlformats.org/officeDocument/2006/relationships/image" Target="/ppt/media/image.png" Id="R7a75c17fad4e4d2f" /><Relationship Type="http://schemas.openxmlformats.org/officeDocument/2006/relationships/notesSlide" Target="/ppt/notesSlides/notesSlide1.xml" Id="R207d86f4c3874f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ee335a0274406" /><Relationship Type="http://schemas.openxmlformats.org/officeDocument/2006/relationships/image" Target="/ppt/media/image2.png" Id="R8006a50a4a074f8b" /><Relationship Type="http://schemas.openxmlformats.org/officeDocument/2006/relationships/notesSlide" Target="/ppt/notesSlides/notesSlide2.xml" Id="Rbf423f8252624a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b69ed91c65470f" /><Relationship Type="http://schemas.openxmlformats.org/officeDocument/2006/relationships/image" Target="/ppt/media/image3.png" Id="R277c12a3b90442c8" /><Relationship Type="http://schemas.openxmlformats.org/officeDocument/2006/relationships/notesSlide" Target="/ppt/notesSlides/notesSlide3.xml" Id="R1cef2272a9314e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ee2fb3b6014191" /><Relationship Type="http://schemas.openxmlformats.org/officeDocument/2006/relationships/image" Target="/ppt/media/image4.png" Id="R907f9b5990834167" /><Relationship Type="http://schemas.openxmlformats.org/officeDocument/2006/relationships/notesSlide" Target="/ppt/notesSlides/notesSlide4.xml" Id="R7199c8ae9cac46c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022617143247d0" /><Relationship Type="http://schemas.openxmlformats.org/officeDocument/2006/relationships/image" Target="/ppt/media/image5.png" Id="Red501720254547ba" /><Relationship Type="http://schemas.openxmlformats.org/officeDocument/2006/relationships/notesSlide" Target="/ppt/notesSlides/notesSlide5.xml" Id="R5307912761bb4a1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a508053f9f4d15" /><Relationship Type="http://schemas.openxmlformats.org/officeDocument/2006/relationships/image" Target="/ppt/media/image6.png" Id="R86d587ed2b024a25" /><Relationship Type="http://schemas.openxmlformats.org/officeDocument/2006/relationships/notesSlide" Target="/ppt/notesSlides/notesSlide6.xml" Id="R06b8dcc1f94542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cd2dc4e548407f" /><Relationship Type="http://schemas.openxmlformats.org/officeDocument/2006/relationships/image" Target="/ppt/media/image7.png" Id="R14a4669c7ae541e8" /><Relationship Type="http://schemas.openxmlformats.org/officeDocument/2006/relationships/notesSlide" Target="/ppt/notesSlides/notesSlide7.xml" Id="R2d0cbdb193ae4a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ca2c14d72c4e42" /><Relationship Type="http://schemas.openxmlformats.org/officeDocument/2006/relationships/image" Target="/ppt/media/image8.png" Id="R23c57d20321440bd" /><Relationship Type="http://schemas.openxmlformats.org/officeDocument/2006/relationships/notesSlide" Target="/ppt/notesSlides/notesSlide8.xml" Id="R7ba41b9b4b9b4d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e6c1daa9d4e62" /><Relationship Type="http://schemas.openxmlformats.org/officeDocument/2006/relationships/image" Target="/ppt/media/image9.png" Id="R4a4bdcc81ce5468e" /><Relationship Type="http://schemas.openxmlformats.org/officeDocument/2006/relationships/notesSlide" Target="/ppt/notesSlides/notesSlide9.xml" Id="Ra0fe1448a3de439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9a58b46914265" /><Relationship Type="http://schemas.openxmlformats.org/officeDocument/2006/relationships/image" Target="/ppt/media/image10.png" Id="R3d360a8bdfd54485" /><Relationship Type="http://schemas.openxmlformats.org/officeDocument/2006/relationships/notesSlide" Target="/ppt/notesSlides/notesSlide10.xml" Id="R77cc6664454841c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f1853d5514cd3" /><Relationship Type="http://schemas.openxmlformats.org/officeDocument/2006/relationships/image" Target="/ppt/media/image11.png" Id="R7be4b64199f0401a" /><Relationship Type="http://schemas.openxmlformats.org/officeDocument/2006/relationships/notesSlide" Target="/ppt/notesSlides/notesSlide11.xml" Id="R1e95dfa3155b46d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fded62bc294f4d" /><Relationship Type="http://schemas.openxmlformats.org/officeDocument/2006/relationships/image" Target="/ppt/media/image12.png" Id="R183bdfc8b090499e" /><Relationship Type="http://schemas.openxmlformats.org/officeDocument/2006/relationships/notesSlide" Target="/ppt/notesSlides/notesSlide12.xml" Id="R3810ab6600af40d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87158ecf2847a5" /><Relationship Type="http://schemas.openxmlformats.org/officeDocument/2006/relationships/image" Target="/ppt/media/image13.png" Id="R988b3b8b82ea4950" /><Relationship Type="http://schemas.openxmlformats.org/officeDocument/2006/relationships/notesSlide" Target="/ppt/notesSlides/notesSlide13.xml" Id="Rb9b36fa8624a4e4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cdd9e6fed84eb4" /><Relationship Type="http://schemas.openxmlformats.org/officeDocument/2006/relationships/image" Target="/ppt/media/image14.png" Id="R47e23e6d19a84611" /><Relationship Type="http://schemas.openxmlformats.org/officeDocument/2006/relationships/notesSlide" Target="/ppt/notesSlides/notesSlide14.xml" Id="Rf79510a2b767454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668ccec6924eb2" /><Relationship Type="http://schemas.openxmlformats.org/officeDocument/2006/relationships/image" Target="/ppt/media/image15.png" Id="R2ed275a3c21d48e2" /><Relationship Type="http://schemas.openxmlformats.org/officeDocument/2006/relationships/notesSlide" Target="/ppt/notesSlides/notesSlide15.xml" Id="R002f49340f44495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e1c3b15f644aa" /><Relationship Type="http://schemas.openxmlformats.org/officeDocument/2006/relationships/image" Target="/ppt/media/image16.png" Id="Rd6ebd3245f7a466f" /><Relationship Type="http://schemas.openxmlformats.org/officeDocument/2006/relationships/notesSlide" Target="/ppt/notesSlides/notesSlide16.xml" Id="Rd4d082d57230446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1b32583c764860" /><Relationship Type="http://schemas.openxmlformats.org/officeDocument/2006/relationships/image" Target="/ppt/media/image17.png" Id="R1f1072d9afca471b" /><Relationship Type="http://schemas.openxmlformats.org/officeDocument/2006/relationships/notesSlide" Target="/ppt/notesSlides/notesSlide17.xml" Id="Rc5f22afb323d427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dc86f419e74617" /><Relationship Type="http://schemas.openxmlformats.org/officeDocument/2006/relationships/image" Target="/ppt/media/image18.png" Id="R163d0b16bc1848f5" /><Relationship Type="http://schemas.openxmlformats.org/officeDocument/2006/relationships/notesSlide" Target="/ppt/notesSlides/notesSlide18.xml" Id="R35c20957e6d142c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8022c71a5346cb" /><Relationship Type="http://schemas.openxmlformats.org/officeDocument/2006/relationships/image" Target="/ppt/media/image19.png" Id="Rb344f2f792ce468e" /><Relationship Type="http://schemas.openxmlformats.org/officeDocument/2006/relationships/notesSlide" Target="/ppt/notesSlides/notesSlide19.xml" Id="Rcd19c6c4f5494a1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40a25702094099" /><Relationship Type="http://schemas.openxmlformats.org/officeDocument/2006/relationships/image" Target="/ppt/media/image20.png" Id="R54d99613ef494693" /><Relationship Type="http://schemas.openxmlformats.org/officeDocument/2006/relationships/notesSlide" Target="/ppt/notesSlides/notesSlide20.xml" Id="R95e0f62ab4d7473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077923ef5843e6" /><Relationship Type="http://schemas.openxmlformats.org/officeDocument/2006/relationships/image" Target="/ppt/media/image21.png" Id="R65222aaf1e384388" /><Relationship Type="http://schemas.openxmlformats.org/officeDocument/2006/relationships/notesSlide" Target="/ppt/notesSlides/notesSlide21.xml" Id="R9ca9a262bfcb4d3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389bf561dc4220" /><Relationship Type="http://schemas.openxmlformats.org/officeDocument/2006/relationships/image" Target="/ppt/media/image22.png" Id="Rb005666c08bd4016" /><Relationship Type="http://schemas.openxmlformats.org/officeDocument/2006/relationships/notesSlide" Target="/ppt/notesSlides/notesSlide22.xml" Id="Rb76c8aacc92a479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813ef9102f4f53" /><Relationship Type="http://schemas.openxmlformats.org/officeDocument/2006/relationships/image" Target="/ppt/media/image23.png" Id="R6063042c7bcf48d6" /><Relationship Type="http://schemas.openxmlformats.org/officeDocument/2006/relationships/notesSlide" Target="/ppt/notesSlides/notesSlide23.xml" Id="R1d9292a6dc4a4ca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8df5355f6248be" /><Relationship Type="http://schemas.openxmlformats.org/officeDocument/2006/relationships/image" Target="/ppt/media/image24.png" Id="R6e5269f9f7b64d1c" /><Relationship Type="http://schemas.openxmlformats.org/officeDocument/2006/relationships/notesSlide" Target="/ppt/notesSlides/notesSlide24.xml" Id="Rb677c12cbb12404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7793f3f484ef4" /><Relationship Type="http://schemas.openxmlformats.org/officeDocument/2006/relationships/image" Target="/ppt/media/image25.png" Id="Ra7391b064f5943ab" /><Relationship Type="http://schemas.openxmlformats.org/officeDocument/2006/relationships/notesSlide" Target="/ppt/notesSlides/notesSlide25.xml" Id="R68957088b0a5407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a0eec5e8a24cb6" /><Relationship Type="http://schemas.openxmlformats.org/officeDocument/2006/relationships/image" Target="/ppt/media/image26.png" Id="Rc29623a0a3164586" /><Relationship Type="http://schemas.openxmlformats.org/officeDocument/2006/relationships/notesSlide" Target="/ppt/notesSlides/notesSlide26.xml" Id="R92b0edd92ebd41a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fe2dea1e66472a" /><Relationship Type="http://schemas.openxmlformats.org/officeDocument/2006/relationships/image" Target="/ppt/media/image27.png" Id="R6a935c065b94487b" /><Relationship Type="http://schemas.openxmlformats.org/officeDocument/2006/relationships/notesSlide" Target="/ppt/notesSlides/notesSlide27.xml" Id="Rbfa5a471646e438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1b1d0f0e454c56" /><Relationship Type="http://schemas.openxmlformats.org/officeDocument/2006/relationships/image" Target="/ppt/media/image28.png" Id="R13af1fc041b94d80" /><Relationship Type="http://schemas.openxmlformats.org/officeDocument/2006/relationships/notesSlide" Target="/ppt/notesSlides/notesSlide28.xml" Id="R29bf9a546568480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fd5cb53b684708" /><Relationship Type="http://schemas.openxmlformats.org/officeDocument/2006/relationships/image" Target="/ppt/media/image29.png" Id="R8b4621042e004806" /><Relationship Type="http://schemas.openxmlformats.org/officeDocument/2006/relationships/notesSlide" Target="/ppt/notesSlides/notesSlide29.xml" Id="R92e7e8de50da409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5424ba926431d" /><Relationship Type="http://schemas.openxmlformats.org/officeDocument/2006/relationships/image" Target="/ppt/media/image30.png" Id="Rf47486ad3431438d" /><Relationship Type="http://schemas.openxmlformats.org/officeDocument/2006/relationships/notesSlide" Target="/ppt/notesSlides/notesSlide30.xml" Id="Rfad07dac27bc422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D7F397-4CDA-4AD1-8615-B2232CA1F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56C6E9-8A90-4E29-8884-7E63215C8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65E858-6BEE-40B7-ACD4-9A2A584ED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8BAE72-8222-4A99-B58D-CFB8331E7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经济数据与图表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40E55D-DDE1-4C76-8E76-C1B2ADD7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指数、百分比、图表、新闻和因果解释。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7E1B89-EF88-43CF-BBBA-0799A917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4351EF-3C22-4675-8437-D579AF4DA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5893AA-7E11-4DE2-AE96-C9DA5163A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A34631-CEF4-416B-9955-39754447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75c17fad4e4d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ADB0EC-AAEC-4D97-9092-4CCF5DB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BFB084-77D5-48E5-B431-875DAFAF4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993E51-9CBE-42CB-AC8C-2183B421D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698ADD-3065-49F3-A1BD-091EC31C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D9A246-A937-462C-A4F0-084D8F32B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9A2C2E-5CFC-4B2F-B2FF-9054FCEE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3AF42D-6521-4EC3-B27D-CBFC3475C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20F75E-BE07-4070-81B5-E7C722CA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4DFC35-DED8-494A-8F90-073BCF505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1421051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86495B-F929-4037-8234-0F66ABA8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D0D712-CF5E-4D63-8F22-CDE23C714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06a50a4a074f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585986-F139-4111-954A-948A8716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36E64-8914-467A-B911-5BDFE9CC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B35775-3C82-4B9A-A7BA-2A70238F8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70FC2-AC0E-4610-A5EF-0BEC5E5E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D0B33-386E-49B9-9F10-EDAB3027C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613A98-8567-46C5-8787-07449B4DA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75D697-61EB-4885-83FB-9D7CB7E5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70F628-305C-4AB8-9095-1E8D22188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E04F4E-283E-49DC-922C-48E2087F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265BE6-AD30-4112-8D2F-907293920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8EF1FF-BD85-45D6-BD96-5391E3D3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83CBAA-B4AF-46EA-AB4D-CF2714F5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84B3B7-8033-4175-9893-9F0B736E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6082AA-DD3E-4F21-9082-784B5B600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CA52C3-E511-45C6-BA73-CCDF7C836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29FF4C-6A31-442A-B479-F9F488E0A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6BA5BC-6EF5-49F0-9CD5-E89182933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成功标准｜数据支持相关关系，因果需要机制和控制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C0EBFD-5F0C-4F21-BC54-45C6DBA2B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DD0798-5BB6-49B2-974C-3E794707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AB131A-995A-4016-8586-919D9CEA1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004413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891824-96E6-4C78-BE67-B39F60EC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997224-F810-40EA-B14E-69B99980B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7c12a3b90442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FEB066-C147-41FF-A329-8EC9BC57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经济数据与图表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03080A-B7DF-48A3-8645-2B2E1F983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36380D-00FF-4D3F-8FA0-03782E49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9323E6-588E-45FA-BB4D-BC844F9FB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D3E1CA-1528-4CAE-B252-DE4F3800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89B7A0-DC16-4AD6-84FB-2A8384F64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边界提醒｜基期和百分点混淆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71C466-2821-4A08-8775-5D1B63B6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609F2A-B6E0-4404-8D2B-030E02B69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C7AFC1-32D7-4DF9-AD8E-92166D11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指数、百分比、图表、新闻和因果解释。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B47C39-0858-49ED-B33E-40639E93F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3594D1-8C00-4E5B-B946-EA19C792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CBF0B1-B285-406B-9FA4-E94429245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F56EF0-ADD4-4164-A775-7B258B90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2·百分点与百分率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CDD0F3-63C2-49B0-83E7-DDBC5C7A8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A31815-F2D1-4131-B7D9-61EA2C7B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A77D66-E7E8-4AAD-A767-33A447FDA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DBE2C7-C6E8-4E1F-BAA8-60936E33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2762093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29EC24-392C-447A-9BBF-1053D837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F6A6B1-B290-4E21-A9D7-2B8EFFA4F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7f9b59908341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E079A1-175B-4F55-9E6A-867431F0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13CFF8-0573-4683-A0F4-224B36CC3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8BBF72-EA3D-4DFF-8CAE-46473D4D0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能解释“数据支持相关关系，因果需要机制和控制”，并识别一个反例或边界。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B91237-96EB-479E-883B-92002C800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06D0C5-971B-48D2-8007-50AA851A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9C54F4-D2BA-41B4-A72C-126C6676F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失业率由 3.1% 升至 3.9%。正确描述是：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5EF552-9EAD-434C-A869-E2D57033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高频错因：基期和百分点混淆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097CB1-B187-4A47-867D-2B1E2DE1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58773D-80F5-4E71-92D2-B52F4475E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B56CBF-BFD9-426B-A07F-256EDB3DF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DA8F15-25E2-4A1E-81AA-0DC749FF0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F9E853-3393-403D-A029-C453301FB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DA4965-2C92-4674-A8A2-82D6D4C8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6F7A12-BB2C-4AAD-844B-8BC22838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8848333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9AEBF7-5208-401F-856C-808091D4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CC0DDB-A5B1-48BC-A15C-860DD35E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501720254547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1A21E2-9E75-4B45-A663-3567985D9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E456DA-0EC4-440B-84B4-5F7F139EE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8DBA0F-5E1C-457B-A114-76A0B5E3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3D9DEF-0C18-4AF7-961C-2A8791A5C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99B27-0F4E-483D-9450-184AAB650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16AFD3-2136-4D4C-A0F4-02B78AE6C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FC14C7-CC57-4F37-9D36-2F2601378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5EC9B2-5C19-4B50-A249-98D394BEE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7F4235-698F-4C83-9977-4CC0D648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联概念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1A053F-F484-43D9-AAF1-8A731A742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270A18-F153-4B34-9159-3BA8CBDE0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限结论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F84F42-DC7D-4990-89E1-0BE6744F7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CEE1ED-CB05-4A87-988D-6BB6FD77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903A91-C1FB-4EE2-8EA3-015FCD9A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失业率由 3.1% 升至 3.9%。正确描述是：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B274F2-A394-4CEE-8D98-582A4700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8E5C70-C813-4790-AA23-48795E68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793D3A-B649-4472-8257-2B91F097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正确结论：上升0.8个百分点；相对升幅约为 25.81%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解析：百分点变化=3.9−3.1=0.8；相对升幅=0.8/3.1×100%。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A3E543-022D-41E8-B776-EED10F981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A6B975-13F2-4F9C-B5CB-47C5AD944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104597-2176-4E87-9E75-522635332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D875AF-7EBB-48C5-AEBC-1AD40CDDE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589982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9A5CEA-FA85-425A-93CD-F1440466E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60B4A-061E-472D-BCEF-2E209492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d587ed2b024a2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87296F-47D8-49C6-A3CE-ED232BF92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D748C-74F7-4A8F-B3F9-B8AA3C0B4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C10FA5-181E-4B9D-87AA-E4EF5E9D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6263B5-FE05-441C-9B44-443678F66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0E7CEF-DBD0-42D3-91E8-AA3A52F9F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61476B-F407-4416-B18C-5D8EE1F5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207C55-6308-4B6A-A9A0-F97FC0EC3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D2E098-9E7E-460A-A1E3-B3103E1B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05D74E-0180-4E1C-8D91-2AE1487EF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4E7CDC-3988-49C4-A1E0-93DC3831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0C0F5E-7E72-4526-9236-4834A914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EC6A70-1B78-4DC3-A4B6-5E79AFFE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09A13D-7C8A-4047-BF4B-B3AAC9D0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6FD29A-3795-4208-8950-8B85EB1B5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9033BB-B6F3-4EB1-9187-31F031A63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ABA094-1930-41ED-8F08-11259723D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857B79-E28F-42D4-80A8-A178F93C9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E653F8-D244-4741-BACC-7FAF97B0D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9AC57D-64DD-4351-B854-737B9FC1E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931314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3F4B5F-0BC8-4BF9-9617-499FB7F3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75EFB7-0268-4806-8F57-EB1D12B0D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4669c7ae541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E66924-74FA-434D-897B-1548C3C5B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246C7-9242-4886-A1B1-84DD12720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2A44DA-0DF7-4AA6-881C-60DA73466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46307C-CE59-4A05-A8B9-72C57570A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经济数据与图表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D5F226-516B-4A03-A6B6-B33B1E3EE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6B370-1115-45BC-AD46-9CB550F35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F2BC9C-DE87-4095-8F67-FA183CE9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07FFF5-DFE4-426F-BE3C-1433D6FF2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088ADE-F9E2-4C6F-9FB4-208DBCA6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1334A9-B911-4281-97FB-0852F96B4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6316E7-3C0A-41D8-AEEB-9D824E02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4B623E-2C5E-4217-96B2-9E690E35A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2BD6B6-829B-4AB4-9FCD-39909C722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CDBCFF-0830-4280-AACC-34AFEF2E9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04729B-8642-45DA-9F32-CB973E366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0B3B23-4A80-4525-A300-CD1AB3C3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634DD1-5440-4819-BC45-690424CD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5298357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9ACBFA-348E-42AB-B473-8AE7EF1DC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C939C0-017C-4347-B91C-FC9B556E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c57d20321440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8B821-7E2D-4AD8-A68E-F3494735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25A75D-B678-402B-8B07-7730AD48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15FEFD-FBFD-4C26-B4CE-E26F96161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B11B4-2C0B-4373-A71E-7A82BEAE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失业率由 3.1% 升至 3.9%。正确描述是：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1E9BC4-9651-4A11-9D67-4119B4EE0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6216F8-D19B-4195-AEB3-B06B9DA02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48DCBE-44EE-4FE6-AD23-B5342948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966B24-6E29-49C1-AB91-C87B3129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F00388-2F64-40E2-8DB2-693456368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8C9B5D-2CD4-40D1-9C73-59E561E5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38F6DE-6925-4183-AD9E-A2590744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976B9E-EF98-49ED-BC68-E1E0EA02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4E3215-7706-49C5-B9F1-A121A22BE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753809-8523-4897-80AC-AA95250AC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BFAAF4-7470-48D2-8EF8-EBA8F16B6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7B6D67-4599-42EF-AF08-CFEEE58E3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94A625-EE47-4BFC-AC77-5D4229EA8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8020657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A449AC-70AB-4098-ADED-32061152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F88334-9ADF-4C57-80FA-DE68EFB9E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4bdcc81ce546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1D73D2-F530-42A3-8995-1674D7DD4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4F8D1E-EEF1-49A1-8AA1-F7FC210C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D927E-E711-437B-9638-3737BE96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308A42-066E-4B7F-9507-A9C724CB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组地区数据显示教育年数与人均收入正相关。仅凭该横截面资料，最稳妥的结论是：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B3488E-8B81-46A3-A87B-A315663F6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2·相关与因果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97DDE9-222F-49FE-9329-5DDE5F39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8A7E37-5B5E-40FD-82DF-4C16D230C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540233-9052-4260-84DF-AE4591619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9B9691-28B6-4370-B1BC-AE9F39A08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F11FDC-97CB-480A-9643-C1A0D0DF1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4558A4-27E0-4880-A1E5-53F693A96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6AB0A4-870F-4BB0-88FA-81C4FD379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52F327-4778-4641-8847-D8FB716D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3E5EB0-DF5B-4D62-87E6-EAA782E3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B4BFA5-151C-45F9-813A-1A8787137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6CFB7A-83F5-4B80-829D-9C147B6B1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2535A2-F070-48A1-99E7-CBBD8FC9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A21AED-5596-419A-903A-5E07E585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EA3B4D-AC6C-4E1E-A489-C305D7F4A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087510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71CE22-E16F-40D7-B1C1-C739A88BF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9B0F09-F4C5-4791-A5BF-11D81C0B2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360a8bdfd544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F81044-5939-4D14-BE8E-868B8185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F3D4DC-5ADF-4833-8186-164E321E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271B87-2EE0-41E8-A3C7-AF1D3CD7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23602B-D5EA-4E9C-9C9C-C60B87FD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FB92F8-E72B-4DAF-869F-BDE513B5C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失业率由 3.1% 升至 3.9%。正确描述是：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77E1FD-DED2-4DC0-A347-FC546599E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835027-6F3C-40DA-A215-2A122F20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CB72F9-B278-4625-895F-8A41EF91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F4DFF4-3037-45E9-BB40-3EA62C1F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第 1 组地区数据显示教育年数与人均收入正相关。仅凭该横截面资料，最稳妥的结论是：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B9773D-6604-4423-97C1-792F591B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4D6D45-B9FE-4CC3-8A88-955582876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FBF811-6D95-4383-B909-A6E60FE03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EDE489-BF07-4BDC-AB2D-FC7278387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基期价格为 HK$84，本期为 HK$105。以基期=100的价格指数是：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749525-5E78-4550-9DF3-A9396353D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990814-B33D-4418-B0A9-619DB006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C7A1E1-3AAE-44AD-B3CA-91D77B441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6520D7-87F2-485A-8D4E-2C6DB04E7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361580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63F5C9-FD4C-4DC8-83E4-61168A033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264143-9DF4-42C0-AFCC-AA5187F5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e4b64199f0401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7E9000-E47D-4E24-AA2F-E3988E0C9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589B9F-FB54-43E4-859F-3A39AF9AB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115F0-7E1D-4EDB-9854-31339E3EE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65AE6D-C1D4-4821-9609-90C15CB2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381BD5-DCD5-4D82-B580-46C33EE7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4E26B7-F245-41A9-BBB7-47870265E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75A9A7-39C5-4DC2-806B-21FC8A55C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92E11D-1204-4DC6-AF4C-FD79760DE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正确结论：两者相关，但仍须机制、时间顺序及其他变量才能判断因果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解析链：相关关系可能受反向因果或遗漏变量影响；因果判断需要机制和额外识别证据。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60B7F6-327A-4884-B683-7837B5C81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5137DF-8F25-417A-A600-46514A836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06F12E-2086-4216-A916-3CA313250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CA57E0-EF90-494F-978A-75117A24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2359560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2FB1C2-DC79-4540-AA8A-C31BA0729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F10565-5E67-4645-9907-3C528580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3bdfc8b090499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721803-2A8C-4760-9DB3-BAB90653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E4470A-8B34-4408-96B7-FA907E2ED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D7E2EC-8752-4962-859A-A0EA8114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A496BC-007C-4118-B3C1-06A584635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基期价格为 HK$84，本期为 HK$105。以基期=100的价格指数是：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2A250B-0280-4F51-A129-D722C9DE3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07FACC-76F6-4E31-A0E2-D43DC0EAD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C02E12-95C1-4934-B5AF-F374E2DE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B25D75-C195-4771-AC48-885A6E1C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73ADCF-ABA1-40AE-8FC5-1CDB32BD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AFB2E0-307B-4802-B23E-9FCCDEE7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E8DD76-23D4-40FE-8610-EF95BEA68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E35B63-4C1A-462B-A75E-7E0AEB468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05FB19-AA98-404A-A485-18180C3E1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16816260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3BCFA8-D9BA-40E0-B859-ABB46E27A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B28B6-3973-4962-A4B8-1E5DEDF9D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8b3b8b82ea49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DA4DE-49AE-4A75-BC4E-74CEC38C9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3B3A60-9503-4091-B3EC-06EAD1F4E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6E22F3-8C28-42D0-86DD-0A2D89E2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能独立执行“读单位—算变化—联概念—限结论”，并说明每一步理由。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D64D4-D270-477B-866D-326645C4A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719A63-B5C4-47FA-9AEE-3599A7114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CC829F-E784-4983-BAAF-3B39042D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数量指数以第 2 年为基年100；第 3 年指数为120。正确解释是：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D059E6-2BEC-480D-8178-DAF920BDC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高频错因：基期和百分点混淆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CE09C0-F657-4260-93B8-34D8D2E80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85A791-6833-424F-89B7-ED604E57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339342-15B4-4A67-8A5C-C6F254DC1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63CA64-A0EF-4B5F-8C45-E5E9986C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6FAEA0-C887-4EC8-A65E-F071B35A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277276-1D29-4FFF-91FE-7999AF88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4A323C-E952-486C-A460-D6E4AFAB0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35596453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4CCF76-B137-4FC9-A9A7-56BF6DB2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AACDA6-45E9-45DF-B685-CEFCBB9FB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23e6d19a846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AFF84C-3ECD-43F9-81E5-DF57DA78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DE3C4A-763C-4E25-845C-64FDCF4A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2FE52D-C355-4C44-8234-D0B91D7CA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1A5BD-8EB3-48F3-BCE5-595A0B99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F42C7-1E0B-49C6-9E4E-AEC8E2A6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A10A34-F840-4983-89AA-45E166B2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0BDFAB-CDC7-401E-9C88-18542B64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3F7E69-B987-493C-9A3F-FA57F7FD8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028EE1-E3DD-4324-A8C2-518C1782F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联概念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9525E8-CB41-467D-A173-245DBC0D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A42C87-AAC0-4B37-BD46-0575F8F70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限结论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C5D354-BA1E-4586-9C05-3C4FC2AC7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C24F7C-85F2-47E0-B401-F8675B45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3BF178-08FE-48FB-8E9D-E85B3A9E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数量指数以第 2 年为基年100；第 3 年指数为120。正确解释是：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FA9D05-9A9F-4804-AF36-964D5184A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DFEAEF-4E59-430B-95E6-6E32BCF1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2B2026-3D17-4100-9640-6222D14D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正确结论：第 3 年数量比基年高20%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解析：指数没有给出绝对单位；120表示相对基年100高20%，不等于绝对数量120。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63B86C-0EA5-4C7A-BF46-C244E2ECB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18263D-A7B5-4D4C-92C1-0589714F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8833DB-EE71-4AFA-9A7F-399AE6BB9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D2E7B9-017D-4BB4-A0B4-F99A3D18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002417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CBB25B-B3D0-4B47-9EB0-C68151ECD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3191EC-F8DB-4B4E-9736-9FF4FF33C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d275a3c21d48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9C117C-B78D-4C4B-A58F-45421832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37ACB0-686C-40D8-8124-AA8E00F34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FFDE9B-8D9E-4005-9A12-29DF195FA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13D00-3B9D-46CC-A315-48F30747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77516-00FA-4FAC-9172-14652AD8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8C3A8B-88F0-4815-B46C-7133121CF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B03645-899A-4E3A-8AF1-26225832D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5D7AFA-BBAB-4DD4-BEB4-52EB550C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CFC246-32A4-44E6-A9E3-60D79AD5D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982493-169F-4118-8C4A-675A46F6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F34415-53FE-46C9-A95F-1DC3556C5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B41CD3-E895-409B-BED6-D0185C39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FDE8AE-808B-47CE-BE6A-D638ABBC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CE68D3-284F-4E0B-9742-2B8F90655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ED1245-14D3-40BA-B88B-B51810E66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C46603-F6DC-49BD-B7C3-E9FAFB8C4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EE6526-4661-4BF1-A5C3-3CB12BEC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67D4C6-A376-462A-AAB6-FC5DE645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D9300C-9FDC-4EBE-8F13-D34EE031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1359421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7D89AE-B6AD-44F6-8C2C-DC56E641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BE454-85AB-4232-ADA9-1820EC630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ebd3245f7a46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44759-0F96-4A4D-9EBE-B43B2CE0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7ABDAF-B664-4FAB-AD14-F83DF940C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C3C7EB-CBF8-4519-B5B9-13177E61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945BB6-EA48-46BB-8040-A4E3DFC1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经济数据与图表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A3AA0D-4AD1-4414-939B-49143112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46F955-1C97-4B38-B749-8D5563E3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613769-6E9F-4A44-B366-4CC151B5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6E0B30-C776-41CD-877A-CF12B7DA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6CF79F-C63B-4280-ACDC-812D90885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C05BD9-84AC-47F3-A83C-7FA82519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18692F-3E53-4B6B-B4B3-BFAF0AF19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8AF539-1AF7-4564-8EF9-FE4F7CC14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12ED2C-ACC9-4F8D-A531-315D9222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1C7907-7F2E-475E-9C5C-EABB9394D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548F36-5C15-47F6-8D43-E251ABA3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78412-639E-4B55-AA19-0C434143D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4698B8-9B74-4BB3-90FD-0230DDD78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0735339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49FEF3-2214-4592-9BD3-A46C17C2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7255E8-9BD2-4797-9BBE-15F85FDF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1072d9afca47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1000B-FB96-4097-B75F-6B2617D95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083BC6-E1F2-45F1-88E9-EB952D72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23863D-796B-4D1A-BA93-DE5A4811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B61C0D-F67D-40F4-9900-AD3F97F1D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数量指数以第 2 年为基年100；第 3 年指数为120。正确解释是：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2F781B-22DC-4108-8FBA-1F48CB0B5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942886-2C57-44C1-A726-2C588FFD3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60E5E8-A0D5-44E4-9D8A-5DBB59B9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A64E5-169C-4696-8E86-E4CAA35D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2A9337-1F5F-44A4-8BD4-1D1A18B06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3515F2-7C13-454B-A2AD-CB08725B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CD92B8-2A24-4F7D-91E6-D8304C38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A54DBD-64FD-49EE-A9DA-DA9603B2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763E55-F084-43A8-A40F-7206B063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AC4619-F0FA-4329-A642-99774F2C2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ED06EB-7D73-4081-82A3-DA1BDD7A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97CE4D-9C99-4C1C-A89B-DD8F5339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054B4E-C83F-4944-8A4C-F0534B41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67378813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809AC4-3C25-412A-A29B-4A43709A8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8AC4F0-7169-443A-87E7-6A4BCB021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3d0b16bc1848f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A4F9C7-F329-4924-9E6A-92F3E5C7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F90AC-BE7C-4BF0-8BCE-9E674D188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A199BB-C724-4641-A685-4476C8D8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02DA01-1E91-4988-9070-D23BB4BF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基期价格为 HK$86，本期为 HK$107.5。以基期=100的价格指数是：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5FAF4C-C95C-4E9D-B050-33C27540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2·指数计算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18A6F3-F832-4CAF-8492-A07652B8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A70038-E50F-4731-832E-D48F855D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0A6AF9-4440-418D-BEAC-D3EFDC62F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98439A-7765-4C70-BD28-8073F41EA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AB5989-AAF9-41C3-81CB-309D1916D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FA78E0-A61A-4F76-A89D-2B61774C1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92A34E-E1C8-48E8-B206-453E6F92B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F339B7-D60B-4385-A6F5-7E8CF0D33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BBA838-F3DE-40C0-A4C8-6D8A8A8D4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908ACE-64E4-4866-A096-5DFE5A55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6708CA-D82F-4287-9AA0-C56602B68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4FF790-3610-422B-9C42-28706A0C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7D5E8A-1DAF-4926-BB24-DB360AD2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D5AAC6-4EC1-440C-884F-2C665D580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0419888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88BB8C-0B1C-471B-A406-75151BE60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5ECB8-D927-4AFA-9081-356B9D20E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44f2f792ce46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C56AAD-498E-4D5C-872D-A446503A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D2DE70-7684-45ED-9E01-015074FC3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256FEB-2664-410F-95B5-104A0E45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7CFB7E-94AA-494B-9661-D64F43B7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9C1211-8097-4E6F-B8AE-78630389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数量指数以第 2 年为基年100；第 3 年指数为120。正确解释是：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94A6A4-7F86-40EA-967A-56F21BEE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6BB47A-2A96-49DD-A49A-18FBDE90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8E655E-F256-41B1-B6EA-C1921CA4A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C0CE9C-929E-466F-B861-9DEF44E8D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基期价格为 HK$86，本期为 HK$107.5。以基期=100的价格指数是：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5AB748-39DF-497B-9DBF-9A2917308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3BD983-28A9-41E9-B4BA-ED70B8E52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C6896B-D0A9-48A4-81E2-6A9BCCB99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F4672D-D3A7-4E24-B707-1CE7AB6E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资料显示工资指数由 107 升至 110（基期=100），同期消费物价指数为 109（基期=100）。若把 110 视为名义工资指数，期末实际工资指数约为：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247BF4-7C62-43AD-821B-739431D1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693E6F-B3E7-4E1C-927B-C37E0AE0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D5DF71-432B-4E1F-969B-BD457CF0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533209-C74C-4246-A9EF-16F153141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5582469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F0D263-B82B-47A9-8A99-A6FD1D11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C47079-1004-4E92-B570-F427D3F6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d99613ef49469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E7EE97-5148-48E3-A5AA-BD9EA55CA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3F9AD-6507-47B6-BCF0-6E421A43D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9EB88A-8A1E-40D2-9568-BA3BD043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05A1FE-58C5-4903-9BA7-DAB76EC27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0CC041-250C-4EE6-AEF7-270CFD81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A66018-404A-4747-AD8F-081EC4945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1BF66F-67F4-4F73-A7DC-C1842755D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C4C2B6-2268-4764-B8D5-8CA1B4A1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解析链：指数=本期值/基期值×100=107.5/86×100=125。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C0BAB5-ADD0-481F-A741-B92D2AED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13024D-213C-4482-BF20-6B93032B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B088D2-A169-4E4F-8D41-FCB54D604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AC8B29-064C-4CF6-95CD-80917C3F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06066332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E8294A-707B-4722-8226-64C9EBF5B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0B7A49-8F58-41EE-BE3F-A4D0E555D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222aaf1e3843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E56E2F-6298-466A-97E8-4397F91EF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451375-71C3-44DD-89BE-7584AAA58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DB08D6-A4B7-402C-BD21-4DCB3410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8F2A49-3ACA-4641-89F3-46FF50F7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资料显示工资指数由 107 升至 110（基期=100），同期消费物价指数为 109（基期=100）。若把 110 视为名义工资指数，期末实际工资指数约为：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4EA22-117C-4A7F-9C01-989C3B68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BC88FF-44AD-4866-B128-CA9988EF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553173-ECCF-4AD1-86E2-9D9064F60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EE90E5-F240-4B96-BD69-0EA98F48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6D72EC-4C54-4519-AF20-5AA2288F1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76068-5398-424D-9E7D-000C0703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B1728E-D458-4036-9392-7BA0D9B5F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D2811E-1EBD-4871-916A-276C25361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1F9F66-B8A2-4E36-A65F-35BA72388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5250096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603742-E844-442C-907F-8F23F7BC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E39F1A-F64C-4262-988B-7141B4B5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05666c08bd40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33F56E-8D8C-4862-999D-C0876C9B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26E714-4904-40A6-B64D-8DC8F708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CC8FA6-6FDF-4A1A-B2F5-1CF5DDE43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B18E5B-0228-4830-819F-57330FC6D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AB28E4-B00C-4994-9E61-F42F1318C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E5E02D-E5DC-48EE-B49C-6891B04E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名义收入增长 5.8%，同期物价水平约升 2.4%。以近似法，实际收入增长约为：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3B5BB2-E3A7-4783-92A0-C6D192932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高频错因：基期和百分点混淆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820C88-94D3-4EE0-994C-71EA960B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5F1DA3-B79B-4287-8407-B91D0AC6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33BC5D-3259-4057-B347-2D6F7095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5CE33B-853C-4F59-B2AD-332B2B26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BA0AF7-0654-497A-854A-5D90AED98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678E09-59C8-48A5-A22F-781E200D9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4565E5-8D72-4A33-BE79-49D9A899C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4510001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5F6B95-77CB-4EB3-A779-9C9339985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FD42B-591F-4652-BD7A-9B21EABEF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3042c7bcf48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987738-0073-4D37-9695-D50E8E7AE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D4971F-DD21-4FA8-99E3-65F732E33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AA36CC-124D-4F46-ACF0-5DC300FC7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B5280A-DE4F-40B1-A2A6-68B3123E0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5F322F-DC1B-4495-95E9-1B1F0029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B2DDBF-6B59-4402-91C2-B0AE0A8C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478E6C-92C4-4389-AE8A-0F749C11A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7E6034-EDA2-4571-9F27-89DC49383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2647C9-A1AE-4305-8EAA-86D4B0DA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联概念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EB0E03-31B4-474D-8AF3-85357DAE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9F9DEB-7333-4EC4-86E6-E596C976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限结论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674B76-E021-4378-81FB-DB5EFC781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D54462-EC86-46E7-BD5B-D3A2BBE0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5046A9-0FBF-40DA-AEDC-AD93E5EA7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名义收入增长 5.8%，同期物价水平约升 2.4%。以近似法，实际收入增长约为：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5B940A-973E-42B4-8F94-2F827CD4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3AFA2C-0797-4364-8B72-C0C16D84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8FCC37-2F3B-4221-94A3-865672548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正确结论：3.4%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解析：低通胀下可近似用实际增长≈名义增长−通胀=3.4%。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107B66-7AB8-4319-9D7A-65330816F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E6CAA1-8587-4338-B61B-BC1667B93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1BD6F3-A36A-4FCD-854F-3E57C250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8D6872-6E48-4382-A500-46EF5242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4018952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1BC460-3CE2-4AFB-A15C-06D3390D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661539-4728-4FFC-BF0C-2ACDE699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5269f9f7b64d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F78D6F-2A7C-444A-9806-D047D21E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1210D0-5026-459C-8245-60246AB00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485B0B-103B-4826-AC4B-92E8FCC9F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91BC3D-D23A-439F-9543-D88D791C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96AAFD-D11D-426E-8DD1-CB3DC4D40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45EF68-8506-4190-A656-3BEA9FAE9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DF4E53-CDE4-4BC9-9F8C-07137D7C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686179-887B-4FB3-A42D-E14776D2B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ECCF61-C128-43D4-AE7A-0E4824E1D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63742A-D150-4CC9-B35F-95420A0EC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5AF237-59B4-44CE-A59F-939611443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EBFDAE-36EB-45DF-846A-7E4EE364F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106463-2A17-4CC5-98F3-C9695258E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03B848-05F5-4BEB-8630-B9ED1D477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FC9F65-1AD2-4973-A716-961E620D3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5EEA81-F65E-4FD8-B190-C9CFE98D8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C57A00-EB7C-4D76-9505-DC5FBF56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999061-CC4E-479F-A2A0-6ABB4DA6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42DFAC-C432-41E4-9C28-609F8FBC6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1943445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C99CDC-E27C-4428-8238-8763CEFA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F45B0D-2B85-44E9-AAE9-765CD254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391b064f5943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A960D5-2D6A-4B95-8D08-B8D38BDA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EFBFD3-43F2-4435-A850-150C7863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5F7B77-BA43-4350-8516-8ED9243D4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2D5253-C0D4-4116-852D-C855D8CB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经济数据与图表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030186-FF12-410D-912A-8CCDE75E7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63BE9D-3679-4D07-9DB0-739F59416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2A74AA-5650-45F8-B951-A3137AC6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7645A9-1066-4A27-99E4-C8D385AF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4D05D4-E374-4A5B-ADAC-6A15827D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C3E675-F243-4187-BE24-564640E10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12D6D6-3CB9-45E7-BC57-D706D1928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01EBF0-BF42-469C-A781-4414E14B2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63B051-BDBD-4ECD-AA75-BEA113912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DABC88-C838-4D87-9768-4817E7718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1DBE36-4785-495E-B279-CAEC5255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D9DCA3-C61A-4D3E-ACB2-8B80E9BF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5A878D-9000-4675-8C28-D42E28E1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69330819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E3232A-70BD-4CA5-9D27-BF2F5D4CD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279B7A-8FF2-4C68-A697-2ADC94EFB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9623a0a31645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ABECB-AB1C-4F95-A0E2-94191965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EE991C-7EDC-40FB-8FB6-C323A45E4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15B4B1-CAEB-43D5-B059-7EA08F18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0A740A-48AC-4145-8466-E23B51281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名义收入增长 5.8%，同期物价水平约升 2.4%。以近似法，实际收入增长约为：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DF934-DD41-4745-B113-B6542DD2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B352D4-FA58-4B1F-A339-AE3E22483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CA0717-B68C-4E42-BED2-266A2E947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1A3A30-E431-4398-A2CF-75F6F9474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E412A5-1ADC-4BCF-B763-22E060D19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CE550A-856D-490E-8561-2568243A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196B01-AA54-4ECA-B017-EDC6EDE4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F4AEA6-6E9A-4EE9-892A-BC6E7EF3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2BCE7A-1B0C-4E26-977A-85C235054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EB5A2B-A0EA-41FD-B3C5-13F64D8D9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2EAE67-E456-424F-B2E9-4A9B2822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F0EB44-F2E7-4621-B9EF-1D3B54C7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43A593-CEF4-4F7E-86B3-B7C9A9D10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9319698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A175EE-540B-4061-8B77-2DC0D19F5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A9B075-0373-4D71-93F5-E2D9B23C5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935c065b9448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96F48A-F3B4-433A-B48B-B3CC5F26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DEEF18-021A-4965-AF24-9E543690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3085BC-FB9D-461A-B334-A3811535E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1E08F9-2CAF-4C9C-A1CA-90E84AE9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资料显示工资指数由 108 升至 111（基期=100），同期消费物价指数为 110（基期=100）。若把 111 视为名义工资指数，期末实际工资指数约为：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579370-DE39-4D06-92B6-4EB67339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2·双指数换算与证据边界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C242FC-F6CD-4C10-8E9D-4F8D1E162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B53F96-83C5-4EBD-8AA2-0D91DA1A1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CA75BA-E514-433A-A3AF-77165670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4220D6-04CD-49D6-A5E2-D7D0B8F98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098035-C4F5-4694-8E13-2693E9A4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0D2E63-1262-44B8-AEF2-6CA6F958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863D53-28AE-4558-84C1-28BC13474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C3AF0B-2F18-4B69-B738-54CDDBD0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C7019E-0C6D-4038-9253-9D464AE2A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E8A662-5376-40F8-BF11-A5BFB0A7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B913C8-7B7D-4BAA-BE74-2465788F9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99D39E-A1E0-4B9E-8DC2-FB12A3407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05CCFA-ED6C-48E6-8066-E0F390117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FBBFDF-50F1-4110-9177-C47FABEB9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37141763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7A2B20-D228-4A07-8642-BBD5FDD70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33209-BB50-4D08-BFD2-7FCDF008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af1fc041b94d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FC54D8-7A73-4DB7-9E49-BF4F0F146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7F4934-FAD7-43DC-8AAD-253AEB02E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DB0D8D-09B0-400D-A357-DBE628FB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9781BE-70CB-488E-80DC-A1F65951A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165E1A-22FA-4EE5-956E-FE54F4026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名义收入增长 5.8%，同期物价水平约升 2.4%。以近似法，实际收入增长约为：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F91AA5-EFCD-4888-8C60-B626A6B7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5D3BBE-2D26-450B-9D7C-D4631514E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3AF89D-4C91-47AD-9855-240506CAA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B43976-C2F8-46FC-B756-0C301E01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资料显示工资指数由 108 升至 111（基期=100），同期消费物价指数为 110（基期=100）。若把 111 视为名义工资指数，期末实际工资指数约为：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6E97BF-4065-4D0D-9824-850237CD4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FF05F4-685A-4E84-A055-D8BCB0D6B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59F62C-EF92-49CA-AFF1-FECB6D1C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672D82-E4AE-4B8B-811C-511930D1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第 5 组地区数据显示教育年数与人均收入正相关。仅凭该横截面资料，最稳妥的结论是：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0070BA-7F57-4222-863D-CF6BAC25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EA2C14-46AB-4A89-8747-756D7F5FA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B8E1D0-4B37-4E27-827A-C2C028C1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6EA3A7-A877-48F8-916E-506A99C6A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4253792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0C0B83-929D-4042-AC31-0D7FB13D8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F2D9E8-4394-4479-B29C-6377F5DB1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4621042e0048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F0D100-44D8-4F66-ACEB-FC81D0D1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23A32F-AF89-404D-AF21-8A4E5B4D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33BBC2-F8DA-48AE-BAB4-654917F3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C5DEC4-3726-4255-9937-53CFAD72D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A73127-B566-4CA8-BAD7-9AB4D7AA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B67531-47B8-4B22-A5D4-4984CDA4F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F32E48-75F0-47B8-863F-ABEDB0A69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2AAD2F-E3A8-4DBC-B9B7-FC9343A82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正确结论：100.91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解析链：实际工资指数=名义工资指数/物价指数×100=111/110×100=100.91。应先确认两指数基期一致；即使实际工资上升，资料也未说明因果来源。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FFBAE6-D891-4DCC-BA7D-1273A3A16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C117C9-30D9-4690-BB8D-AD0D50157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CDEE32-7A55-4CF0-B21C-947F0813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4F3DD2-270E-40D4-892C-3725CA4C5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6894303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CE4396-B4BC-4042-9436-5B118BB41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0F558C-6E2D-485D-97EF-A86E504F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7486ad343143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B628B7-6D8C-430A-8279-58C0AA77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23447-18A2-41D4-96CE-37A8D74B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36739F-0255-44B2-AAC5-C7AC606B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50C8AD-3FF5-4F03-AF13-684131CAC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5 组地区数据显示教育年数与人均收入正相关。仅凭该横截面资料，最稳妥的结论是：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CD7BEB-3C76-41EE-AF20-A14984762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F60B68-7CBF-41D0-BBB8-D9B0430E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DA3614-BB42-4B4A-ABB9-D96BFE9CD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7F1BDC-CC30-4197-BC31-9FB715451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7AD4F3-CA17-49E2-A916-F6514206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D5F387-5C2E-400D-BFB4-8ACEDA75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9211D9-4E84-4236-8804-6A6CABEEC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5FFDD-B2DB-4FA4-B233-86C0341F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经济数据与图表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A57535-7460-4980-86F1-652531B3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182434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2026-08-19T08:42:57.4360000Z</dcterms:created>
  <dcterms:modified xsi:type="dcterms:W3CDTF">2026-08-19T08:42:57.4360000Z</dcterms:modified>
</coreProperties>
</file>