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23646dc77f433b" /><Relationship Type="http://schemas.openxmlformats.org/officeDocument/2006/relationships/extended-properties" Target="/docProps/app.xml" Id="Rdaee8980bdb044ef" /><Relationship Type="http://schemas.openxmlformats.org/officeDocument/2006/relationships/officeDocument" Target="/ppt/presentation.xml" Id="R38372eeac2f747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5bcd98377424555"/>
  </p:sldMasterIdLst>
  <p:notesMasterIdLst>
    <p:notesMasterId xmlns:r="http://schemas.openxmlformats.org/officeDocument/2006/relationships" r:id="R96c23d91d52f48cc"/>
  </p:notesMasterIdLst>
  <p:sldIdLst>
    <p:sldId xmlns:r="http://schemas.openxmlformats.org/officeDocument/2006/relationships" id="256" r:id="R421039ba92824109"/>
    <p:sldId xmlns:r="http://schemas.openxmlformats.org/officeDocument/2006/relationships" id="257" r:id="R72044978f9314ebf"/>
    <p:sldId xmlns:r="http://schemas.openxmlformats.org/officeDocument/2006/relationships" id="258" r:id="Rfdd54fb7526f4820"/>
    <p:sldId xmlns:r="http://schemas.openxmlformats.org/officeDocument/2006/relationships" id="259" r:id="R042e16861fcb483c"/>
    <p:sldId xmlns:r="http://schemas.openxmlformats.org/officeDocument/2006/relationships" id="260" r:id="R36f81ddaea56401d"/>
    <p:sldId xmlns:r="http://schemas.openxmlformats.org/officeDocument/2006/relationships" id="261" r:id="R2dabcc9e0bd04abb"/>
    <p:sldId xmlns:r="http://schemas.openxmlformats.org/officeDocument/2006/relationships" id="262" r:id="R053595a5cb754c66"/>
    <p:sldId xmlns:r="http://schemas.openxmlformats.org/officeDocument/2006/relationships" id="263" r:id="Rd7303e7b727c427f"/>
    <p:sldId xmlns:r="http://schemas.openxmlformats.org/officeDocument/2006/relationships" id="264" r:id="Rb5f7e63ca8364fd5"/>
    <p:sldId xmlns:r="http://schemas.openxmlformats.org/officeDocument/2006/relationships" id="265" r:id="Rcf5ea397ef744cda"/>
    <p:sldId xmlns:r="http://schemas.openxmlformats.org/officeDocument/2006/relationships" id="266" r:id="Ra58cecf7c7a44c76"/>
    <p:sldId xmlns:r="http://schemas.openxmlformats.org/officeDocument/2006/relationships" id="267" r:id="Rb8b03f22b57c4f9b"/>
    <p:sldId xmlns:r="http://schemas.openxmlformats.org/officeDocument/2006/relationships" id="268" r:id="R0a3bf73031db44ac"/>
    <p:sldId xmlns:r="http://schemas.openxmlformats.org/officeDocument/2006/relationships" id="269" r:id="R4a4dd25374694970"/>
    <p:sldId xmlns:r="http://schemas.openxmlformats.org/officeDocument/2006/relationships" id="270" r:id="R8649d775540c4de0"/>
    <p:sldId xmlns:r="http://schemas.openxmlformats.org/officeDocument/2006/relationships" id="271" r:id="R0ea105a8915f48b9"/>
    <p:sldId xmlns:r="http://schemas.openxmlformats.org/officeDocument/2006/relationships" id="272" r:id="Rc1f8e62ceb8b4c04"/>
    <p:sldId xmlns:r="http://schemas.openxmlformats.org/officeDocument/2006/relationships" id="273" r:id="R7fcb3392dd144189"/>
    <p:sldId xmlns:r="http://schemas.openxmlformats.org/officeDocument/2006/relationships" id="274" r:id="Rfd95f74c0c9b4254"/>
    <p:sldId xmlns:r="http://schemas.openxmlformats.org/officeDocument/2006/relationships" id="275" r:id="Rb308b976f4954ffe"/>
    <p:sldId xmlns:r="http://schemas.openxmlformats.org/officeDocument/2006/relationships" id="276" r:id="R3754cdad45294146"/>
    <p:sldId xmlns:r="http://schemas.openxmlformats.org/officeDocument/2006/relationships" id="277" r:id="Rdc4309a5cdb642ae"/>
    <p:sldId xmlns:r="http://schemas.openxmlformats.org/officeDocument/2006/relationships" id="278" r:id="R45dd66b540c34f6d"/>
    <p:sldId xmlns:r="http://schemas.openxmlformats.org/officeDocument/2006/relationships" id="279" r:id="Rc00e153a083c4590"/>
    <p:sldId xmlns:r="http://schemas.openxmlformats.org/officeDocument/2006/relationships" id="280" r:id="R50be24bb898f45d1"/>
    <p:sldId xmlns:r="http://schemas.openxmlformats.org/officeDocument/2006/relationships" id="281" r:id="Ra40a0624c6d44954"/>
    <p:sldId xmlns:r="http://schemas.openxmlformats.org/officeDocument/2006/relationships" id="282" r:id="Rf947d95815254a10"/>
    <p:sldId xmlns:r="http://schemas.openxmlformats.org/officeDocument/2006/relationships" id="283" r:id="R554b1c79627b4010"/>
    <p:sldId xmlns:r="http://schemas.openxmlformats.org/officeDocument/2006/relationships" id="284" r:id="R33ba8974771444c3"/>
    <p:sldId xmlns:r="http://schemas.openxmlformats.org/officeDocument/2006/relationships" id="285" r:id="R29d114f09ac143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7d51cd43df94bbd" /><Relationship Type="http://schemas.openxmlformats.org/officeDocument/2006/relationships/slideMaster" Target="/ppt/slideMasters/slideMaster1.xml" Id="Ra5bcd98377424555" /><Relationship Type="http://schemas.openxmlformats.org/officeDocument/2006/relationships/notesMaster" Target="/ppt/notesMasters/notesMaster1.xml" Id="R96c23d91d52f48cc" /><Relationship Type="http://schemas.openxmlformats.org/officeDocument/2006/relationships/presProps" Target="/ppt/presProps.xml" Id="R09b8b5bba76049c5" /><Relationship Type="http://schemas.openxmlformats.org/officeDocument/2006/relationships/tableStyles" Target="/ppt/tableStyles.xml" Id="R257fa4d0063944d5" /><Relationship Type="http://schemas.openxmlformats.org/officeDocument/2006/relationships/slide" Target="/ppt/slides/slide1.xml" Id="R421039ba92824109" /><Relationship Type="http://schemas.openxmlformats.org/officeDocument/2006/relationships/slide" Target="/ppt/slides/slide2.xml" Id="R72044978f9314ebf" /><Relationship Type="http://schemas.openxmlformats.org/officeDocument/2006/relationships/slide" Target="/ppt/slides/slide3.xml" Id="Rfdd54fb7526f4820" /><Relationship Type="http://schemas.openxmlformats.org/officeDocument/2006/relationships/slide" Target="/ppt/slides/slide4.xml" Id="R042e16861fcb483c" /><Relationship Type="http://schemas.openxmlformats.org/officeDocument/2006/relationships/slide" Target="/ppt/slides/slide5.xml" Id="R36f81ddaea56401d" /><Relationship Type="http://schemas.openxmlformats.org/officeDocument/2006/relationships/slide" Target="/ppt/slides/slide6.xml" Id="R2dabcc9e0bd04abb" /><Relationship Type="http://schemas.openxmlformats.org/officeDocument/2006/relationships/slide" Target="/ppt/slides/slide7.xml" Id="R053595a5cb754c66" /><Relationship Type="http://schemas.openxmlformats.org/officeDocument/2006/relationships/slide" Target="/ppt/slides/slide8.xml" Id="Rd7303e7b727c427f" /><Relationship Type="http://schemas.openxmlformats.org/officeDocument/2006/relationships/slide" Target="/ppt/slides/slide9.xml" Id="Rb5f7e63ca8364fd5" /><Relationship Type="http://schemas.openxmlformats.org/officeDocument/2006/relationships/slide" Target="/ppt/slides/slide10.xml" Id="Rcf5ea397ef744cda" /><Relationship Type="http://schemas.openxmlformats.org/officeDocument/2006/relationships/slide" Target="/ppt/slides/slide11.xml" Id="Ra58cecf7c7a44c76" /><Relationship Type="http://schemas.openxmlformats.org/officeDocument/2006/relationships/slide" Target="/ppt/slides/slide12.xml" Id="Rb8b03f22b57c4f9b" /><Relationship Type="http://schemas.openxmlformats.org/officeDocument/2006/relationships/slide" Target="/ppt/slides/slide13.xml" Id="R0a3bf73031db44ac" /><Relationship Type="http://schemas.openxmlformats.org/officeDocument/2006/relationships/slide" Target="/ppt/slides/slide14.xml" Id="R4a4dd25374694970" /><Relationship Type="http://schemas.openxmlformats.org/officeDocument/2006/relationships/slide" Target="/ppt/slides/slide15.xml" Id="R8649d775540c4de0" /><Relationship Type="http://schemas.openxmlformats.org/officeDocument/2006/relationships/slide" Target="/ppt/slides/slide16.xml" Id="R0ea105a8915f48b9" /><Relationship Type="http://schemas.openxmlformats.org/officeDocument/2006/relationships/slide" Target="/ppt/slides/slide17.xml" Id="Rc1f8e62ceb8b4c04" /><Relationship Type="http://schemas.openxmlformats.org/officeDocument/2006/relationships/slide" Target="/ppt/slides/slide18.xml" Id="R7fcb3392dd144189" /><Relationship Type="http://schemas.openxmlformats.org/officeDocument/2006/relationships/slide" Target="/ppt/slides/slide19.xml" Id="Rfd95f74c0c9b4254" /><Relationship Type="http://schemas.openxmlformats.org/officeDocument/2006/relationships/slide" Target="/ppt/slides/slide20.xml" Id="Rb308b976f4954ffe" /><Relationship Type="http://schemas.openxmlformats.org/officeDocument/2006/relationships/slide" Target="/ppt/slides/slide21.xml" Id="R3754cdad45294146" /><Relationship Type="http://schemas.openxmlformats.org/officeDocument/2006/relationships/slide" Target="/ppt/slides/slide22.xml" Id="Rdc4309a5cdb642ae" /><Relationship Type="http://schemas.openxmlformats.org/officeDocument/2006/relationships/slide" Target="/ppt/slides/slide23.xml" Id="R45dd66b540c34f6d" /><Relationship Type="http://schemas.openxmlformats.org/officeDocument/2006/relationships/slide" Target="/ppt/slides/slide24.xml" Id="Rc00e153a083c4590" /><Relationship Type="http://schemas.openxmlformats.org/officeDocument/2006/relationships/slide" Target="/ppt/slides/slide25.xml" Id="R50be24bb898f45d1" /><Relationship Type="http://schemas.openxmlformats.org/officeDocument/2006/relationships/slide" Target="/ppt/slides/slide26.xml" Id="Ra40a0624c6d44954" /><Relationship Type="http://schemas.openxmlformats.org/officeDocument/2006/relationships/slide" Target="/ppt/slides/slide27.xml" Id="Rf947d95815254a10" /><Relationship Type="http://schemas.openxmlformats.org/officeDocument/2006/relationships/slide" Target="/ppt/slides/slide28.xml" Id="R554b1c79627b4010" /><Relationship Type="http://schemas.openxmlformats.org/officeDocument/2006/relationships/slide" Target="/ppt/slides/slide29.xml" Id="R33ba8974771444c3" /><Relationship Type="http://schemas.openxmlformats.org/officeDocument/2006/relationships/slide" Target="/ppt/slides/slide30.xml" Id="R29d114f09ac143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14a849aaa147b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27102752f1947da" /><Relationship Type="http://schemas.openxmlformats.org/officeDocument/2006/relationships/notesMaster" Target="/ppt/notesMasters/notesMaster1.xml" Id="Ra3a8566368ce49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29c42cdffcd4d0c" /><Relationship Type="http://schemas.openxmlformats.org/officeDocument/2006/relationships/notesMaster" Target="/ppt/notesMasters/notesMaster1.xml" Id="R4b8f2a7ed44a43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b5d198869614ccb" /><Relationship Type="http://schemas.openxmlformats.org/officeDocument/2006/relationships/notesMaster" Target="/ppt/notesMasters/notesMaster1.xml" Id="R7c2388c8b1b842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707622452d9493b" /><Relationship Type="http://schemas.openxmlformats.org/officeDocument/2006/relationships/notesMaster" Target="/ppt/notesMasters/notesMaster1.xml" Id="Rd63505c6b57d4ea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b7fb8a4f7be416b" /><Relationship Type="http://schemas.openxmlformats.org/officeDocument/2006/relationships/notesMaster" Target="/ppt/notesMasters/notesMaster1.xml" Id="R73fa3626190c47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d0d4cdc54b14ab0" /><Relationship Type="http://schemas.openxmlformats.org/officeDocument/2006/relationships/notesMaster" Target="/ppt/notesMasters/notesMaster1.xml" Id="Rbfb76b83be9e42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aa4268415041fd" /><Relationship Type="http://schemas.openxmlformats.org/officeDocument/2006/relationships/notesMaster" Target="/ppt/notesMasters/notesMaster1.xml" Id="R7896dfeac9ac437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d9d62e6b93b42a3" /><Relationship Type="http://schemas.openxmlformats.org/officeDocument/2006/relationships/notesMaster" Target="/ppt/notesMasters/notesMaster1.xml" Id="R1069e81c2574468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018da0bab7546b4" /><Relationship Type="http://schemas.openxmlformats.org/officeDocument/2006/relationships/notesMaster" Target="/ppt/notesMasters/notesMaster1.xml" Id="R7143510a88eb4ec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15c24821a294ec0" /><Relationship Type="http://schemas.openxmlformats.org/officeDocument/2006/relationships/notesMaster" Target="/ppt/notesMasters/notesMaster1.xml" Id="Rffc892c32e744ce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44ec88ff85e48b9" /><Relationship Type="http://schemas.openxmlformats.org/officeDocument/2006/relationships/notesMaster" Target="/ppt/notesMasters/notesMaster1.xml" Id="Rf7d4c161854b4d5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d764cffb0404541" /><Relationship Type="http://schemas.openxmlformats.org/officeDocument/2006/relationships/notesMaster" Target="/ppt/notesMasters/notesMaster1.xml" Id="R088adb2389be49c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fe556fae6504409" /><Relationship Type="http://schemas.openxmlformats.org/officeDocument/2006/relationships/notesMaster" Target="/ppt/notesMasters/notesMaster1.xml" Id="Ree4ce33e14d849b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247240526cf4ea1" /><Relationship Type="http://schemas.openxmlformats.org/officeDocument/2006/relationships/notesMaster" Target="/ppt/notesMasters/notesMaster1.xml" Id="R64b70b6b19744ef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b793ce48c0a4dff" /><Relationship Type="http://schemas.openxmlformats.org/officeDocument/2006/relationships/notesMaster" Target="/ppt/notesMasters/notesMaster1.xml" Id="R0ae329424dcc4b7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6e3a4efab604dff" /><Relationship Type="http://schemas.openxmlformats.org/officeDocument/2006/relationships/notesMaster" Target="/ppt/notesMasters/notesMaster1.xml" Id="R8babf385b88b431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5e3a3044c7740fd" /><Relationship Type="http://schemas.openxmlformats.org/officeDocument/2006/relationships/notesMaster" Target="/ppt/notesMasters/notesMaster1.xml" Id="R57c55a1603e9417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5462308387a4a9a" /><Relationship Type="http://schemas.openxmlformats.org/officeDocument/2006/relationships/notesMaster" Target="/ppt/notesMasters/notesMaster1.xml" Id="R96503844d6e4484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1ccda26b9d24d39" /><Relationship Type="http://schemas.openxmlformats.org/officeDocument/2006/relationships/notesMaster" Target="/ppt/notesMasters/notesMaster1.xml" Id="Rd16cded5eb6a488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133d4d8c9614777" /><Relationship Type="http://schemas.openxmlformats.org/officeDocument/2006/relationships/notesMaster" Target="/ppt/notesMasters/notesMaster1.xml" Id="Raa54617a1f9e40d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3d76f27255a4a3e" /><Relationship Type="http://schemas.openxmlformats.org/officeDocument/2006/relationships/notesMaster" Target="/ppt/notesMasters/notesMaster1.xml" Id="Ra9e3397c1c004a7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488c0017252479f" /><Relationship Type="http://schemas.openxmlformats.org/officeDocument/2006/relationships/notesMaster" Target="/ppt/notesMasters/notesMaster1.xml" Id="Rad3f61a4e3254b8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a0c7beab7de4d8c" /><Relationship Type="http://schemas.openxmlformats.org/officeDocument/2006/relationships/notesMaster" Target="/ppt/notesMasters/notesMaster1.xml" Id="R2b799cdf9d324f2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8721e5b674844da" /><Relationship Type="http://schemas.openxmlformats.org/officeDocument/2006/relationships/notesMaster" Target="/ppt/notesMasters/notesMaster1.xml" Id="Re219b0e43c69439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63ea68749474e04" /><Relationship Type="http://schemas.openxmlformats.org/officeDocument/2006/relationships/notesMaster" Target="/ppt/notesMasters/notesMaster1.xml" Id="Rb6d705efd97b4a0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f9dde7fc5ab48bd" /><Relationship Type="http://schemas.openxmlformats.org/officeDocument/2006/relationships/notesMaster" Target="/ppt/notesMasters/notesMaster1.xml" Id="R613370c52d9e4f4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2016e1612e540b6" /><Relationship Type="http://schemas.openxmlformats.org/officeDocument/2006/relationships/notesMaster" Target="/ppt/notesMasters/notesMaster1.xml" Id="Rded6fd6b91f3487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521f4fb53194800" /><Relationship Type="http://schemas.openxmlformats.org/officeDocument/2006/relationships/notesMaster" Target="/ppt/notesMasters/notesMaster1.xml" Id="R34e9ee0de17443e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1064d285a1f4690" /><Relationship Type="http://schemas.openxmlformats.org/officeDocument/2006/relationships/notesMaster" Target="/ppt/notesMasters/notesMaster1.xml" Id="R6d1fdd58d7464aa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7e5bafefceb4bac" /><Relationship Type="http://schemas.openxmlformats.org/officeDocument/2006/relationships/notesMaster" Target="/ppt/notesMasters/notesMaster1.xml" Id="R9adb0f5054da4d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的“增长与发展”学习单元。本套课件共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讲稿】明确告诉学生：本单元只训练“增长与发展”。先解释知识范围，再用一句话建立核心判断，最后示范标准方法。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【互动提问】请用自己的话复述“经济增长不自动等同全面发展”，并举一个会触发“只用 GDP 判断福祉”的错误例子。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Q1：第 1 年资本存量、劳动力质量和技术进步使充分就业产出上升。这表示： 选项为 A.生产能力提高，长期总供给或PPF向外扩展；B.只发生物价上升而生产能力不变；C.总需求必下降；D.名义GDP上升已足以证明实际增长。讲解时强调：经济增长不自动等同全面发展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【预期回答】学生能说出“比较指标—找机制—评价分配”中的起始动作，并避开“只用 GDP 判断福祉”。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比较指标—找机制—评价分配”，最后给出正确结论“生产能力提高，长期总供给或PPF向外扩展”。完整解析：资本、劳动质量与技术提高潜在产出，属于生产能力扩张；名义量仍须剔除价格影响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1·潜在经济增长。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【预期回答】学生能把失分归入“只用 GDP 判断福祉”或更精确的个人错因，并写出可执行检查动作。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讲稿】逐项解释“增长与发展”中的专有名词、符号、对象和单位。特别强调：只用 GDP 判断福祉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讲稿】用“条件—表示—方法—核验”重建本知识点。示范时逐步引用：比较指标—找机制—评价分配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讲稿】带学生逐句读取任务，不先求答案。要求指出材料中的有效条件，再按“比较指标—找机制—评价分配”作答。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2·增长与分配；用于知识范围与设问结构校准，题目身份为DSE原创模考题，不冒充历届真题（访问日期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2·增长与发展；用于知识范围与设问结构校准，题目身份为DSE原创模考题，不冒充历届真题（访问日期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讲稿】先展示错误路径，再用解析链复原第一失分点。禁止只说“粗心”；必须落到“只用 GDP 判断福祉”或更精确的动作。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2·增长与分配；用于知识范围与设问结构校准，题目身份为DSE原创模考题，不冒充历届真题（访问日期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2·增长与发展；用于知识范围与设问结构校准，题目身份为DSE原创模考题，不冒充历届真题（访问日期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Q11：某项目提高本期GDP，却令第 2 处生态资源不可逆受损。合理的可持续发展评价是： 选项为 A.比较本期收益、长期环境成本、代际影响和替代方案；B.只要GDP上升便一定可持续；C.环境成本不属于资源配置问题；D.只看项目会计利润。讲解时强调：经济增长不自动等同全面发展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【预期回答】学生能说出“比较指标—找机制—评价分配”中的起始动作，并避开“只用 GDP 判断福祉”。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2·可持续发展评价；用于知识范围与设问结构校准，题目身份为DSE原创模考题，不冒充历届真题（访问日期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比较指标—找机制—评价分配”，最后给出正确结论“比较本期收益、长期环境成本、代际影响和替代方案”。完整解析：可持续评价须把跨期资源、外部成本与后代福祉纳入，而不能以单期GDP替代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2·可持续发展评价；用于知识范围与设问结构校准，题目身份为DSE原创模考题，不冒充历届真题（访问日期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2·可持续发展评价。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【预期回答】学生能把失分归入“只用 GDP 判断福祉”或更精确的个人错因，并写出可执行检查动作。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2·可持续发展评价；用于知识范围与设问结构校准，题目身份为DSE原创模考题，不冒充历届真题（访问日期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讲稿】逐项解释“增长与发展”中的专有名词、符号、对象和单位。特别强调：只用 GDP 判断福祉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2·可持续发展评价；用于知识范围与设问结构校准，题目身份为DSE原创模考题，不冒充历届真题（访问日期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讲稿】用“条件—表示—方法—核验”重建本知识点。示范时逐步引用：比较指标—找机制—评价分配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2·可持续发展评价；用于知识范围与设问结构校准，题目身份为DSE原创模考题，不冒充历届真题（访问日期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讲稿】带学生逐句读取任务，不先求答案。要求指出材料中的有效条件，再按“比较指标—找机制—评价分配”作答。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2·增长与发展；用于知识范围与设问结构校准，题目身份为DSE原创模考题，不冒充历届真题（访问日期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2·人均实际产出与发展边界；用于知识范围与设问结构校准，题目身份为DSE原创模考题，不冒充历届真题（访问日期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讲稿】先展示错误路径，再用解析链复原第一失分点。禁止只说“粗心”；必须落到“只用 GDP 判断福祉”或更精确的动作。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2·增长与发展；用于知识范围与设问结构校准，题目身份为DSE原创模考题，不冒充历届真题（访问日期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2·人均实际产出与发展边界；用于知识范围与设问结构校准，题目身份为DSE原创模考题，不冒充历届真题（访问日期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Q21：实际产出由 580 增至 640，就业人数由 104 增至 106。每名工人的平均生产力： 选项为 A.由 5.58 降至 5.47；B.无法计算，因为必须使用名义产出；C.等于产出增量 60；D.由 5.58 增至 6.04，有所上升。讲解时强调：经济增长不自动等同全面发展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【预期回答】学生能说出“比较指标—找机制—评价分配”中的起始动作，并避开“只用 GDP 判断福祉”。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1·劳动生产力；用于知识范围与设问结构校准，题目身份为DSE原创模考题，不冒充历届真题（访问日期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分步讲评：先重述题目条件，再逐步示范“比较指标—找机制—评价分配”，最后给出正确结论“由 5.58 增至 6.04，有所上升”。完整解析：平均劳动生产力=实际产出/就业人数；两期分别为 5.58 与 6.04。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1·劳动生产力；用于知识范围与设问结构校准，题目身份为DSE原创模考题，不冒充历届真题（访问日期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1·劳动生产力。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【预期回答】学生能把失分归入“只用 GDP 判断福祉”或更精确的个人错因，并写出可执行检查动作。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1·劳动生产力；用于知识范围与设问结构校准，题目身份为DSE原创模考题，不冒充历届真题（访问日期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讲稿】逐项解释“增长与发展”中的专有名词、符号、对象和单位。特别强调：只用 GDP 判断福祉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1·劳动生产力；用于知识范围与设问结构校准，题目身份为DSE原创模考题，不冒充历届真题（访问日期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讲稿】用“条件—表示—方法—核验”重建本知识点。示范时逐步引用：比较指标—找机制—评价分配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1·劳动生产力；用于知识范围与设问结构校准，题目身份为DSE原创模考题，不冒充历届真题（访问日期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讲稿】带学生逐句读取任务，不先求答案。要求指出材料中的有效条件，再按“比较指标—找机制—评价分配”作答。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2·人均实际产出与发展边界；用于知识范围与设问结构校准，题目身份为DSE原创模考题，不冒充历届真题（访问日期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2·增长与分配；用于知识范围与设问结构校准，题目身份为DSE原创模考题，不冒充历届真题（访问日期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讲稿】先展示错误路径，再用解析链复原第一失分点。禁止只说“粗心”；必须落到“只用 GDP 判断福祉”或更精确的动作。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2·人均实际产出与发展边界；用于知识范围与设问结构校准，题目身份为DSE原创模考题，不冒充历届真题（访问日期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2·增长与分配；用于知识范围与设问结构校准，题目身份为DSE原创模考题，不冒充历届真题（访问日期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e89605d53047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467b5d637742bc" /><Relationship Type="http://schemas.openxmlformats.org/officeDocument/2006/relationships/slideLayout" Target="/ppt/slideLayouts/slideLayout1.xml" Id="R5094777214b9441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094777214b9441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1d1c69bbaf4f25" /><Relationship Type="http://schemas.openxmlformats.org/officeDocument/2006/relationships/image" Target="/ppt/media/image.png" Id="R4ba865ea19db428d" /><Relationship Type="http://schemas.openxmlformats.org/officeDocument/2006/relationships/notesSlide" Target="/ppt/notesSlides/notesSlide1.xml" Id="R723764c8fe8140f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b615692a8c48fd" /><Relationship Type="http://schemas.openxmlformats.org/officeDocument/2006/relationships/image" Target="/ppt/media/image2.png" Id="R541345b25fd44f37" /><Relationship Type="http://schemas.openxmlformats.org/officeDocument/2006/relationships/notesSlide" Target="/ppt/notesSlides/notesSlide2.xml" Id="Reb55f67b30e046b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72a390f2cf445f" /><Relationship Type="http://schemas.openxmlformats.org/officeDocument/2006/relationships/image" Target="/ppt/media/image3.png" Id="R0d38c36c4ecd405c" /><Relationship Type="http://schemas.openxmlformats.org/officeDocument/2006/relationships/notesSlide" Target="/ppt/notesSlides/notesSlide3.xml" Id="R1c2ec75874c44f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d453b5e322484a" /><Relationship Type="http://schemas.openxmlformats.org/officeDocument/2006/relationships/image" Target="/ppt/media/image4.png" Id="Rd3f379a96350445f" /><Relationship Type="http://schemas.openxmlformats.org/officeDocument/2006/relationships/notesSlide" Target="/ppt/notesSlides/notesSlide4.xml" Id="R64d2ef2172d048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dd4e4fb30c484d" /><Relationship Type="http://schemas.openxmlformats.org/officeDocument/2006/relationships/image" Target="/ppt/media/image5.png" Id="Re91155bee67a49b8" /><Relationship Type="http://schemas.openxmlformats.org/officeDocument/2006/relationships/notesSlide" Target="/ppt/notesSlides/notesSlide5.xml" Id="R0f5f9874ead845d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6c7bd1636b4da9" /><Relationship Type="http://schemas.openxmlformats.org/officeDocument/2006/relationships/image" Target="/ppt/media/image6.png" Id="Refb5a773aebb441c" /><Relationship Type="http://schemas.openxmlformats.org/officeDocument/2006/relationships/notesSlide" Target="/ppt/notesSlides/notesSlide6.xml" Id="Rca09d3032285436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ce708300fb448d" /><Relationship Type="http://schemas.openxmlformats.org/officeDocument/2006/relationships/image" Target="/ppt/media/image7.png" Id="Rfe713cb9f05e4544" /><Relationship Type="http://schemas.openxmlformats.org/officeDocument/2006/relationships/notesSlide" Target="/ppt/notesSlides/notesSlide7.xml" Id="Rc8ffb573f181471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9f162f00694e96" /><Relationship Type="http://schemas.openxmlformats.org/officeDocument/2006/relationships/image" Target="/ppt/media/image8.png" Id="R751e4a396ff842ca" /><Relationship Type="http://schemas.openxmlformats.org/officeDocument/2006/relationships/notesSlide" Target="/ppt/notesSlides/notesSlide8.xml" Id="R7fb60e6f6cc64e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b0df2a4bd74af0" /><Relationship Type="http://schemas.openxmlformats.org/officeDocument/2006/relationships/image" Target="/ppt/media/image9.png" Id="R50ed224a34db4c08" /><Relationship Type="http://schemas.openxmlformats.org/officeDocument/2006/relationships/notesSlide" Target="/ppt/notesSlides/notesSlide9.xml" Id="R5fe0c715216d4e3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394fcaf6244b5c" /><Relationship Type="http://schemas.openxmlformats.org/officeDocument/2006/relationships/image" Target="/ppt/media/image10.png" Id="R93ee528292de4f6a" /><Relationship Type="http://schemas.openxmlformats.org/officeDocument/2006/relationships/notesSlide" Target="/ppt/notesSlides/notesSlide10.xml" Id="Rd2f74cbb202242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747c3701844111" /><Relationship Type="http://schemas.openxmlformats.org/officeDocument/2006/relationships/image" Target="/ppt/media/image11.png" Id="R434ff9cd2fcb418c" /><Relationship Type="http://schemas.openxmlformats.org/officeDocument/2006/relationships/notesSlide" Target="/ppt/notesSlides/notesSlide11.xml" Id="R08c1af7114d44b3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847c046ccf40e5" /><Relationship Type="http://schemas.openxmlformats.org/officeDocument/2006/relationships/image" Target="/ppt/media/image12.png" Id="R6c9de3f425b34832" /><Relationship Type="http://schemas.openxmlformats.org/officeDocument/2006/relationships/notesSlide" Target="/ppt/notesSlides/notesSlide12.xml" Id="R79a919a88ce0457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b2b88d8f224feb" /><Relationship Type="http://schemas.openxmlformats.org/officeDocument/2006/relationships/image" Target="/ppt/media/image13.png" Id="R95fdb5a639e544a6" /><Relationship Type="http://schemas.openxmlformats.org/officeDocument/2006/relationships/notesSlide" Target="/ppt/notesSlides/notesSlide13.xml" Id="Re18edb264c27479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e36804e4314f16" /><Relationship Type="http://schemas.openxmlformats.org/officeDocument/2006/relationships/image" Target="/ppt/media/image14.png" Id="R93b8ad2008a84f5c" /><Relationship Type="http://schemas.openxmlformats.org/officeDocument/2006/relationships/notesSlide" Target="/ppt/notesSlides/notesSlide14.xml" Id="R2479d0c22d764b0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27804239b84bfc" /><Relationship Type="http://schemas.openxmlformats.org/officeDocument/2006/relationships/image" Target="/ppt/media/image15.png" Id="Rf95b38b4f83f4c81" /><Relationship Type="http://schemas.openxmlformats.org/officeDocument/2006/relationships/notesSlide" Target="/ppt/notesSlides/notesSlide15.xml" Id="Rfb78b3f9bebd42b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64cd36b3b64a84" /><Relationship Type="http://schemas.openxmlformats.org/officeDocument/2006/relationships/image" Target="/ppt/media/image16.png" Id="Rbd121e5b37f643f8" /><Relationship Type="http://schemas.openxmlformats.org/officeDocument/2006/relationships/notesSlide" Target="/ppt/notesSlides/notesSlide16.xml" Id="R3fb9fca4c71b488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aae3caf6654b1f" /><Relationship Type="http://schemas.openxmlformats.org/officeDocument/2006/relationships/image" Target="/ppt/media/image17.png" Id="R556c789309b844e9" /><Relationship Type="http://schemas.openxmlformats.org/officeDocument/2006/relationships/notesSlide" Target="/ppt/notesSlides/notesSlide17.xml" Id="Rdfb4d5039ee341f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1272565d724426" /><Relationship Type="http://schemas.openxmlformats.org/officeDocument/2006/relationships/image" Target="/ppt/media/image18.png" Id="Rdff2bf6121dc46eb" /><Relationship Type="http://schemas.openxmlformats.org/officeDocument/2006/relationships/notesSlide" Target="/ppt/notesSlides/notesSlide18.xml" Id="R67e36e39c3e247d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2975336d05417b" /><Relationship Type="http://schemas.openxmlformats.org/officeDocument/2006/relationships/image" Target="/ppt/media/image19.png" Id="Ra651135738354437" /><Relationship Type="http://schemas.openxmlformats.org/officeDocument/2006/relationships/notesSlide" Target="/ppt/notesSlides/notesSlide19.xml" Id="Rdf51f945e7ee49c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7f6515294e4f19" /><Relationship Type="http://schemas.openxmlformats.org/officeDocument/2006/relationships/image" Target="/ppt/media/image20.png" Id="Rfb63931358364510" /><Relationship Type="http://schemas.openxmlformats.org/officeDocument/2006/relationships/notesSlide" Target="/ppt/notesSlides/notesSlide20.xml" Id="R1c6b23d9c3584a0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11ecc9453e4dfb" /><Relationship Type="http://schemas.openxmlformats.org/officeDocument/2006/relationships/image" Target="/ppt/media/image21.png" Id="R66a4c0d9f0b948a4" /><Relationship Type="http://schemas.openxmlformats.org/officeDocument/2006/relationships/notesSlide" Target="/ppt/notesSlides/notesSlide21.xml" Id="Rfc51898ab871462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b6a24fb6c4429f" /><Relationship Type="http://schemas.openxmlformats.org/officeDocument/2006/relationships/image" Target="/ppt/media/image22.png" Id="R2e3eea7f9bbe470f" /><Relationship Type="http://schemas.openxmlformats.org/officeDocument/2006/relationships/notesSlide" Target="/ppt/notesSlides/notesSlide22.xml" Id="Rdf6596029181415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38b558d3834611" /><Relationship Type="http://schemas.openxmlformats.org/officeDocument/2006/relationships/image" Target="/ppt/media/image23.png" Id="R0cb2cd997ec046bc" /><Relationship Type="http://schemas.openxmlformats.org/officeDocument/2006/relationships/notesSlide" Target="/ppt/notesSlides/notesSlide23.xml" Id="R26621cfbedb2495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482648e4bd4636" /><Relationship Type="http://schemas.openxmlformats.org/officeDocument/2006/relationships/image" Target="/ppt/media/image24.png" Id="R9fc7ec0076364e60" /><Relationship Type="http://schemas.openxmlformats.org/officeDocument/2006/relationships/notesSlide" Target="/ppt/notesSlides/notesSlide24.xml" Id="R49d9f7f1ad164e7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e14ac51378459d" /><Relationship Type="http://schemas.openxmlformats.org/officeDocument/2006/relationships/image" Target="/ppt/media/image25.png" Id="R2b31167e26a24ff2" /><Relationship Type="http://schemas.openxmlformats.org/officeDocument/2006/relationships/notesSlide" Target="/ppt/notesSlides/notesSlide25.xml" Id="R41444574d79446a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a7c01bb234768" /><Relationship Type="http://schemas.openxmlformats.org/officeDocument/2006/relationships/image" Target="/ppt/media/image26.png" Id="R96a02317e405463a" /><Relationship Type="http://schemas.openxmlformats.org/officeDocument/2006/relationships/notesSlide" Target="/ppt/notesSlides/notesSlide26.xml" Id="R6513b6a6e344478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74092bf5f34af7" /><Relationship Type="http://schemas.openxmlformats.org/officeDocument/2006/relationships/image" Target="/ppt/media/image27.png" Id="R0dbea7f66ecf4dc1" /><Relationship Type="http://schemas.openxmlformats.org/officeDocument/2006/relationships/notesSlide" Target="/ppt/notesSlides/notesSlide27.xml" Id="Rbd2a776327c44f2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c070ae6bde4d55" /><Relationship Type="http://schemas.openxmlformats.org/officeDocument/2006/relationships/image" Target="/ppt/media/image28.png" Id="Re9bb73a85f7a4e0d" /><Relationship Type="http://schemas.openxmlformats.org/officeDocument/2006/relationships/notesSlide" Target="/ppt/notesSlides/notesSlide28.xml" Id="R73c1d48d2a55473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369d14e8f9434f" /><Relationship Type="http://schemas.openxmlformats.org/officeDocument/2006/relationships/image" Target="/ppt/media/image29.png" Id="R9399a73475d843e6" /><Relationship Type="http://schemas.openxmlformats.org/officeDocument/2006/relationships/notesSlide" Target="/ppt/notesSlides/notesSlide29.xml" Id="R782b71e91891440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8dd4e1ad364811" /><Relationship Type="http://schemas.openxmlformats.org/officeDocument/2006/relationships/image" Target="/ppt/media/image30.png" Id="R0b4f1c27f5434e47" /><Relationship Type="http://schemas.openxmlformats.org/officeDocument/2006/relationships/notesSlide" Target="/ppt/notesSlides/notesSlide30.xml" Id="R9f4c5b710e3b48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DC0BFF-CC23-483E-B8B8-5E2A978E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91C421-E754-4EC5-B48C-F1E4E729A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452F06-BB1B-4388-8DFF-ED3BB33B3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ED273E-4406-4C98-8F4B-DEB0F137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增长与发展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FEEFB3-F3FF-4011-BC33-7C986E69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生产力、制度、贫富、可持续与发展指标。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F1F850-D5F3-4FC4-87A8-F67D375D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D4ED98-D6F6-46CB-AA82-31569A447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BE7FF4-3144-4AB7-827C-81C4E5276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A860A1-5D0C-41BF-9109-12060B4A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a865ea19db428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5B4210-1CB8-4AB8-A3E2-F6480308D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AFDDAF-E8A7-4968-8B8E-7875B111E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E22FBB-A789-4E77-8C4F-7F049EF29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37407B-9CC4-4D49-B06B-D95F406C2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860A34-3751-4271-8887-ACBBC047A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C5ED77-E064-4389-AC22-E7F94AF36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856673-E887-4705-9EC4-9E19AA31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FA6A42-A6B0-4465-8413-9CD96797A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9D4164-DF07-4E3D-A017-D6BCF032F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995137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A9D46F-4BCB-49A7-A981-7F79A1178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6DE874-A074-45DF-B09F-A74E1EF64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1345b25fd44f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1EAF08-A41F-429D-B397-D3564D32B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4CCCF7-A014-44E2-AB96-B84347E4A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88B13D-BE57-4871-BBD0-6DF4015BC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45A48F-5FEB-4801-A8DC-11D2DFD8C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9F5CF1-2EB8-4466-A832-BCA0BE06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973AD2-14C9-4F22-A56C-CB8896BE9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CCCAFC-60DF-4826-A1DF-91E1D2802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E78EA7-9FAC-4758-999C-EB60B0C7B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060B64-8AA1-41F1-90CD-643AA64A0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19525C-50B6-44F0-8423-9FBB1FDE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C396DD-3F28-4A7F-A002-9E3A667AF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544BFC-5240-4960-B030-6B794C414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A436AB-56EF-45EB-9ABD-1B38955D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6B93B4-40D7-4DA5-810E-350AAAE35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9AF5AD-1664-4A4B-A155-29C535DF7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93AE61-4E67-432B-A3B8-7218310E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CBD9BF-C934-484B-9666-73C4DC52D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成功标准｜经济增长不自动等同全面发展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810366-2361-4B16-88F2-1BE2AAC01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CE683D-6017-45F6-AE18-402B9DB37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8930FF-8465-44CA-B090-3BAE0A616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597089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C745AA-1970-4658-A879-AF326351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9AE65F-1448-494D-A358-F83722F84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38c36c4ecd40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40AA52-EBB1-44D3-B562-9CB9B90BA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增长与发展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3E8B24-9B3A-4C15-88D5-77C52ACD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47A34A-A782-43A4-A6D4-74634C78F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2954B3-F15D-4827-8BCE-9938076E0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94B937-F7CB-4514-BB8D-DD6A24404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6AA52C-3CD2-4DDB-9808-11C5A8465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边界提醒｜只用 GDP 判断福祉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7AD6A2-F47A-4F45-8F9E-F7CCE07CC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340879-FBC3-437F-BE03-15A638648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784432-E0D6-42C9-8E02-BA6D0113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生产力、制度、贫富、可持续与发展指标。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ABCE93-9226-41A2-B840-37FCAD0E3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4549E8-B068-4D03-A33F-4CA107DA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EFE76B-2845-42BF-9BCB-45563E19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F70AAB-E811-4C9E-9D09-BAA7F7E3B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1·潜在经济增长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AF3618-CD57-499C-B003-BAE356C71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4DA2E3-07AB-4604-8DCC-17D7A0AAD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492B63-36E8-43F4-B178-B01D9CAA5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008ED1-3A83-4AAA-8728-08E610511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1446549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16FA26-2BC5-441B-8B36-595051F18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9FFA8B-AB56-40E2-B45C-34D805C86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f379a9635044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E8640F-BEEB-4D62-B24B-113AECB9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935375-B7AE-4E0E-9C7D-11202DA78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5BB9F4-9BF8-46EA-8CC3-083F07E80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能解释“经济增长不自动等同全面发展”，并识别一个反例或边界。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51FE34-D51C-4DAD-9B13-74D462232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0E3CC7-28FC-453B-B7A5-56ED6C80A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DD15B3-33EA-4161-9A07-554653D9D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1 年资本存量、劳动力质量和技术进步使充分就业产出上升。这表示：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B52424-B82A-4CCF-9AC3-C31CD1DF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高频错因：只用 GDP 判断福祉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59EC64-99CA-4FEA-801B-03F523DF7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502DE3-70A0-4ADF-B3D6-A82548C4D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8C4BC1-F9C2-4019-AA67-3F8F4D28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76FF76-F4E8-4D4C-B123-CDE1CE2E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E3D84E-840C-4FE5-99F2-E3AD6D21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2BFEB6-360D-4D18-A2E6-4A9E28B7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EE83DC-8117-4D1F-92BD-7032B599A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737266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AD1404-92FF-4056-90CD-D131B1A06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BC96CF-3A04-4A9E-8035-3AF6F1C9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1155bee67a49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27C5FB-3A28-4FB7-976F-42C1BECE5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6F8CFD-0A9F-44C0-A956-C519AC4D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09E07D-43C8-43EB-9A08-FAD8D63B4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1FC48C-930D-40E4-851F-09DC5A04A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CCC023-6B4D-4280-99AD-2740430F0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比较指标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86CD17-6E91-46C9-9891-AA4C38183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33CCD0-1410-43A6-BAC7-9D1AE47A3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72A222-049D-4655-A61D-A3BAAEC23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940228-393A-43B0-900C-3843656D8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评价分配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B4E990-EC10-4A29-8FAD-156A8AA38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5C57FB-D935-4996-97C1-F9182EC2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22B80A-2DAE-4241-90BE-B7E0E7AB1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1 年资本存量、劳动力质量和技术进步使充分就业产出上升。这表示：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05A7B6-CAEE-4D83-9D46-88F4042DB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446DC3-7670-4C3D-9F00-5DA189F35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7F4DBC-EC21-4FD1-BF96-64F613DAB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正确结论：生产能力提高，长期总供给或PPF向外扩展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解析：资本、劳动质量与技术提高潜在产出，属于生产能力扩张；名义量仍须剔除价格影响。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E1DC30-22F6-40BF-B574-8A75319A9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DD29B9-1EB9-4731-8968-366CC28FA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2CF1E6-482D-4958-874D-0C1C52D2C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DBF9CF-441D-4C72-AA6F-5A506479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120048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53EE88-DECD-44E5-AD24-D725F842B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E247F3-E03C-426C-9602-24BC5FE3A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b5a773aebb441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2F5096-135F-40C2-88C0-21D55476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AB2BAB-281A-47C6-9731-7EAE9B080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959C27-5431-4263-8205-EC9FC64DA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1798CC-E2BE-4CC5-896D-137C943DF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0968CF-CBCF-4B9B-B088-FE80854C5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D99FE5-9D02-4F75-889F-78D9EA1AD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DAD9B6-4DB6-4952-ACBF-4EE42EAB3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5419F6-F9E0-4DBA-B8B4-A2CCAB24C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0B89FD-71E7-4D5B-990E-A6DF1503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D75EA0-3D6A-40AE-86B4-33F47ED3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1952FC-DA72-4521-9113-6B089E29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956555-F387-4F27-8A50-E96F09CA7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08FBCE-6935-4C72-BDA9-CDF2E0EA5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DC76A1-D4C1-4849-A0CB-4CA48A96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D34318-6CBA-4C03-9600-471FA6042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B1CDF9-35F1-45F7-A9F1-D5C81A5BC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11E717-991E-4511-A893-34ABF1DA7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CCB655-C5A9-463C-8DF8-A37D2882A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D0DCD6-D35C-4379-93C0-15E22955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933965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2BC5B0-6DF2-4524-A800-1E93E16DC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2877C8-8602-4E45-804C-5BCD6FEBF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713cb9f05e45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9E5C4D-512A-482A-9B88-F210C12BE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DA26D7-D112-467C-8E5C-A8D59B9B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55C212-4E11-45BE-A8AD-347DED52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8FEE07-A81B-48E7-A6AC-D1B96FA0E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增长与发展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A208AE-76AF-4866-B51E-981E72304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61D3C5-8988-4B1B-9129-7595ED9D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85A659-F055-4638-849C-2281F94E1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687E2A-F3C2-4698-B463-4828B6C11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60E672-C0A0-4CF2-8329-FB99AA660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2330F9-1D80-46BD-A4C6-6FB032FF8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5F53CA-79D0-4BAD-ABE8-91684FAA3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0A1217-04AF-4397-A698-4A71698E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CB3F2-331D-4293-ACD4-1E8744C8F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32983B-E1D6-487E-8B00-D2E09B3AD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99234D-F7FD-4FE7-BA35-9DC3E56D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E2CEFE-5720-4ACF-8685-5E8AE036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C1BC52-866F-4526-94CE-72C7A15A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9731883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50873F-08B8-406A-B766-D548EE6C3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F72A94-82E7-4870-9200-B5E4348CA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1e4a396ff842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7B80BE-067D-4D43-B640-866BCE80F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A83187-E56F-4745-A4EC-8BA0CBA70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7759FD-EC0B-450F-82C3-D67BE7EA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7F7FF4-79DD-4603-BA2E-698E6E9BD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1 年资本存量、劳动力质量和技术进步使充分就业产出上升。这表示：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A534E-2ECF-453E-A247-4B575BB7A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888D16-0D43-4A06-B1FB-2C49A7A91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B48A7E-87EA-4FFF-83D0-42B9C7A4E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9117D6-D4D3-40AA-8BAF-5DD54D1C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19E919-026E-4CA2-8550-A4174F6FB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4BBCFC-4058-4016-85FD-AC4BE1716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621280-7142-4DCF-ABC9-82660345A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09BAD4-1C12-4A90-8A78-F2DEFF69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9C8F34-B989-4242-AF5C-5DC2E724D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3303BA-DA91-431A-AA86-CC3555DA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A7D879-1E46-4633-9BF8-0D3A3E8F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88EC3B-B77C-448B-9DD5-3C7780C40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D62E88-B35C-475E-9574-B1726856B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0410117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B66945-1207-42BA-8C61-F1C072B18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9EAF8F-882E-49B7-8537-3CB22CF23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ed224a34db4c0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18184-92AA-4E89-BFB1-DF00B709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3818B3-F902-4950-8853-11E3ACBF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E233FE-6090-4634-BFEC-64EE84E2F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727EB5-8D4E-4175-AA7F-9073E9ACE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某增长政策令平均收入增加 1%，但收益主要集中于最高收入组。评价该政策时应补充：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9E890B-F88D-437F-BDDB-626B26D5E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2·增长与分配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7341D1-D7C7-4E82-B5E8-8D3FC522A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FB1931-95CA-495A-99A2-94B657404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E52629-1E3E-401A-8362-743741DD7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1ABE5C-0303-4C64-9388-1F3A17ED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BAF381-AF04-4B47-94CD-392878548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D8B79F-7D52-4154-8136-8AA94E039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6C0E84-FC1B-44D0-BDB4-AADBD8917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07EF16-7E4A-420A-9F37-3AA70090E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A172C9-2326-4C9C-8497-764F4E22A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472B46-2E9C-485F-A220-BF1D7BA43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6486C3-F187-442A-B92A-6A4502B00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1872D9-23BA-4800-8F3C-52DA080A8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B1C773-A06A-4F74-8D9A-FF114874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735B5D-9603-48EC-8531-FB4E2211E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660583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7F85C8-D52A-4D4C-8D27-B7B569E41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404516-F2D4-469C-9DCE-28F312B93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ee528292de4f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130DFB-2B17-4893-88A3-E0F751852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C66EB1-8059-4BC4-8537-5FDFFF5A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CF3F71-9152-400A-A0CF-89084A16D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4B70FD-01C3-4EC4-83F9-C4D54D5E8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1BE527-90BC-4227-B1F9-604E83E6E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第 1 年资本存量、劳动力质量和技术进步使充分就业产出上升。这表示：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2A797C-2E0E-4356-8191-D5DEE3808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35B072-4F2F-42EF-BE3E-54D55C8E7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B08932-B859-4257-BC6F-688E671C4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C66382-08E8-4AFB-984C-AA58EFC44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某增长政策令平均收入增加 1%，但收益主要集中于最高收入组。评价该政策时应补充：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A82C1C-4DCE-4D73-93D6-9850626A4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BB1E7F-2524-4489-A0E5-D379AFC81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A986CA-D0C4-4E0C-9FBA-6D0551E6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4B5F91-B721-4A9E-9963-2240BEFBA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某地第 2 年人均实际GDP上升，但预期寿命下降、收入差距扩大。最稳妥的结论是：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E28D3B-1191-46D3-AAF7-A3FFF1659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489032-3CD2-4620-B9ED-1E748F095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F31F3D-7196-45FB-BB64-B40F7007F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B72EF6-D833-4DA5-BCA3-409AD8218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383699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14FF93-3244-424F-ACD9-C8524123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B9FB3D-D128-4521-B2D2-9B16A299B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4ff9cd2fcb41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4E76B4-DDD6-42DC-93BA-DDA3E44ED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B2484-5C79-4CF1-BCCE-F3BD97E5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798E24-FA07-433F-A805-97B865BE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6578C6-4067-4533-8B4E-8B5974CA0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6FCE39-0A06-48C8-87F8-CA51102F9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A728FB-EFDA-4B4C-AE46-2D054E30F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14D578-D7B8-494E-9F10-ED004E6F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2F3499-4E2E-4C29-A93B-A95C3026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正确结论：收入分配、贫困状况及不同群体实际所得的变化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解析链：平均数可能掩盖分配差异；公平与发展评价要检查不同群体和实际购买力。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FC0157-A062-4F9A-92E8-F8119DB3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672273-F898-46D8-A66D-979DD1AAB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2628D6-5106-4FBD-A238-B4A21D985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3F09B2-B6E4-4006-9CAE-534D68B6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98775357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7FB251-0418-4E24-A72D-DC065CD1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BA925D-658D-4A2A-97A1-E70A85BF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9de3f425b3483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4D7556-D61C-42B6-99F5-EA4C632C1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C23864-5158-4E0A-82BF-2BB7E051E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D657EC-0AA1-4B6C-ADD2-BA0079E4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2A5716-2A6A-48E2-A577-863CBAF54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某地第 2 年人均实际GDP上升，但预期寿命下降、收入差距扩大。最稳妥的结论是：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65F48E-DE08-42C6-9B52-C494FDAAF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72CC7F-18D1-46B4-8DD7-5473CB558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142AE2-C148-4192-A733-4E716D6F4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7A51F4-C4FA-4434-9BD6-82AFFB386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1A6DEB-6710-4137-A9F0-C30D5E480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6BD186-C4B2-4291-8138-FEBE949C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766D59-B702-44D0-9798-9872F9D93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7F77D8-D2F5-4453-8D27-4D114F00A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237F84-C92C-4E31-9F71-90784C16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127233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92D525-0C02-4A83-8D3B-CB868BCD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326836-9818-486D-B80F-52408BE92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fdb5a639e544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38B63C-19DA-4B96-B54A-BC39D334B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12FEF1-6D79-43DB-A22A-04707C33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87D8E5-8594-4ADC-A5BF-E4E0DFA0B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能独立执行“比较指标—找机制—评价分配”，并说明每一步理由。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A562AF-86BA-4BDC-AE71-A37B1BA33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16B214-22A2-4F4F-B0F7-E8B8A0F1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1C1343-B603-4F1B-B33A-4F90C4916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某项目提高本期GDP，却令第 2 处生态资源不可逆受损。合理的可持续发展评价是：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715EAC-B87A-4197-83EC-58D90CF91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高频错因：只用 GDP 判断福祉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FDFE36-42FD-48FA-B2F8-1198B17F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2D4DC6-B214-4327-8430-AC727FCB6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A12517-E060-45B9-A9E9-300F9381F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88F589-4B57-4DA5-A738-6368F2FC9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436046-6BF8-4BAF-BC47-09899C318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045A48-DA30-42EC-B182-33AF51270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AE2EB5-8FC2-4C01-9C61-123A6213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5708029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5CBDB5-22F9-4C99-9F43-C9B11A400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456460-FD5C-4390-B019-B39C4E37C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b8ad2008a84f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2AF64-00EF-4EBD-9D0D-4738D0AB7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64CDA7-D836-488C-B86F-6DDDE5341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CAC2BC-6CBC-4862-BEC2-046F90C8E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4F7D6E-5484-4618-9DEB-6C62ED77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2F9627-6263-4E8E-91F3-50170F6AA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比较指标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5E5634-709C-4CFF-B696-9997EB3B6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0D24E5-FAD3-4A48-8464-8CE177AB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103C6-4114-4086-A0B0-013A3B70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93E01C-9557-41F7-B7FC-C15C6C5C0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评价分配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91F3A3-774A-4A37-B040-982C9980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BECDC2-ABD8-4343-BC9A-4A509BDEC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39ABCD-32E7-4E13-861F-D31295EA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某项目提高本期GDP，却令第 2 处生态资源不可逆受损。合理的可持续发展评价是：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CBB25B-A906-4088-9B89-7385DB6D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AEF4BA-4752-4E4E-B988-B5C3D0DC7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67AEF0-23B3-402D-A31F-4C5CA725F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正确结论：比较本期收益、长期环境成本、代际影响和替代方案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解析：可持续评价须把跨期资源、外部成本与后代福祉纳入，而不能以单期GDP替代。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592877-ECDC-430A-B79D-1F8B69871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5A8F3F-2706-4272-81D3-03FA1200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C1970F-B213-4A5C-8826-E2953FE9D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B2CB9E-9EF9-4E10-B8BA-6B34CCC7E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98366742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390B4C-C911-4B4C-A16F-E8B010E37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2A57C3-06AF-4012-88E7-2EA612187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5b38b4f83f4c8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61AF6-FA41-4441-BC50-FB896875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59769-DC6C-4966-B7E1-1B41A9401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440324-DAF1-424B-B846-CC4CE953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A36F72-68FC-4E30-8DE4-9ABC8F0E9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8DDC7C-4EEC-4AC4-A961-4222BA04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272731-D351-4075-BF9D-F9D59685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D3E3C0-8589-4764-B173-C737116C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713279-D45F-4039-9BB7-E27F091F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E6779F-29B8-4B0E-9FA7-6E609E384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B20DF4-AF2D-469A-A229-2581FB8C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0C9FC9-A4EF-4302-BE82-31515898F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979D0E-E958-46C3-AAE2-D3A269C0A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28368B-4C17-42AD-BAC4-D66F7B26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E5CB1B-7699-479E-AC9E-C35814755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065623-2F45-4032-AA9D-8E150D794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BBB2F2-BAC9-4907-B7D9-B661E4A06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5FD3B8-7379-4D5C-A822-5111F3927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9D1E59-E6FD-4A01-812D-B6CD8EAF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2A28C8-1C25-4C28-8C57-64ED6E16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921879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9D1241-A67C-4C34-8191-E590A74EB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D617DF-94B9-4AAA-971C-B6A2B45F0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121e5b37f643f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89512F-866A-4910-92A8-FE76ADBE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81D454-347C-4462-A7FD-B7AD7E758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C72CBD-C00F-4640-AA4C-2CFCCB768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CFE812-04E6-401B-B5B1-B4457D24E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增长与发展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18347C-09B9-41D0-8AF1-3D0FB8F10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7D1A85-9E14-4AFC-A915-F2A3F8173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C1136E-EECF-4268-8BB7-329F39599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F28639-7A68-451A-89FE-5C6AAB3BB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C45BF3-C6F5-4FD4-9E93-6C8391D3E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37B3B4-0528-42E3-98B2-FDE2B05E0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B018AC-2233-4283-B048-20A10B41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41FF67-F144-48B8-80C7-C052D10A4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71FCAD-DFA7-4D47-9F89-E598E641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79E752-99E7-4F8D-8148-4D653E19B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3018E2-BF30-496D-8F07-ABAEF711A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9FDC5D-A09B-4C6F-A999-0423AB0D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2D5BB5-D0D0-4C47-B00B-BAD02496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76084253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13F191-E9ED-4013-A7D7-2644D9AAF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73D3AE-BBBB-4400-9A0C-D2BE72528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6c789309b844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E1374-D8FD-4607-BF3E-E55EAB0A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7A50D6-7E76-4771-9B3A-0EED455E4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63B702-221A-49DB-9E72-BB73BA54A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6A7586-9E7C-4BFA-BA88-95803E627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某项目提高本期GDP，却令第 2 处生态资源不可逆受损。合理的可持续发展评价是：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2750A2-0741-454F-9BD5-13F4F50C0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CAF24-77EA-47D9-81CB-CC31050F2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4D48FC-A815-4100-AC88-D71EE901E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F40962-20E6-4AA6-B963-9B251EBC2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57EB5B-1C08-4BBD-909B-5190BEDA5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6BB73B-0746-4801-B9C8-49DB302E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E3ACD8-00F1-452C-8D78-C62D1E41E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1BB1C9-F97A-4FFB-B034-A916F9D7B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04AE91-B85C-4597-B624-6677989F2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DEA706-6C41-4346-BD5D-43C41BBDF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B24237-5B37-474C-B0CB-7AD0555A1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22F329-5A19-45A6-B038-67306F736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CAF87D-7E00-4499-869A-5884B1E1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9106145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2CF00E-452A-4390-B4D2-679D551B0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B370C-754D-4596-93AE-C073E8E58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f2bf6121dc46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E864D2-8034-43F9-A75E-EF6D61171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5C9FF2-A508-4106-B610-6B5E79FD6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BA23CB-8D47-4DA1-975D-D79A1586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3030A0-536C-45BB-A368-C649107FF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某地第 3 年人均实际GDP上升，但预期寿命下降、收入差距扩大。最稳妥的结论是：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6F7674-B2C7-45DB-9500-23C7D23D8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2·增长与发展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D708C4-E954-4C04-8ADE-080DE4A7F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B25879-61C4-4785-9B41-6BA708288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5730A5-405C-4A71-BB4F-F1D4DFA4C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C995E1-70BA-4798-9091-4B6FCFA8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F3590A-69BF-420F-A016-84E1F2A44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A6B8FB-4BD5-4605-9A3C-FE8C8331F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7F3F4A-2376-432C-BC15-419EE8F10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FF9AE7-F27C-4C9B-8D92-B60A15DC9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4E4C8E-7375-4ECC-87EE-625DCF0A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A286E3-0F41-42F3-81BB-FB5AE80B3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05676C-9EF1-417E-B50C-CC507AE5C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EA1E47-D81D-4D22-8315-E56F79E04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99B27D-FEF8-42B3-80F6-8C45D0A25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5EE165-75CC-40BE-B013-F602E23F8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06289042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5C2002-6B11-42A7-B814-AE0CBC9E7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671D90-B310-4BA4-919D-3EEF56B17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511357383544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45A6F1-E6CC-41A0-B3D3-05DE6C22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D412FF-D893-4FC1-B54E-2A2044B87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7BB3DD-CA4E-4662-AD3F-8A65AC059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C3F360-8B82-4263-B7A8-41789BB7A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F6E9FF-6EE4-448A-ADE3-BC833C794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某项目提高本期GDP，却令第 2 处生态资源不可逆受损。合理的可持续发展评价是：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06B129-BCE2-41E0-81AB-8BC2D3933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7F79C7-3259-4DE7-9300-D61732569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89B5A5-E161-4033-9575-69F270861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21A76D-A163-4581-B7A7-7B0FCDE0C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某地第 3 年人均实际GDP上升，但预期寿命下降、收入差距扩大。最稳妥的结论是：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E8756A-56DE-42A4-BE46-E16695FA7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DBC7C3-0C3A-481D-A686-859D6F987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7B552A-4E05-4D52-8920-3890E19E5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D10C62-1A02-44F6-A15E-43FB4D7F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某地实际 GDP 增长 4.3%，人口增长 1.15%。若只根据这些资料，人均实际 GDP 的准确增长率约为：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6B37DA-03C0-409D-BC4C-B5638EE2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8ECE2E-BBEB-45CA-B6FB-CC389184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9F9A18-E5A9-459D-88BA-C6629215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7B514E-336C-4315-A5CD-5BC01AA84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9552447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CA3617-1B53-4D36-A82D-D6173C294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E71171-976E-42E8-90F8-CED1A255A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639313583645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6ABF2E-F94D-4E65-9902-17BDA6904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1B5F80-C8C1-44C1-93BE-A9B212662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C9CF03-C25A-40C6-BAD4-4C483015B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D781EB-FF01-4FE5-A84F-514DCA477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F9D26C-7B8C-4AB0-8AD1-F233CBA43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D3DB49-71C8-4DFA-A85B-248E1F61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5E7620-0A53-4943-9547-EA998F46B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60BBBE-18D9-4068-8CFA-60922198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正确结论：产出指标改善，但不能仅凭GDP断定整体发展或福祉改善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解析链：发展是多维概念；GDP提供物质产出信息，但健康、分配、环境和非市场活动等仍须另行评估。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FFFA12-55F0-4160-9182-C56D61E26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2770FF-BDC5-4FD7-9A97-6C005DFD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E20591-2334-43D9-B034-664FBC1F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270F65-FA57-4EE6-9376-A40D9A49B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36819053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F28D2B-2363-4B6F-BC55-C2DC63C4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7C1039-1929-46FB-91CD-B5C70AB9D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a4c0d9f0b948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45BD52-3557-4BFC-92B2-05F0F0DDE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E8B8FD-123B-42DB-BE36-10BDD94CA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F59ECC-EE9B-4EA8-BA2C-80DD71E1F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7855A8-5E2B-4878-86C9-64E64AB71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某地实际 GDP 增长 4.3%，人口增长 1.15%。若只根据这些资料，人均实际 GDP 的准确增长率约为：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C41332-8427-4913-9BED-290C53BC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8A4FBA-785D-4DDC-9863-A867490B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2E857B-FB62-4DB0-8845-BD372E9F7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5A7BF7-AD0A-4D64-A1A6-33255F887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371301-221A-4F86-95EB-4B099A817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048A8C-FE18-46A1-BC15-05219883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476267-DF62-4CC4-B896-ED2621A19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0B8BA0-8348-48A7-AEE0-01B57C71C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60072A-3284-4BA5-AB8B-4F67A38E1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74356197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9DA191-9ED5-4D30-BCD5-7BC138820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E74534-9CA8-434B-AEF0-B1E867220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3eea7f9bbe470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E704E8-3140-4E6A-A278-74F501D46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ADD955-C914-4C12-B124-FB5239780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BFFA29-4A66-422B-834D-E3B9DDFC3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B3B3FE-3600-4724-9A14-155EB2DF2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DA3CC1-E6F0-40D6-8D8B-A4E12E59C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153F99-24C4-4B45-9CE1-EA999EAB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实际产出由 580 增至 640，就业人数由 104 增至 106。每名工人的平均生产力：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1D0B80-09FB-45A0-B121-C18920D98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高频错因：只用 GDP 判断福祉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4BDBBB-CE39-40F5-9997-353A5B47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7492F2-AC1B-4858-A461-4E4D7B9D2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C4FDF0-2F60-4EF8-9D95-F669F745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2C548B-94AC-41FF-BDE3-CAD705BFA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0B457A-F912-48DF-84D8-823D2421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B56D5A-1E07-4C91-B6D0-2D62E66E3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C39DA7-6E18-4956-BB36-C68589BE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2231169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49C9F3-2112-42C0-BA7A-76BE44BB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CEA625-2114-4196-9F29-DF0DFB06B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b2cd997ec046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33D99A-4F96-410D-B6F3-BB12DCA73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6A2473-3666-4A64-8CAA-61B01F89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08DB04-C87E-4281-87FE-4E2BA6AF1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B7B366-19DA-4B9B-878A-9444B2307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AA8A0B-5B17-4953-9B63-5180B6437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比较指标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05BEF1-8F64-4A4F-8F2A-1A36F23FC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B5367F-7719-4707-ACCB-B744144D5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E9856A-827A-4304-99D0-B5BC9909D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19C1F3-14F7-4216-9C5B-D3D979AEC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评价分配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A32884-4BFE-4BA8-AC4F-ECDD01DE8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3E8684-3643-4234-8978-6A56C1B1F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DF80B8-6698-424C-B83A-F013CCAAA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实际产出由 580 增至 640，就业人数由 104 增至 106。每名工人的平均生产力：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787DBF-AC60-4E31-89C9-4A232940B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55F007-7BE9-4685-B583-EE9B93E61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E3CB32-4EF7-4177-830D-910E41338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正确结论：由 5.58 增至 6.04，有所上升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解析：平均劳动生产力=实际产出/就业人数；两期分别为 5.58 与 6.04。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507DA7-C63C-4924-A9B8-4DCA6B172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294BA6-BD3C-4AE6-AE29-F7B2DE7F5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D98BD7-66E5-4A55-8BAA-DA21D2BE8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4736F6-DE78-4624-9FBF-A7F0CD0B5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1720550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E37C31-6893-4F26-848B-B4BCA37DA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0A70D2-D37A-45A1-A2C4-114495ACD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c7ec0076364e6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0014EE-3CEB-4EB9-812A-6C1B8D904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AF37F6-9854-4D13-8B0F-37426BFD4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D33D22-D94A-4D5B-8293-C2D0B22C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EB8CC5-979A-4214-B1D4-A45FB8CB3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20DC8C-E172-4909-A81F-4D6DBBD72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54A795-A7D3-4FB6-89F1-A7B8AAA72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30704B-3F73-434A-A0F4-8277F946B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692682-C4A1-45F9-A95B-C4C581ADB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C615DB-72BD-404E-A7E3-9FE1695F6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1C411C-8AA0-4D73-80C5-8D4F8F8D1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54DEC3-5F89-417A-B745-53547FDB6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5897D5-AAF9-4A2D-8FF2-7968D7FFE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FF6648-64F1-42BC-8CB6-D4F4E3AFD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B40764-9D75-4BD4-ABA4-C8D74F025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7414CD-D7AF-4853-AD63-E65F8D1A0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E16728-15DC-4B5B-8195-6C4505EA0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58F60F-FFD2-45F5-84B7-53F5F514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5385DD-00D8-4753-A04B-B13453BE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09FB57-A9D4-4276-BD89-B7D50E77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3544642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B1B2B9-3984-4D7B-81FC-35ED2AA2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F9252-E5C1-4743-8503-4F9E7F696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31167e26a24f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90AD24-A6B8-4220-A82F-40160F62D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2C5C6F-3650-4F1A-BDB5-FD1E566B0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240687-9FE1-416E-9A16-3F339F85E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BACF35-904B-43C5-A29E-B2F7D5F5D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增长与发展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12AE77-4534-4265-BC8E-EF493C5BC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9DE787-80C9-4024-B03D-9E40BDD45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A3B216-F291-446F-9185-035295F69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12C4D2-84B8-4CE4-BFA7-A8A598ABA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ACB47A-93D3-44B0-8845-374F654A5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EFEDC3-B12F-4819-8C03-1C9168416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1635DC-9C36-46C9-B9D2-843A030A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7A9786-8BDB-4F86-8B46-CAEAB3FB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781CE2-2260-40F3-AED8-78DD1052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3B1FD0-7C66-40A5-B222-8143B68A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542B25-3507-4DE1-9BA8-62E2406D3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1FF946-4E54-45EC-9457-990FD828E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DB4469-61C3-4520-B708-9959A4F02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1194065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DFA060-3220-4A94-9B45-3B5E100D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0851E2-ED0A-46C8-BC44-D9EB7A70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a02317e40546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2FD6B2-176B-4A13-8D0B-5E043D805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FB173C-0341-48F9-B33D-3FFBD928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8DA131-4EE1-4C6E-9CC3-4341B780D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55CC35-781A-4893-91DD-A1EC1AC56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实际产出由 580 增至 640，就业人数由 104 增至 106。每名工人的平均生产力：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9AE0A7-339A-43C6-B901-2CAB52F62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26073C-D26D-4563-B5A5-A6021E24B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A1BD6D-48B8-4C9C-9605-718B635D7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85EAF9-0AA6-4027-94C0-158B79494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B9CDB3-24A7-4631-B68E-6FDE2B2DB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28688F-045F-4765-BC24-7F186ECC8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D37D39-ADFE-4D09-8609-556A160B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0BB78B-D2A8-4BEF-B173-553BF2937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DA9F90-EDF1-42EF-B5ED-7842A4EC0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747435-5B68-4AF7-A260-F30ABFC76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817861-EB30-4696-BAA4-F5799A65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17BD3B-161C-467B-A0BA-1CB89E47D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A5C74C-F0B6-4234-B7A0-8792E7088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7658699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FB90DC-6C39-431F-9E06-4581C2274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3F7CD2-50DD-48FF-832B-C8AA271B6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bea7f66ecf4dc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C66245-686D-45ED-BBE0-595E00E54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278F8E-11E7-499F-98F5-A67A38D0D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4FB5B4-E5C5-479A-A6E5-F1F2A665A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6054E3-F65E-493A-9970-242C802B4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某地实际 GDP 增长 4.4%，人口增长 1.2%。若只根据这些资料，人均实际 GDP 的准确增长率约为：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57191D-1A57-48E3-BEA5-DE97A345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2·人均实际产出与发展边界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74B917-816E-4EB2-83D0-0C45483A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A1DC61-CF1F-478F-BCCF-4791CC8F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41D998-0A2F-4743-8579-43E2AE2F4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D0E93F-6A77-4379-9A2F-155CB370D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50ACF2-61A6-4EA6-AE54-8ABA3CE8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1E334B-BE00-4FA8-A347-D3BD46844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657522-34C9-46F1-8BDD-031D02B64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E165A1-444D-4A84-AC00-06706C11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157323-B60D-42B7-B72C-E8406B78F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66852D-23E4-42A4-A7E2-92087DB6B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2CE408-BF8E-41B2-8F27-48E8FD632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27177C-A73F-4608-A8EF-A8D9AD026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F746BB-F6BC-4A5C-812D-B7B494F1F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3CA1FF-6DD5-4026-AB18-F863BFBF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11334249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C65208-7D8F-4C30-9B0A-71D4D3EB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0EF9CE-1FA6-4637-8955-5A2832B29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bb73a85f7a4e0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B96EBA-C084-416B-A483-D7217415D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9E43DC-BAE3-4DF1-B5F8-01F6D081B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FC82DA-D926-4575-8995-5415713AB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A270E1-F518-4337-BFE2-8951589F0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C2A61D-482F-482A-99C7-075675984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实际产出由 580 增至 640，就业人数由 104 增至 106。每名工人的平均生产力：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8D2F5F-9FEE-4237-B483-A077B5662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473976-4853-40F6-9CD0-FF47113AE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765941-2B7B-45F4-A5C9-40D668446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03AD8E-340A-4B0E-AC2E-E8968BA9D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某地实际 GDP 增长 4.4%，人口增长 1.2%。若只根据这些资料，人均实际 GDP 的准确增长率约为：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E33F47-8D2E-4BFC-BCD1-DE33D765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56BBD4-20D7-4589-8913-09D26CAF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14AF4C-9247-4403-81E2-59759CD80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332566-66CF-4359-84F6-6BEB3A741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某增长政策令平均收入增加 5%，但收益主要集中于最高收入组。评价该政策时应补充：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18E5E0-799B-446B-8546-930C562C8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A84B9F-E4A8-4800-BCC1-43BE26A1C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446B41-59DB-4D35-B679-0A476CAB7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9FD3B5-692C-4533-909F-02ECCE508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1163812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169624-8F3E-45B3-9D98-1E11B0C8A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FEDB5-3EC1-4362-ABDD-6D86DE43A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99a73475d843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756DD7-4880-40CB-B46C-A23DBE09C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B11CDE-FDD8-4BFD-B699-760BA3276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A089B9-15FB-4139-9342-C40AC2AC2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FEF451-B2E2-43B8-A4EF-F49FF754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643D3D-48B9-4D58-BEE5-1B960D31F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6553A9-155A-463E-87ED-9072034C2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914082-E989-424A-BED4-0AC6A46D5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1351F5-1041-4110-B712-954EFE0EF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正确结论：3.16%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解析链：准确口径为 (1+实际GDP增长率)/(1+人口增长率)−1=3.16%。相减只是近似；结果显示平均物质产出改善，但不能单凭此数断定分配、健康或环境均改善。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E49930-0836-43A0-8653-825BF7EC3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643823-2F6E-40DE-AAC4-B7341F99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055B6C-F5FE-47EB-9361-D20402154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9188AB-CC20-478B-9D68-6C89F3A0F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7526173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44D535-A0ED-41B7-BE66-1513EE4D4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291B81-EC92-41F8-9377-FB56031E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4f1c27f5434e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66C6A8-92EE-47D1-A912-005BF9948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8BC93D-B0D3-4554-9987-09C82814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D18ABF-0061-4AFD-9E62-5A64A3825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08FEE8-8ED3-4828-BFB2-BF589977C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某增长政策令平均收入增加 5%，但收益主要集中于最高收入组。评价该政策时应补充：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F64E60-DCE7-4C73-944B-0C7141C0A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694425-FA29-4A66-A74D-80F3752A3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D85844-094F-4943-A609-823DE5599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6965C9-7C72-4FAF-93D6-B4268B2BC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46BBB4-1E9E-479B-BA0D-6C66A15AD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0752B1-7CB9-4B78-A0D5-F5650CDE7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F98661-100D-4412-9FF3-D867DF107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7CFA85-AACB-43F8-A5C9-0A3EE62B4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增长与发展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33444E-A745-4444-8ED4-10A5F3C8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2964258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2026-08-19T08:42:30.9530000Z</dcterms:created>
  <dcterms:modified xsi:type="dcterms:W3CDTF">2026-08-19T08:42:30.9530000Z</dcterms:modified>
</coreProperties>
</file>