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4517ae8a344f3d" /><Relationship Type="http://schemas.openxmlformats.org/officeDocument/2006/relationships/extended-properties" Target="/docProps/app.xml" Id="R1d93f6018f9e4790" /><Relationship Type="http://schemas.openxmlformats.org/officeDocument/2006/relationships/officeDocument" Target="/ppt/presentation.xml" Id="Rc3a3d41d43ab465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d50926f664242fe"/>
  </p:sldMasterIdLst>
  <p:notesMasterIdLst>
    <p:notesMasterId xmlns:r="http://schemas.openxmlformats.org/officeDocument/2006/relationships" r:id="Ra65c32ef4fa044bb"/>
  </p:notesMasterIdLst>
  <p:sldIdLst>
    <p:sldId xmlns:r="http://schemas.openxmlformats.org/officeDocument/2006/relationships" id="256" r:id="Reea9a86405a74013"/>
    <p:sldId xmlns:r="http://schemas.openxmlformats.org/officeDocument/2006/relationships" id="257" r:id="Ra8248fb994ee45cd"/>
    <p:sldId xmlns:r="http://schemas.openxmlformats.org/officeDocument/2006/relationships" id="258" r:id="Ra34bedad78e04830"/>
    <p:sldId xmlns:r="http://schemas.openxmlformats.org/officeDocument/2006/relationships" id="259" r:id="Rddc49c43b493404a"/>
    <p:sldId xmlns:r="http://schemas.openxmlformats.org/officeDocument/2006/relationships" id="260" r:id="R0348d256efb54a55"/>
    <p:sldId xmlns:r="http://schemas.openxmlformats.org/officeDocument/2006/relationships" id="261" r:id="Rbf7ad9262b9f4dcc"/>
    <p:sldId xmlns:r="http://schemas.openxmlformats.org/officeDocument/2006/relationships" id="262" r:id="R7e04d0fd4eee401f"/>
    <p:sldId xmlns:r="http://schemas.openxmlformats.org/officeDocument/2006/relationships" id="263" r:id="R3a01c6009a3c4af5"/>
    <p:sldId xmlns:r="http://schemas.openxmlformats.org/officeDocument/2006/relationships" id="264" r:id="R6e12b3489cea41e1"/>
    <p:sldId xmlns:r="http://schemas.openxmlformats.org/officeDocument/2006/relationships" id="265" r:id="R3d71ce2849ce4665"/>
    <p:sldId xmlns:r="http://schemas.openxmlformats.org/officeDocument/2006/relationships" id="266" r:id="Raca91cfaaa6c491e"/>
    <p:sldId xmlns:r="http://schemas.openxmlformats.org/officeDocument/2006/relationships" id="267" r:id="R3d949b7f34ad493d"/>
    <p:sldId xmlns:r="http://schemas.openxmlformats.org/officeDocument/2006/relationships" id="268" r:id="Ree75eea7c7814ceb"/>
    <p:sldId xmlns:r="http://schemas.openxmlformats.org/officeDocument/2006/relationships" id="269" r:id="R857b7d72dd2c4213"/>
    <p:sldId xmlns:r="http://schemas.openxmlformats.org/officeDocument/2006/relationships" id="270" r:id="R5b0428880b084aff"/>
    <p:sldId xmlns:r="http://schemas.openxmlformats.org/officeDocument/2006/relationships" id="271" r:id="R2b0c91aa8ea94c3d"/>
    <p:sldId xmlns:r="http://schemas.openxmlformats.org/officeDocument/2006/relationships" id="272" r:id="Re8937c07e50e4c85"/>
    <p:sldId xmlns:r="http://schemas.openxmlformats.org/officeDocument/2006/relationships" id="273" r:id="Rc145d58891d943c6"/>
    <p:sldId xmlns:r="http://schemas.openxmlformats.org/officeDocument/2006/relationships" id="274" r:id="Rff6d32d0df3643ca"/>
    <p:sldId xmlns:r="http://schemas.openxmlformats.org/officeDocument/2006/relationships" id="275" r:id="R392098f3ecbd4a12"/>
    <p:sldId xmlns:r="http://schemas.openxmlformats.org/officeDocument/2006/relationships" id="276" r:id="R5b9aaee96af6450c"/>
    <p:sldId xmlns:r="http://schemas.openxmlformats.org/officeDocument/2006/relationships" id="277" r:id="R7deed93ad3ff4639"/>
    <p:sldId xmlns:r="http://schemas.openxmlformats.org/officeDocument/2006/relationships" id="278" r:id="R550eb750f88a47ce"/>
    <p:sldId xmlns:r="http://schemas.openxmlformats.org/officeDocument/2006/relationships" id="279" r:id="Rc957cd1dd980440e"/>
    <p:sldId xmlns:r="http://schemas.openxmlformats.org/officeDocument/2006/relationships" id="280" r:id="Rf45d12f1b2c94ac2"/>
    <p:sldId xmlns:r="http://schemas.openxmlformats.org/officeDocument/2006/relationships" id="281" r:id="Rca40730a060c48f1"/>
    <p:sldId xmlns:r="http://schemas.openxmlformats.org/officeDocument/2006/relationships" id="282" r:id="R94f336f3cfb644db"/>
    <p:sldId xmlns:r="http://schemas.openxmlformats.org/officeDocument/2006/relationships" id="283" r:id="R3dfb4b13803c4e4e"/>
    <p:sldId xmlns:r="http://schemas.openxmlformats.org/officeDocument/2006/relationships" id="284" r:id="R51aa78c3a2604055"/>
    <p:sldId xmlns:r="http://schemas.openxmlformats.org/officeDocument/2006/relationships" id="285" r:id="R8fac81374be443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95052865269464a" /><Relationship Type="http://schemas.openxmlformats.org/officeDocument/2006/relationships/slideMaster" Target="/ppt/slideMasters/slideMaster1.xml" Id="Rfd50926f664242fe" /><Relationship Type="http://schemas.openxmlformats.org/officeDocument/2006/relationships/notesMaster" Target="/ppt/notesMasters/notesMaster1.xml" Id="Ra65c32ef4fa044bb" /><Relationship Type="http://schemas.openxmlformats.org/officeDocument/2006/relationships/presProps" Target="/ppt/presProps.xml" Id="R6f3be310c4ac4624" /><Relationship Type="http://schemas.openxmlformats.org/officeDocument/2006/relationships/tableStyles" Target="/ppt/tableStyles.xml" Id="R2f49206a440849ce" /><Relationship Type="http://schemas.openxmlformats.org/officeDocument/2006/relationships/slide" Target="/ppt/slides/slide1.xml" Id="Reea9a86405a74013" /><Relationship Type="http://schemas.openxmlformats.org/officeDocument/2006/relationships/slide" Target="/ppt/slides/slide2.xml" Id="Ra8248fb994ee45cd" /><Relationship Type="http://schemas.openxmlformats.org/officeDocument/2006/relationships/slide" Target="/ppt/slides/slide3.xml" Id="Ra34bedad78e04830" /><Relationship Type="http://schemas.openxmlformats.org/officeDocument/2006/relationships/slide" Target="/ppt/slides/slide4.xml" Id="Rddc49c43b493404a" /><Relationship Type="http://schemas.openxmlformats.org/officeDocument/2006/relationships/slide" Target="/ppt/slides/slide5.xml" Id="R0348d256efb54a55" /><Relationship Type="http://schemas.openxmlformats.org/officeDocument/2006/relationships/slide" Target="/ppt/slides/slide6.xml" Id="Rbf7ad9262b9f4dcc" /><Relationship Type="http://schemas.openxmlformats.org/officeDocument/2006/relationships/slide" Target="/ppt/slides/slide7.xml" Id="R7e04d0fd4eee401f" /><Relationship Type="http://schemas.openxmlformats.org/officeDocument/2006/relationships/slide" Target="/ppt/slides/slide8.xml" Id="R3a01c6009a3c4af5" /><Relationship Type="http://schemas.openxmlformats.org/officeDocument/2006/relationships/slide" Target="/ppt/slides/slide9.xml" Id="R6e12b3489cea41e1" /><Relationship Type="http://schemas.openxmlformats.org/officeDocument/2006/relationships/slide" Target="/ppt/slides/slide10.xml" Id="R3d71ce2849ce4665" /><Relationship Type="http://schemas.openxmlformats.org/officeDocument/2006/relationships/slide" Target="/ppt/slides/slide11.xml" Id="Raca91cfaaa6c491e" /><Relationship Type="http://schemas.openxmlformats.org/officeDocument/2006/relationships/slide" Target="/ppt/slides/slide12.xml" Id="R3d949b7f34ad493d" /><Relationship Type="http://schemas.openxmlformats.org/officeDocument/2006/relationships/slide" Target="/ppt/slides/slide13.xml" Id="Ree75eea7c7814ceb" /><Relationship Type="http://schemas.openxmlformats.org/officeDocument/2006/relationships/slide" Target="/ppt/slides/slide14.xml" Id="R857b7d72dd2c4213" /><Relationship Type="http://schemas.openxmlformats.org/officeDocument/2006/relationships/slide" Target="/ppt/slides/slide15.xml" Id="R5b0428880b084aff" /><Relationship Type="http://schemas.openxmlformats.org/officeDocument/2006/relationships/slide" Target="/ppt/slides/slide16.xml" Id="R2b0c91aa8ea94c3d" /><Relationship Type="http://schemas.openxmlformats.org/officeDocument/2006/relationships/slide" Target="/ppt/slides/slide17.xml" Id="Re8937c07e50e4c85" /><Relationship Type="http://schemas.openxmlformats.org/officeDocument/2006/relationships/slide" Target="/ppt/slides/slide18.xml" Id="Rc145d58891d943c6" /><Relationship Type="http://schemas.openxmlformats.org/officeDocument/2006/relationships/slide" Target="/ppt/slides/slide19.xml" Id="Rff6d32d0df3643ca" /><Relationship Type="http://schemas.openxmlformats.org/officeDocument/2006/relationships/slide" Target="/ppt/slides/slide20.xml" Id="R392098f3ecbd4a12" /><Relationship Type="http://schemas.openxmlformats.org/officeDocument/2006/relationships/slide" Target="/ppt/slides/slide21.xml" Id="R5b9aaee96af6450c" /><Relationship Type="http://schemas.openxmlformats.org/officeDocument/2006/relationships/slide" Target="/ppt/slides/slide22.xml" Id="R7deed93ad3ff4639" /><Relationship Type="http://schemas.openxmlformats.org/officeDocument/2006/relationships/slide" Target="/ppt/slides/slide23.xml" Id="R550eb750f88a47ce" /><Relationship Type="http://schemas.openxmlformats.org/officeDocument/2006/relationships/slide" Target="/ppt/slides/slide24.xml" Id="Rc957cd1dd980440e" /><Relationship Type="http://schemas.openxmlformats.org/officeDocument/2006/relationships/slide" Target="/ppt/slides/slide25.xml" Id="Rf45d12f1b2c94ac2" /><Relationship Type="http://schemas.openxmlformats.org/officeDocument/2006/relationships/slide" Target="/ppt/slides/slide26.xml" Id="Rca40730a060c48f1" /><Relationship Type="http://schemas.openxmlformats.org/officeDocument/2006/relationships/slide" Target="/ppt/slides/slide27.xml" Id="R94f336f3cfb644db" /><Relationship Type="http://schemas.openxmlformats.org/officeDocument/2006/relationships/slide" Target="/ppt/slides/slide28.xml" Id="R3dfb4b13803c4e4e" /><Relationship Type="http://schemas.openxmlformats.org/officeDocument/2006/relationships/slide" Target="/ppt/slides/slide29.xml" Id="R51aa78c3a2604055" /><Relationship Type="http://schemas.openxmlformats.org/officeDocument/2006/relationships/slide" Target="/ppt/slides/slide30.xml" Id="R8fac81374be443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8e8b27f057492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e533a5703384dda" /><Relationship Type="http://schemas.openxmlformats.org/officeDocument/2006/relationships/notesMaster" Target="/ppt/notesMasters/notesMaster1.xml" Id="R917ac182eafb498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d94935d52984af9" /><Relationship Type="http://schemas.openxmlformats.org/officeDocument/2006/relationships/notesMaster" Target="/ppt/notesMasters/notesMaster1.xml" Id="Rb872c320b2fa42e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d5a79344584625" /><Relationship Type="http://schemas.openxmlformats.org/officeDocument/2006/relationships/notesMaster" Target="/ppt/notesMasters/notesMaster1.xml" Id="Rd0cf904ca8a94eb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cb9d88fe6854453" /><Relationship Type="http://schemas.openxmlformats.org/officeDocument/2006/relationships/notesMaster" Target="/ppt/notesMasters/notesMaster1.xml" Id="Rdc7ce97bd052487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5f1a305c6734e4b" /><Relationship Type="http://schemas.openxmlformats.org/officeDocument/2006/relationships/notesMaster" Target="/ppt/notesMasters/notesMaster1.xml" Id="R5963e271c49b420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a46b83153546a0" /><Relationship Type="http://schemas.openxmlformats.org/officeDocument/2006/relationships/notesMaster" Target="/ppt/notesMasters/notesMaster1.xml" Id="R3f12aa4f03094c1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65615f2e73e4d2d" /><Relationship Type="http://schemas.openxmlformats.org/officeDocument/2006/relationships/notesMaster" Target="/ppt/notesMasters/notesMaster1.xml" Id="Ra36e7a9701cb492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09c1d172d184454" /><Relationship Type="http://schemas.openxmlformats.org/officeDocument/2006/relationships/notesMaster" Target="/ppt/notesMasters/notesMaster1.xml" Id="R520081fcdce84f5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c36760c998042f1" /><Relationship Type="http://schemas.openxmlformats.org/officeDocument/2006/relationships/notesMaster" Target="/ppt/notesMasters/notesMaster1.xml" Id="Rba6f21597c544b0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bf67140f2e42ca" /><Relationship Type="http://schemas.openxmlformats.org/officeDocument/2006/relationships/notesMaster" Target="/ppt/notesMasters/notesMaster1.xml" Id="R66c78cd3bb0a446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5a6846a21964442" /><Relationship Type="http://schemas.openxmlformats.org/officeDocument/2006/relationships/notesMaster" Target="/ppt/notesMasters/notesMaster1.xml" Id="R655b133ca00c403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c26679ae80d4965" /><Relationship Type="http://schemas.openxmlformats.org/officeDocument/2006/relationships/notesMaster" Target="/ppt/notesMasters/notesMaster1.xml" Id="Rb421c40f3e644a5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dbd80aad2634051" /><Relationship Type="http://schemas.openxmlformats.org/officeDocument/2006/relationships/notesMaster" Target="/ppt/notesMasters/notesMaster1.xml" Id="R7f47cc75b29144e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7709e12e65f42a6" /><Relationship Type="http://schemas.openxmlformats.org/officeDocument/2006/relationships/notesMaster" Target="/ppt/notesMasters/notesMaster1.xml" Id="Rcf0152f3e55c4fe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ee6b6a8df574f25" /><Relationship Type="http://schemas.openxmlformats.org/officeDocument/2006/relationships/notesMaster" Target="/ppt/notesMasters/notesMaster1.xml" Id="R660c07bd526f4ed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f3c907eee944562" /><Relationship Type="http://schemas.openxmlformats.org/officeDocument/2006/relationships/notesMaster" Target="/ppt/notesMasters/notesMaster1.xml" Id="R35d9cf442aa24e2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deb074ab5a0408a" /><Relationship Type="http://schemas.openxmlformats.org/officeDocument/2006/relationships/notesMaster" Target="/ppt/notesMasters/notesMaster1.xml" Id="Raa72b4c6df024e7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b2bb6ce4f7d4378" /><Relationship Type="http://schemas.openxmlformats.org/officeDocument/2006/relationships/notesMaster" Target="/ppt/notesMasters/notesMaster1.xml" Id="R77ae5b18cca54e1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f2aaff705bd4842" /><Relationship Type="http://schemas.openxmlformats.org/officeDocument/2006/relationships/notesMaster" Target="/ppt/notesMasters/notesMaster1.xml" Id="R0ca6b621d8c84ad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ac93a01316a4de6" /><Relationship Type="http://schemas.openxmlformats.org/officeDocument/2006/relationships/notesMaster" Target="/ppt/notesMasters/notesMaster1.xml" Id="R62cb5a23727440c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8780b37cff84cbd" /><Relationship Type="http://schemas.openxmlformats.org/officeDocument/2006/relationships/notesMaster" Target="/ppt/notesMasters/notesMaster1.xml" Id="Rae8cf007f2ee489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0ac203a5bce41de" /><Relationship Type="http://schemas.openxmlformats.org/officeDocument/2006/relationships/notesMaster" Target="/ppt/notesMasters/notesMaster1.xml" Id="Rfccc47aadf7842d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aedc3d6472b4fe6" /><Relationship Type="http://schemas.openxmlformats.org/officeDocument/2006/relationships/notesMaster" Target="/ppt/notesMasters/notesMaster1.xml" Id="R1792540ec9ec4cc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60e669d66eb45eb" /><Relationship Type="http://schemas.openxmlformats.org/officeDocument/2006/relationships/notesMaster" Target="/ppt/notesMasters/notesMaster1.xml" Id="R2ab7f5d3e3de42f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2f8cb2571fc46c6" /><Relationship Type="http://schemas.openxmlformats.org/officeDocument/2006/relationships/notesMaster" Target="/ppt/notesMasters/notesMaster1.xml" Id="R9d92d4e35470457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58f8944ffc44782" /><Relationship Type="http://schemas.openxmlformats.org/officeDocument/2006/relationships/notesMaster" Target="/ppt/notesMasters/notesMaster1.xml" Id="R8a703db0b09a418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49bb3ead79a46e1" /><Relationship Type="http://schemas.openxmlformats.org/officeDocument/2006/relationships/notesMaster" Target="/ppt/notesMasters/notesMaster1.xml" Id="R0603d016068b469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da23cab873f4d97" /><Relationship Type="http://schemas.openxmlformats.org/officeDocument/2006/relationships/notesMaster" Target="/ppt/notesMasters/notesMaster1.xml" Id="Rdc7339d160ce4a2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227cb4e73dd490a" /><Relationship Type="http://schemas.openxmlformats.org/officeDocument/2006/relationships/notesMaster" Target="/ppt/notesMasters/notesMaster1.xml" Id="Rff00946c8238410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103dfae188b4d61" /><Relationship Type="http://schemas.openxmlformats.org/officeDocument/2006/relationships/notesMaster" Target="/ppt/notesMasters/notesMaster1.xml" Id="R3a489bab3072442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的“宏观问题与政策”学习单元。本套课件共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讲稿】明确告诉学生：本单元只训练“宏观问题与政策”。先解释知识范围，再用一句话建立核心判断，最后示范标准方法。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【互动提问】请用自己的话复述“政策要分析目标、传导、时滞和取舍”，并举一个会触发“只写扩张政策不写副作用”的错误例子。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Q1：第 1 季总需求减少，实际产出低于充分就业产出。其他因素不变，最直接的产出—就业链是： 选项为 A.总需求减少→企业产出增加→就业上升；B.总需求减少只改变物价，不可能影响实际产出；C.企业销售和产出减少→所需劳动减少→就业下降，经济放弃了本可生产的产出；D.就业下降必令生产可能边界即时向外移动。讲解时强调：政策要分析目标、传导、时滞和取舍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【预期回答】学生能说出“识别缺口—选工具—写传导链”中的起始动作，并避开“只写扩张政策不写副作用”。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缺口—选工具—写传导链”，最后给出正确结论“企业销售和产出减少→所需劳动减少→就业下降，经济放弃了本可生产的产出”。完整解析：总需求不足令企业削减实际产出及用工；失业的社会机会成本包括未实现的商品和服务产出。本题不要求把失业再分为课程外的类型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1·产出、就业与失业成本。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【预期回答】学生能把失分归入“只写扩张政策不写副作用”或更精确的个人错因，并写出可执行检查动作。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讲稿】逐项解释“宏观问题与政策”中的专有名词、符号、对象和单位。特别强调：只写扩张政策不写副作用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讲稿】用“条件—表示—方法—核验”重建本知识点。示范时逐步引用：识别缺口—选工具—写传导链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讲稿】带学生逐句读取任务，不先求答案。要求指出材料中的有效条件，再按“识别缺口—选工具—写传导链”作答。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1·成本推动通胀；用于知识范围与设问结构校准，题目身份为DSE原创模考题，不冒充历届真题（访问日期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1·扩张性财政政策；用于知识范围与设问结构校准，题目身份为DSE原创模考题，不冒充历届真题（访问日期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讲稿】先展示错误路径，再用解析链复原第一失分点。禁止只说“粗心”；必须落到“只写扩张政策不写副作用”或更精确的动作。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1·成本推动通胀；用于知识范围与设问结构校准，题目身份为DSE原创模考题，不冒充历届真题（访问日期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1·扩张性财政政策；用于知识范围与设问结构校准，题目身份为DSE原创模考题，不冒充历届真题（访问日期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Q11：经济接近充分就业时再增加总需求 2%。相比严重衰退期，以下评价较合理： 选项为 A.产出必按相同比例增加且物价不变；B.物价必下降，因为需求增加；C.产出增加空间较小，物价上升压力较大；D.充分就业意味着任何政策都无效。讲解时强调：政策要分析目标、传导、时滞和取舍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【预期回答】学生能说出“识别缺口—选工具—写传导链”中的起始动作，并避开“只写扩张政策不写副作用”。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2·政策条件评价；用于知识范围与设问结构校准，题目身份为DSE原创模考题，不冒充历届真题（访问日期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缺口—选工具—写传导链”，最后给出正确结论“产出增加空间较小，物价上升压力较大”。完整解析：接近潜在产出时资源约束较强，AD扩张更可能转化为物价压力；结论取决于AS形状和冲击规模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2·政策条件评价；用于知识范围与设问结构校准，题目身份为DSE原创模考题，不冒充历届真题（访问日期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2·政策条件评价。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【预期回答】学生能把失分归入“只写扩张政策不写副作用”或更精确的个人错因，并写出可执行检查动作。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2·政策条件评价；用于知识范围与设问结构校准，题目身份为DSE原创模考题，不冒充历届真题（访问日期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讲稿】逐项解释“宏观问题与政策”中的专有名词、符号、对象和单位。特别强调：只写扩张政策不写副作用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2·政策条件评价；用于知识范围与设问结构校准，题目身份为DSE原创模考题，不冒充历届真题（访问日期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讲稿】用“条件—表示—方法—核验”重建本知识点。示范时逐步引用：识别缺口—选工具—写传导链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2·政策条件评价；用于知识范围与设问结构校准，题目身份为DSE原创模考题，不冒充历届真题（访问日期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讲稿】带学生逐句读取任务，不先求答案。要求指出材料中的有效条件，再按“识别缺口—选工具—写传导链”作答。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1·扩张性财政政策；用于知识范围与设问结构校准，题目身份为DSE原创模考题，不冒充历届真题（访问日期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2·双重冲击与条件化政策判断；用于知识范围与设问结构校准，题目身份为DSE原创模考题，不冒充历届真题（访问日期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讲稿】先展示错误路径，再用解析链复原第一失分点。禁止只说“粗心”；必须落到“只写扩张政策不写副作用”或更精确的动作。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1·扩张性财政政策；用于知识范围与设问结构校准，题目身份为DSE原创模考题，不冒充历届真题（访问日期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2·双重冲击与条件化政策判断；用于知识范围与设问结构校准，题目身份为DSE原创模考题，不冒充历届真题（访问日期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Q21：经济过热且通胀高企，政策利率上调 1 个百分点。其他因素不变，短期内最可能： 选项为 A.消费和投资增加，总需求右移；B.利率敏感的消费和投资减少，总需求左移；C.短期总供给因利率上升必右移；D.潜在产出立即上升。讲解时强调：政策要分析目标、传导、时滞和取舍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【预期回答】学生能说出“识别缺口—选工具—写传导链”中的起始动作，并避开“只写扩张政策不写副作用”。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1·紧缩货币政策；用于知识范围与设问结构校准，题目身份为DSE原创模考题，不冒充历届真题（访问日期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缺口—选工具—写传导链”，最后给出正确结论“利率敏感的消费和投资减少，总需求左移”。完整解析：加息提高借贷成本和支出的机会成本，典型地减少C和I，从而压低AD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1·紧缩货币政策；用于知识范围与设问结构校准，题目身份为DSE原创模考题，不冒充历届真题（访问日期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1·紧缩货币政策。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【预期回答】学生能把失分归入“只写扩张政策不写副作用”或更精确的个人错因，并写出可执行检查动作。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1·紧缩货币政策；用于知识范围与设问结构校准，题目身份为DSE原创模考题，不冒充历届真题（访问日期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讲稿】逐项解释“宏观问题与政策”中的专有名词、符号、对象和单位。特别强调：只写扩张政策不写副作用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1·紧缩货币政策；用于知识范围与设问结构校准，题目身份为DSE原创模考题，不冒充历届真题（访问日期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讲稿】用“条件—表示—方法—核验”重建本知识点。示范时逐步引用：识别缺口—选工具—写传导链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1·紧缩货币政策；用于知识范围与设问结构校准，题目身份为DSE原创模考题，不冒充历届真题（访问日期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讲稿】带学生逐句读取任务，不先求答案。要求指出材料中的有效条件，再按“识别缺口—选工具—写传导链”作答。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2·双重冲击与条件化政策判断；用于知识范围与设问结构校准，题目身份为DSE原创模考题，不冒充历届真题（访问日期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1·成本推动通胀；用于知识范围与设问结构校准，题目身份为DSE原创模考题，不冒充历届真题（访问日期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讲稿】先展示错误路径，再用解析链复原第一失分点。禁止只说“粗心”；必须落到“只写扩张政策不写副作用”或更精确的动作。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2·双重冲击与条件化政策判断；用于知识范围与设问结构校准，题目身份为DSE原创模考题，不冒充历届真题（访问日期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1·成本推动通胀；用于知识范围与设问结构校准，题目身份为DSE原创模考题，不冒充历届真题（访问日期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76825c15014b2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908e34b7a77483e" /><Relationship Type="http://schemas.openxmlformats.org/officeDocument/2006/relationships/slideLayout" Target="/ppt/slideLayouts/slideLayout1.xml" Id="R5a8164914cf349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a8164914cf349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62689426994697" /><Relationship Type="http://schemas.openxmlformats.org/officeDocument/2006/relationships/image" Target="/ppt/media/image.png" Id="Rb6edc2ada7d14aea" /><Relationship Type="http://schemas.openxmlformats.org/officeDocument/2006/relationships/notesSlide" Target="/ppt/notesSlides/notesSlide1.xml" Id="R080708bf81d8407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f90af45a6943d4" /><Relationship Type="http://schemas.openxmlformats.org/officeDocument/2006/relationships/image" Target="/ppt/media/image2.png" Id="R4ac0e9e19e34484a" /><Relationship Type="http://schemas.openxmlformats.org/officeDocument/2006/relationships/notesSlide" Target="/ppt/notesSlides/notesSlide2.xml" Id="R4631a03cd34d434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5e72e2ec3e4ce6" /><Relationship Type="http://schemas.openxmlformats.org/officeDocument/2006/relationships/image" Target="/ppt/media/image3.png" Id="R082af68b4b404eac" /><Relationship Type="http://schemas.openxmlformats.org/officeDocument/2006/relationships/notesSlide" Target="/ppt/notesSlides/notesSlide3.xml" Id="Ra99002d1f9534ec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9a03e72feb469f" /><Relationship Type="http://schemas.openxmlformats.org/officeDocument/2006/relationships/image" Target="/ppt/media/image4.png" Id="R1c06df0fa59e4e9c" /><Relationship Type="http://schemas.openxmlformats.org/officeDocument/2006/relationships/notesSlide" Target="/ppt/notesSlides/notesSlide4.xml" Id="R8f4665ff070441c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561c16cac34567" /><Relationship Type="http://schemas.openxmlformats.org/officeDocument/2006/relationships/image" Target="/ppt/media/image5.png" Id="Rbf6a5931fbf34ecd" /><Relationship Type="http://schemas.openxmlformats.org/officeDocument/2006/relationships/notesSlide" Target="/ppt/notesSlides/notesSlide5.xml" Id="R6346c8ecb15543a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d4277efa3d4976" /><Relationship Type="http://schemas.openxmlformats.org/officeDocument/2006/relationships/image" Target="/ppt/media/image6.png" Id="R06434673b8444bcf" /><Relationship Type="http://schemas.openxmlformats.org/officeDocument/2006/relationships/notesSlide" Target="/ppt/notesSlides/notesSlide6.xml" Id="R4f8718f063e642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7dd33c17474484" /><Relationship Type="http://schemas.openxmlformats.org/officeDocument/2006/relationships/image" Target="/ppt/media/image7.png" Id="R9847c1964b1e42e6" /><Relationship Type="http://schemas.openxmlformats.org/officeDocument/2006/relationships/notesSlide" Target="/ppt/notesSlides/notesSlide7.xml" Id="Rd5003f75378f464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dd4964120c487e" /><Relationship Type="http://schemas.openxmlformats.org/officeDocument/2006/relationships/image" Target="/ppt/media/image8.png" Id="Rc14fae3dd87c437d" /><Relationship Type="http://schemas.openxmlformats.org/officeDocument/2006/relationships/notesSlide" Target="/ppt/notesSlides/notesSlide8.xml" Id="Rdbb22d08f71947e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b38705cf074180" /><Relationship Type="http://schemas.openxmlformats.org/officeDocument/2006/relationships/image" Target="/ppt/media/image9.png" Id="Rc2f7e88f3e014069" /><Relationship Type="http://schemas.openxmlformats.org/officeDocument/2006/relationships/notesSlide" Target="/ppt/notesSlides/notesSlide9.xml" Id="Rbbb920c5cb19459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2c735ab4a845a4" /><Relationship Type="http://schemas.openxmlformats.org/officeDocument/2006/relationships/image" Target="/ppt/media/image10.png" Id="R228f4c221e5b4843" /><Relationship Type="http://schemas.openxmlformats.org/officeDocument/2006/relationships/notesSlide" Target="/ppt/notesSlides/notesSlide10.xml" Id="Rc97bbc6906bd4d3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fd0834f6944bd4" /><Relationship Type="http://schemas.openxmlformats.org/officeDocument/2006/relationships/image" Target="/ppt/media/image11.png" Id="Rbaf9c235a864420d" /><Relationship Type="http://schemas.openxmlformats.org/officeDocument/2006/relationships/notesSlide" Target="/ppt/notesSlides/notesSlide11.xml" Id="Ra24d1e2ed635416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12b6f27e1f41eb" /><Relationship Type="http://schemas.openxmlformats.org/officeDocument/2006/relationships/image" Target="/ppt/media/image12.png" Id="R730d507c285e44f7" /><Relationship Type="http://schemas.openxmlformats.org/officeDocument/2006/relationships/notesSlide" Target="/ppt/notesSlides/notesSlide12.xml" Id="R82ca7ae5906e4cc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920ad954ef4b26" /><Relationship Type="http://schemas.openxmlformats.org/officeDocument/2006/relationships/image" Target="/ppt/media/image13.png" Id="Raba4f87dd72647f7" /><Relationship Type="http://schemas.openxmlformats.org/officeDocument/2006/relationships/notesSlide" Target="/ppt/notesSlides/notesSlide13.xml" Id="Reef4757d6da3470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e81f5290c048d8" /><Relationship Type="http://schemas.openxmlformats.org/officeDocument/2006/relationships/image" Target="/ppt/media/image14.png" Id="Redde6da5d20f4378" /><Relationship Type="http://schemas.openxmlformats.org/officeDocument/2006/relationships/notesSlide" Target="/ppt/notesSlides/notesSlide14.xml" Id="Rde91e60e8e364ef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773aade9c44e81" /><Relationship Type="http://schemas.openxmlformats.org/officeDocument/2006/relationships/image" Target="/ppt/media/image15.png" Id="Rf4130a66080849c7" /><Relationship Type="http://schemas.openxmlformats.org/officeDocument/2006/relationships/notesSlide" Target="/ppt/notesSlides/notesSlide15.xml" Id="R1bf3fd0dd4ea48e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28228bbf7b45b2" /><Relationship Type="http://schemas.openxmlformats.org/officeDocument/2006/relationships/image" Target="/ppt/media/image16.png" Id="R0328d2bfa48847ac" /><Relationship Type="http://schemas.openxmlformats.org/officeDocument/2006/relationships/notesSlide" Target="/ppt/notesSlides/notesSlide16.xml" Id="R48ba496236664de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8ff49cf3534aa1" /><Relationship Type="http://schemas.openxmlformats.org/officeDocument/2006/relationships/image" Target="/ppt/media/image17.png" Id="R5f08128cd1564e5a" /><Relationship Type="http://schemas.openxmlformats.org/officeDocument/2006/relationships/notesSlide" Target="/ppt/notesSlides/notesSlide17.xml" Id="R47fa09f5a9314e4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5855efe6e54273" /><Relationship Type="http://schemas.openxmlformats.org/officeDocument/2006/relationships/image" Target="/ppt/media/image18.png" Id="R74596374c0d74658" /><Relationship Type="http://schemas.openxmlformats.org/officeDocument/2006/relationships/notesSlide" Target="/ppt/notesSlides/notesSlide18.xml" Id="Rd72773cd3a1345a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0b31114e504493" /><Relationship Type="http://schemas.openxmlformats.org/officeDocument/2006/relationships/image" Target="/ppt/media/image19.png" Id="R7b6a470c0b8e4421" /><Relationship Type="http://schemas.openxmlformats.org/officeDocument/2006/relationships/notesSlide" Target="/ppt/notesSlides/notesSlide19.xml" Id="Rfe902b6af42e4ac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370057bbdb4228" /><Relationship Type="http://schemas.openxmlformats.org/officeDocument/2006/relationships/image" Target="/ppt/media/image20.png" Id="R892f59cf178b4542" /><Relationship Type="http://schemas.openxmlformats.org/officeDocument/2006/relationships/notesSlide" Target="/ppt/notesSlides/notesSlide20.xml" Id="Rc4b7f7606cc6483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32825ce9824ff9" /><Relationship Type="http://schemas.openxmlformats.org/officeDocument/2006/relationships/image" Target="/ppt/media/image21.png" Id="R7363b3feaf99463a" /><Relationship Type="http://schemas.openxmlformats.org/officeDocument/2006/relationships/notesSlide" Target="/ppt/notesSlides/notesSlide21.xml" Id="R4f96b5353e5641b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83c7fabe1640b8" /><Relationship Type="http://schemas.openxmlformats.org/officeDocument/2006/relationships/image" Target="/ppt/media/image22.png" Id="R15758f1ff06047a8" /><Relationship Type="http://schemas.openxmlformats.org/officeDocument/2006/relationships/notesSlide" Target="/ppt/notesSlides/notesSlide22.xml" Id="Ra0d437f632284a0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6614c1426548af" /><Relationship Type="http://schemas.openxmlformats.org/officeDocument/2006/relationships/image" Target="/ppt/media/image23.png" Id="R53b75f4215cd412b" /><Relationship Type="http://schemas.openxmlformats.org/officeDocument/2006/relationships/notesSlide" Target="/ppt/notesSlides/notesSlide23.xml" Id="R16b13c51a208432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5adb4e706c42b3" /><Relationship Type="http://schemas.openxmlformats.org/officeDocument/2006/relationships/image" Target="/ppt/media/image24.png" Id="R6e3574a604eb46ee" /><Relationship Type="http://schemas.openxmlformats.org/officeDocument/2006/relationships/notesSlide" Target="/ppt/notesSlides/notesSlide24.xml" Id="R022cce9c930d459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4baae6b7564d7c" /><Relationship Type="http://schemas.openxmlformats.org/officeDocument/2006/relationships/image" Target="/ppt/media/image25.png" Id="Ref1fcbef810b4372" /><Relationship Type="http://schemas.openxmlformats.org/officeDocument/2006/relationships/notesSlide" Target="/ppt/notesSlides/notesSlide25.xml" Id="R50ad7f3547234df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61e4e0b398401b" /><Relationship Type="http://schemas.openxmlformats.org/officeDocument/2006/relationships/image" Target="/ppt/media/image26.png" Id="R20bc203377c749ff" /><Relationship Type="http://schemas.openxmlformats.org/officeDocument/2006/relationships/notesSlide" Target="/ppt/notesSlides/notesSlide26.xml" Id="R69062e3864eb499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35f3e37aba4ad3" /><Relationship Type="http://schemas.openxmlformats.org/officeDocument/2006/relationships/image" Target="/ppt/media/image27.png" Id="Rf76e900feb124c38" /><Relationship Type="http://schemas.openxmlformats.org/officeDocument/2006/relationships/notesSlide" Target="/ppt/notesSlides/notesSlide27.xml" Id="R818fa9766b97428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ebb11fc880436d" /><Relationship Type="http://schemas.openxmlformats.org/officeDocument/2006/relationships/image" Target="/ppt/media/image28.png" Id="R2b854322126a4461" /><Relationship Type="http://schemas.openxmlformats.org/officeDocument/2006/relationships/notesSlide" Target="/ppt/notesSlides/notesSlide28.xml" Id="Rd4e829a3060c435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fab88983ad45d2" /><Relationship Type="http://schemas.openxmlformats.org/officeDocument/2006/relationships/image" Target="/ppt/media/image29.png" Id="R21e3dc73a83648f3" /><Relationship Type="http://schemas.openxmlformats.org/officeDocument/2006/relationships/notesSlide" Target="/ppt/notesSlides/notesSlide29.xml" Id="R76ddd7e5e86349a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1552d5ef6b4d21" /><Relationship Type="http://schemas.openxmlformats.org/officeDocument/2006/relationships/image" Target="/ppt/media/image30.png" Id="R91b537f68c814e40" /><Relationship Type="http://schemas.openxmlformats.org/officeDocument/2006/relationships/notesSlide" Target="/ppt/notesSlides/notesSlide30.xml" Id="R68e4af2b3dad484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93A1FD-B481-4E6D-9CE3-9928F2378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C45576-059B-4849-B018-C7A48FC86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BC8BA4-D493-4918-9596-8F68EEF7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BB8EB0-E9FF-41AA-8474-379D424E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宏观问题与政策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D03B97-CB20-4CC6-A611-B2CE3BCD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通胀、失业、周期、财政和货币政策。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886B0C-AF69-4D96-BD31-3B2A58F13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51207C-FA3B-4083-B7C3-9957B04C9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77AD76-45D4-4A39-98FF-5BB85A46C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9C9072-4DFE-4FE3-A504-0076B3D3C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edc2ada7d14ae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271064-93E1-400D-A18B-A22425B5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16B5F7-B61C-4E52-BD47-3FE55C85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B2154A-A4F2-4186-96F7-006C5BC62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24DB6A-F97E-4A77-8403-F803478B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FAB021-48AA-4EE6-9146-264585F1E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3F9052-3F15-459E-9A82-5D04EFD24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BE5CCC-169E-4903-9A13-D85789A90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521FB2-4E70-4DCB-8F12-8861A011D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9E3723-7D0D-4CB7-BB9A-2A13D1D90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4314286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C099E9-B131-47D1-84F1-988F82881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86516B-BD4C-47DD-AFCB-2F2829BB4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c0e9e19e3448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B2EA5F-252A-46CE-A040-9AB6B853E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6DB057-9D99-4D5C-A5AC-878886AF7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625A95-FC78-4B6D-AA52-3B4DEADFE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7A8571-BAF9-42CF-B1AA-E8389E292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3759AD-9F7D-4639-9C43-07319B36E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4D3EC2-BAD2-4B5A-A0F0-F1892E4A5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349BBF-3C54-483B-9985-9B7A9FA01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E34234-ECB1-4046-A682-E15CA8CE0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274E6A-8027-460F-B7A8-849787B0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522B15-DF28-40B6-AADB-67D64F5A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70F357-6038-46D9-AF96-CDA2BFB5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1ADEC1-DAD6-4BF6-9EEA-92F740C7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490825-17FB-4116-A2B1-165CA959E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74DEF8-688D-463E-87C3-97B0EE430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FBCABE-DD9D-4988-A304-9630DF4BD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E254E9-5F3E-452F-AB1A-D7F6795A6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7F1C35-0A7C-410A-850F-546624F0A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成功标准｜政策要分析目标、传导、时滞和取舍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1998C5-B491-49F2-B206-F7000F39F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04AD0B-0C10-4C4B-B19B-17F999E75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AAD326-18A9-4F6C-93DD-D4F09D368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9791150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23AC2D-BC6B-460C-81B5-93DF4CE9F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DDB410-2BBD-47E6-8E78-70BB496E7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2af68b4b404ea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0E5EFA-3F39-4568-A449-C067B3F17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宏观问题与政策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7C4997-443B-4AB7-8A17-D0F9D2AC4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3CFDBE-06DD-4385-A2D1-8BCA63C0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54D153-D46B-4392-AC94-48B05E98D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D4D08F-C12E-4752-B4E9-BEFA10122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4FA1EF-3880-4B05-BCC5-DEF267CEE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边界提醒｜只写扩张政策不写副作用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5B8FF6-DF61-47CE-A5B6-A7934564B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95BFFB-6BEF-43EF-A297-5E3D90F29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3F7582-8CE0-433F-A7D8-65010891F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通胀、失业、周期、财政和货币政策。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DA3DC4-EE47-471B-AB8C-753DFBDA9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111B1E-E9EE-4AC5-9E31-B12146C72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E2B628-F4DB-4F40-B8E1-DF329CDD5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识别缺口—选工具—写传导链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95C039-6D31-428A-8135-5A8B5E7A5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1·产出、就业与失业成本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8FC513-32B6-47D4-B425-332AAD81F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6FD0DF-FC14-499A-AD81-F03BE9D10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0E1FF8-0E94-4749-B8DE-249C5FE80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EB110E-D2EA-4BD8-8E32-BE6D74956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4492392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D05ECD-0973-44B7-A90C-89700A534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54AAB5-C2DE-4A67-A8E8-02F8CAF5E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06df0fa59e4e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96B471-1AF9-4A00-909A-BA751AE61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6E47AF-1923-470F-BE87-655E3BE3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B251DA-9BD9-4D54-91BD-23AEFCCE5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能解释“政策要分析目标、传导、时滞和取舍”，并识别一个反例或边界。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3B2014-AF89-4DD9-96E8-CE66ED44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38EDC9-1425-49FC-87C0-BD0F12CA3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978361-E560-4730-A1A6-E79E2F365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1 季总需求减少，实际产出低于充分就业产出。其他因素不变，最直接的产出—就业链是：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A9227B-1436-418A-A74D-8C9743FFC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高频错因：只写扩张政策不写副作用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8B8BEA-475B-4ADD-B93B-72CC4D577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700C6D-E633-4FE0-A79E-EDCE0A747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29CE44-3D07-412F-82E8-80FE494AF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35FE08-D096-45D0-AB04-08132E99F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C75F02-8007-4F51-A48B-3855000BD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AF6403-D6BA-4568-9216-A5814ED8B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3677DA-6275-4465-B24A-A3F3AE83F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390605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3DAF20-0F7F-4205-9AFD-81ADBE7B1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2B721A-EE06-4AAC-8FFD-1BE77D71D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6a5931fbf34e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778690-CC2D-487A-9196-64000B830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C86D64-8D9C-43B6-8778-BC36D864E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04F8B0-425F-4145-A472-565FA749F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CCECC5-27C9-4438-9DD0-9D4D423FC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D8BA48-15C3-4F76-85CE-A1428FC8B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识别缺口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83B2AB-2FBB-4430-A8CF-33A6205D8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8BA00C-5202-4873-8922-76C11D8CD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选工具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490B07-8C4D-4A26-A02C-775AD76A7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5DE5B7-6BCB-4A4B-82DD-A6DC4163D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写传导链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EA7DC3-67C1-4BEE-B4C1-15C4571B5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1D4560-EA98-40BC-9D5D-3E1A5256A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0E81E5-1381-4930-BF88-B05A5D05E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1 季总需求减少，实际产出低于充分就业产出。其他因素不变，最直接的产出—就业链是：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9286FB-6E52-45AD-94F5-715410C59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844A46-DA47-46D0-BA1D-FFD71796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26BDD8-6334-4DF1-BD85-785A87C26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正确结论：企业销售和产出减少→所需劳动减少→就业下降，经济放弃了本可生产的产出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解析：总需求不足令企业削减实际产出及用工；失业的社会机会成本包括未实现的商品和服务产出。本题不要求把失业再分为课程外的类型。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264B43-46E6-4647-9475-8448A25B2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AB2315-510B-4044-BE4C-FFED8955C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51B09F-9B45-4CA9-B467-70E0BBDF3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CBD834-13E0-4E3F-8C7D-179072A8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6396569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866B75-1D7C-45A5-957E-2A5B039FA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82D9F7-251F-47E8-A7E2-54D402BE8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434673b8444bc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D3CF54-E62D-4667-AF0F-EA7BBDC91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846B51-4216-4957-A1EA-CA263B7A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9711B2-F795-40A0-BEAA-8FAB68043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82F4A7-6702-48E3-9AFA-C9CF79886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FBBB9A-F526-4664-8026-BD46979CA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A141F6-285F-474E-96CE-A59F7E460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A8E47B-7725-402E-831F-F3512F203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F9BA2B-E0A7-4A23-91F2-7D74F9EA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68A16B-224D-42F4-A608-048B3D053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3598E8-146E-4A05-8B94-472F7F0CE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47C51A-30FD-4E74-9775-67601BBA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EE07BA-BFD4-4F63-8F87-A9A9DF84B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26C01B-2F9A-4B5B-87D1-802FC1B09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06E9ED-F673-4B30-B548-57BE81BA3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7A2776-3210-4926-B022-76F06EBD8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54C907-CB80-4B27-85FF-81AAFBD38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8F6633-8C7E-46C0-8158-479A3717A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DDBC28-DBF5-499B-9648-D649FB3D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6C87FA-8C60-45E7-9C1B-2162BF70E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480460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8E86F4-611F-415E-BCF2-E840AF359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FACAFA-9E37-445E-ADBA-B28A7C572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47c1964b1e42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429E71-1CAD-435C-94AC-772B283A8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CB4E5B-3346-4586-ABC7-F9380013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CEFEF3-448C-4C7B-8A56-D1EAFE249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4EC780-1360-4FB4-BA4A-4CAA48E40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宏观问题与政策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A3FB74-A0D7-41E8-9728-2171A9B90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CEA540-265C-4FB9-97FE-C2F521072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796E28-CBCA-4C49-A7B6-D48CC8F5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3F1B33-96FA-44E1-9297-74B2D5475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D5724E-8209-4901-A23C-C7727E20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16A24A-0385-4A14-B16C-5A34DB368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识别缺口—选工具—写传导链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EAE97C-B431-4B65-AFAC-61E53013E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227743-7526-4212-89C2-91B270E9F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862C70-FC48-43C6-ADB0-3E03F7F4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F9BC54-D674-467D-9C86-D49E4DFE8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C449D9-1299-46A4-BEEC-AFF9D06B8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D661C6-7319-453B-8C6E-EFAB04488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41C3B2-ABD0-49D5-B086-13113FFC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9426601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4E108B-BA22-43D8-B1C9-D4CA0F1B3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9446F6-A92B-4F23-965F-AE7641949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4fae3dd87c437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A998E2-4684-4817-AFFF-44D83AD0B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C6213E-066D-406D-8C9C-F84A105E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002B98-408E-4D4F-9312-5A17057F0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43D5AB-EF42-4932-83D7-BEBBE86CF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1 季总需求减少，实际产出低于充分就业产出。其他因素不变，最直接的产出—就业链是：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EDFE03-006F-4F20-A217-B1C14F829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4BBFED-A3AA-4D40-8B73-AB0840106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A93668-F247-48F5-9DBD-797562B44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562712-E580-476A-BD41-C489EC572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51D2B1-324F-46CD-BBE5-F48249C0A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9A948E-54AA-4286-9899-80CCF80C1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识别缺口—选工具—写传导链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B140A3-9B49-42BA-B307-23C11CDF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2CE6CD-11B9-4705-B136-0A6C405D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C5A5D2-6099-44F4-974D-471BDE44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CC1F85-886E-403F-8B39-72EB6B564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FADFF1-F44D-4526-8318-84173B424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4364D9-7212-41C6-B55B-B22323838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5CA77D-1F49-48F1-8007-B46F0E514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97322588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F947A3-02DA-422D-9CF3-4308C7D4A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C16C95-CC6F-4A22-A1E6-596AE660A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f7e88f3e01406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A6E2D1-AC1A-46D7-8D0F-C3B6C790C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E2078F-AA03-45EF-8FBD-1AF192E10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7D4984-F138-40B0-929A-BDF37BF66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E68426-8A53-4890-BE67-EDAAD11CC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进口能源价格在第 1 次冲击中大幅上升。短期其他因素不变，AD–AS模型最可能显示：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6D8D5F-D1AA-4F97-954A-89ECEFDBB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1·成本推动通胀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783323-6DFF-4070-9000-60906A383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C81E6E-993B-4787-BEA5-6954C75D9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E32E88-EF61-44FC-A2F6-09FEEDE56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B2BDBC-7E40-4358-A338-1EEE008A9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549035-4914-4683-95A3-2C8B28585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D707FB-D14C-4580-9D4E-1F7694D33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463672-1A19-471E-B1BB-1A21FF5AB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B381CB-36D6-4A6C-9615-D885A5EC5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8058E8-E7E1-4E63-86AB-8B5752B7B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467ABE-9CAE-4573-89EC-E458AA761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498AB7-AF08-4D75-A640-B0054D403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D52283-48FE-4BD7-B665-90DA3C987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06DB99-7101-4A51-A8BF-2BD93745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8943FB-0CBE-4870-B658-3D40EBD65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6632190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C14499-2C5D-4ED4-BDE9-F7B90BE61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3286CE-0CE8-4D26-8740-D8D7B0C28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8f4c221e5b48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3C7F08-4085-4D90-8E63-D0C25E352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CC0B8F-62EB-49A8-910F-231094B0E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9A6BDA-DC4B-47A0-BD50-88A451CC6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2294E9-63AE-4831-849C-B36076981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379526-B96A-4CBE-974D-2CC9E8BF0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第 1 季总需求减少，实际产出低于充分就业产出。其他因素不变，最直接的产出—就业链是：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FADAB2-5CA9-4DF6-B1EB-858B909E9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93454D-5FEB-4D26-A10D-741D9FF2B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0C49B4-D13F-4270-80B0-23A5DE785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27A828-F951-4B1E-BF58-740DA89BD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进口能源价格在第 1 次冲击中大幅上升。短期其他因素不变，AD–AS模型最可能显示：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086682-C308-4ED5-8AA3-B3124077D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40F172-DA99-45CD-9641-71F47794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4C76A0-99CA-4227-A40C-616F723B3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8C3839-6928-470A-A80B-4578A1EE5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经济处于衰退缺口时，政府增加基建开支 2 亿元且税率不变。最直接的扩张性财政政策链是：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59C4FD-1015-4C2B-A91A-55DD00157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46B594-F7B3-4718-B52E-A196DFD8B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09998B-779F-4CAA-AF23-BBC4EF716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301794-BA98-444D-B80B-9EB88738A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1882885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B75ED2-309E-4AC8-A858-CB8760257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B40171-B46D-4A1F-A5D9-5A48E742D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f9c235a864420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4A56F2-26DE-4F12-A132-6E1E880F2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1E43F7-4D8C-45F2-AA65-5C4345484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D9DDD5-5F69-4CC1-B051-D648FE7FA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B225AA-BAFA-4D35-8B38-4572C4C80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D79A78-19B7-4198-ABBC-9277797A0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751AD6-6A08-4599-B5FB-1CA4F7B5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B703EA-5B13-4309-84CE-9BB44C97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D48914-8140-4FD1-BCF7-A839E437E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正确结论：短期总供给左移，物价水平上升而实际产出下降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解析链：能源成本上升提高整体生产成本，SRAS左移，形成成本推动通胀并压低实际产出。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259F52-17DF-47DB-89BE-49E958E2F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3C3B67-EBB3-4649-A482-B428EEC9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A7BDC7-84DD-4AB2-85AD-D94637A8C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5F0885-5F90-4F75-9027-8B6B1FD44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8985135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58BD36-5B1B-4590-BD53-9737F9FB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6374CE-B7D2-4E5B-B0E8-F27C7C348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0d507c285e44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0913FC-DEB2-4EC0-A1FA-F83C7B912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F43F60-7774-4593-8EE9-34EE7317B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7D07C3-8058-449D-99B8-FDE9CAB94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B19DCB-588F-418C-A02D-FF8F21365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经济处于衰退缺口时，政府增加基建开支 2 亿元且税率不变。最直接的扩张性财政政策链是：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21CB27-4D5D-4F06-ACD3-5A3892677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AA8ED3-984F-4267-8512-5C857726D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9B285E-D0F3-4D89-9C83-BB4E2E788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5A009F-74BE-48D1-8604-F5B762D38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69AFC1-3586-4763-86AD-856E8B861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A9651D-035A-4094-95FC-64A39F15B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BB6CC6-5643-4492-AB8A-5A6A49481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C5FB7D-67BC-48C0-8EBE-A5B81A2B7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0458B2-4FFD-4590-82A2-C023C1D34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71557636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3D76A5-B3DE-4B05-B71C-CB845AEE3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41CB0A-9513-4BE1-BBB3-298D808DF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a4f87dd72647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23D22D-1C57-4231-99A2-63065C303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D7AF73-2ABC-4C97-B19C-D2F1AD7B4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FD03F1-B355-43D1-939A-627CEA7A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能独立执行“识别缺口—选工具—写传导链”，并说明每一步理由。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F8B25-9753-4F29-A357-55CF1AB90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312E65-F053-4274-B600-AC388BC98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EAB555-D269-41DF-BE12-8216CD26D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经济接近充分就业时再增加总需求 2%。相比严重衰退期，以下评价较合理：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B249F3-DE42-4C0D-A8A6-32FD84EEC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高频错因：只写扩张政策不写副作用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D23B2B-F652-47EF-96DB-8A8C1951B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9980D5-4FEC-4F1B-9271-59EEAE074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93D69D-D295-4566-B6A3-DB804EBCE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C1B870-779D-4DD3-BE89-CA1748F9F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6A80DA-9E63-493D-AC57-CDF05E24F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A814FB-4D92-4C65-9EDA-E49C43E71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DC6FED-B7B5-4703-AD11-03E6342D0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0268588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9D5531-60A0-48F6-864D-517BF16A9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770DFB-BE22-4401-BD72-722D1594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de6da5d20f43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D0AB79-FDDC-4B6B-89ED-2A4F94F77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AF09F2-F430-47B7-831E-40163FC9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DF72EF-2C52-4C42-9CF1-99A901FD6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EFC20D-AD35-47BA-A262-C8CD7ABCA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1017D8-4D70-4F1C-8F9C-EEF3EAEB0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识别缺口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A19369-CE16-4CBA-A910-0DF565E46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654712-BDAA-49DF-B52C-6DF93065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选工具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F6C410-D530-476E-B7D4-3BA1A39B1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D5CB09-9EF0-4B16-93E8-CBBEF75B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写传导链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95042B-CF58-4F57-9375-24CF633F7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D712C4-2D0D-4584-8913-60AFC7872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C55853-64DE-4A45-A2B1-84FBC945E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经济接近充分就业时再增加总需求 2%。相比严重衰退期，以下评价较合理：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887603-48A1-4B28-B4E7-EE61F7D0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A3BF08-A2E4-47B5-AFE1-F9EEACF37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D091F2-27F1-4D41-A515-E871B81FE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正确结论：产出增加空间较小，物价上升压力较大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解析：接近潜在产出时资源约束较强，AD扩张更可能转化为物价压力；结论取决于AS形状和冲击规模。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958131-4CC7-4B66-8295-BFA179ED7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C8A0A4-6D8A-452F-BF51-13AA7DD81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0276B8-C806-4C91-8B01-F9CD65A46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8D26A8-0808-4CC3-A714-9632AECCF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7217836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393263-D234-4BBF-95A3-5C17E5399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28A769-B1B1-4195-9AED-83A292F1E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130a66080849c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3A2B07-8E08-44D3-8D6C-BA96DC88B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B68533-DBCC-4F4D-AF82-8BE79299F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4EE065-5763-4FDA-8C8F-7E220762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5FEF67-F1F6-4C93-AC83-70C883009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703D7E-BE5C-42A0-9123-F6660343A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A899AF-F627-4C48-A5AA-05D906194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1AD12B-E97F-4AE8-9585-4A27D551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3F500F-86B0-40D9-91CC-849FB3F42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F5612D-C16A-47C3-A111-7BEC019EF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097F26-DCE9-43B8-A6BD-FD1DDF324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40B18B-8424-48B8-A854-796163896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85884A-D6D8-4DAE-9787-16E455461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5BF1BE-ED91-4F42-931E-9281C9185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B4DC86-76DC-412F-8581-C58B358F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E47C8D-29D6-4A51-913A-7754ECB2F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805EBA-758E-4BB3-819A-027A426AD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50D277-AF1D-47F9-90B7-CD2DA1E18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BCCF37-D640-46BC-9A28-2B7E808EC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3D27B6-0BB6-479D-A4DA-1004E2043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38763984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EEE868-7382-4FD9-9BDD-93DEA7C3F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A959EF-8C1A-407B-BD96-E2DF2E04E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28d2bfa48847a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2D66D4-45B9-46AE-913D-379F1FAD4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83990D-C9D4-4F94-A344-5463A9039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1DC373-93C1-4624-B61F-192E68FE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91E049-09B1-428F-9186-D2E47C8FB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宏观问题与政策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8A465A-2803-42C8-B2B5-1835E2B12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A7D2DF-E290-41F9-99FB-03FC0DB20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BDE9AF-2B19-434C-8E3C-1A0900AA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B8391C-8E75-42EF-A2CC-06F756636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621797-E2BE-4C39-B229-BBC46B690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337CBA-3494-438B-92A9-58910C1A1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识别缺口—选工具—写传导链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B0F698-BDBD-462A-A80A-1D20D158C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64DE57-7B3E-46EC-A59C-5C833CC47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FCBA20-53D5-432C-B225-DE2AFBD46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BD80EC-4A98-4C24-B11F-6CD14B0EE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765344-8586-4375-B373-C4B541450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AA6242-42AB-49BC-B63C-E057F7A85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912820-C4FA-47E3-9A16-52A95363F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83631535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B9B500-B62C-4C05-BD78-8964FEB03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E9B690-EFD4-4BD3-8E54-AC0CB1F0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08128cd1564e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5DA9C1-DECC-41FC-959D-12FCF59D3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9E057A-1103-4E18-B843-910890C8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D4CBA5-B3E1-4602-9B25-BD7C9E423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F38D69-87A9-48FD-AC56-E69A8D730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经济接近充分就业时再增加总需求 2%。相比严重衰退期，以下评价较合理：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01B891-D475-4CD4-8407-2141D13AB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AF2D3F-8FEA-40FB-A7FF-A5C49E21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2F90A7-7B61-4970-988E-B7092D02F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EB5805-6C79-4025-B8F6-84096F15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D080BB-9547-4BB1-A338-5B8CE7FA0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B82381-A836-41AF-B613-E1E38DC99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识别缺口—选工具—写传导链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F5FA9D-7A64-4A67-ADE9-2AC374032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AC65F1-91E1-4E51-9DD5-818787537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70134E-6056-43D7-A0EC-9132DAD9F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38C47A-DD1A-48FF-8EA0-984B95F2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F7AF41-1689-4D27-B454-6BC5B2CB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41E60F-39E4-479F-A5E6-ADD950370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0361B9-6D4D-439B-B555-F8625D047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3195294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5E7AC3-61F0-42AF-AC41-4F8BEBC51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2B5D51-650F-4587-AFC2-CCBE57244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596374c0d746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F670FE-5929-49B0-8B51-DAB2951BA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26D0F8-9CFE-4861-9883-24C116FB6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ECB839-8076-4C3F-9234-DB67367C5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5EE455-B3AD-413D-904D-445051CDB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经济处于衰退缺口时，政府增加基建开支 3 亿元且税率不变。最直接的扩张性财政政策链是：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C19893-6EEF-4F81-B5F1-8FBB3C2DC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1·扩张性财政政策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BDCEA4-E5F9-455D-B83A-203196569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40EF3F-3CAB-4872-AD67-43D9A2183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A51BD7-4F96-41A9-9D33-3B73631A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6B9584-662C-47DF-9868-E64388141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90440F-B3D2-4E69-A19E-D5E8BEAB7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D816CC-BE03-4F7A-8126-5794AEB02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E28C04-5837-4810-842B-A88000C9A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E515FD-A791-4108-A023-873453A55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CFA3E8-C506-435E-A1E5-F1C58EF82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1DC589-9FDE-4DA7-A8A9-E53517F1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87ECF9-5052-425F-BF90-D0282F212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1DC076-9DFC-4EF6-81EA-6D69D481B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92F892-C990-4947-B9D3-9128D1F52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284067-DC08-4FAC-8474-C90935AB2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9548438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7C3852-BAA7-43C6-A325-6A093AED0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169D78-B652-41D0-A974-7246BE1C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6a470c0b8e442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6DE777-EA22-41C5-8FF8-E35A1CE13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7BF39F-E255-458C-A75A-97688A015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51D5B4-8FA6-48AF-A28D-0DF24EE12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8B11D6-027D-407B-AA1F-14B5A08AE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7D630A-08D8-4FB4-AE1B-C714C7D51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经济接近充分就业时再增加总需求 2%。相比严重衰退期，以下评价较合理：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9E2614-C078-4241-B42A-54A325289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8FC286-EB92-4DA1-B33B-A2077BA13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029DCA-D638-4A2E-BAB9-885878627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5D380E-C90A-43DA-8842-CECE94A6F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经济处于衰退缺口时，政府增加基建开支 3 亿元且税率不变。最直接的扩张性财政政策链是：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198B67-DC22-4183-AD8F-F8B4A53A0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61B029-05F2-4BCB-B34B-7B0409B7E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B4AE74-A953-4B94-A10D-42FE81754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B1B93D-C555-46C5-8A2D-3C4AB23A7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香港经济同时面对私人消费转弱和进口能源成本上升。政府在第 3 季增加一次性公共工程开支。AD–AS 模型下，最完整的短期判断是：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39DEDA-7275-4267-9ED7-87D0A9C5C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03E01B-035E-432A-83D9-EB1C78D11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7DCCD9-1045-41BE-BEBF-47C61221E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A013EC-3510-4AAA-B58B-3646B9F7C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37696693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73E9E7-C5A6-4423-AACC-D019424F1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D24CA6-F655-4893-AB4A-38BD28A53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2f59cf178b454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A23A8B-5936-418C-A73D-81FBCF708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87D9BE-3E90-4D19-9390-23FE91478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617AF4-6C76-4C32-AB8B-938FEFA2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55BD06-F107-41F1-91DE-DFE25125E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81CCC3-C61A-4191-84A2-B3C9F70D7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140CE3-F37C-48D3-AF05-62A94BFF7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1EC326-93A0-4141-A669-98A360FB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8A53D3-4D1E-4CD7-BCBA-8EB0C2983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正确结论：政府开支增加→总需求增加→实际产出及就业上升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解析链：政府购买是AD组成部分，增加会直接提高AD；实际效果取决于乘数、挤出及经济所处产能位置。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DA685D-2E3C-41EF-87DD-2A9CAF47C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81592A-AD24-4C51-99C5-318FECA92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183944-9479-44FC-A0CC-198139E25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2766E4-6371-4C21-B34E-F132AC69A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7871919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8391C9-7C30-472B-9DE8-47C2648AD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64E186-EAF4-4168-A6D7-2EB045085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63b3feaf99463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794A4C-215C-4DF4-B0DC-59EC5A337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CA0740-2AF8-4B79-80D0-431CD5C1A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FB95BF-12C6-4E85-9DF2-FA1487499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802550-2B89-4B90-BF2D-0B07C6DA8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香港经济同时面对私人消费转弱和进口能源成本上升。政府在第 3 季增加一次性公共工程开支。AD–AS 模型下，最完整的短期判断是：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6E6EF9-9192-4D0B-A86D-2E20CB3FB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4893C5-C6D4-489D-94C4-0EE117A44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E32B35-3B27-4E55-ADF6-E2BDB38B2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8107C2-B6DD-4D32-8C93-29FB5458A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2742A8-52BB-4310-9C73-F6D138D23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A2F901-3ABC-45A7-8270-981EEEE58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EA62DC-A5E6-414C-A1FA-4298F92DB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949BF1-B36B-478B-A106-A2C58A9E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15A688-2B19-4851-B61B-71CB3926B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89791470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8EF456-7AE9-49F4-9A44-C1B67EB8C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2FC879-9ADE-4F30-9306-B9E386B7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758f1ff06047a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07384B-4198-4293-B35C-933F85E65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59A4CC-C8FC-4884-8D2F-367EC980F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5152A6-5E9A-4E0D-8E1A-3F9362897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0DE0A2-6C37-424E-9392-FD46D99F6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72317C-4B3C-4693-A0C4-642DEDADA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EB49D7-32D8-471C-9BA4-A4B72F15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经济过热且通胀高企，政策利率上调 1 个百分点。其他因素不变，短期内最可能：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579A37-65F6-4A80-BF3D-8194B943F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高频错因：只写扩张政策不写副作用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39AC79-E42C-48E5-906F-02C26DB6E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57A1D9-9817-46ED-B35A-C21966E03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CA3C18-EE83-4D38-8ACB-45B2F2427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8B667D-EA80-4632-8A00-6D841CB53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1235C4-37D1-4833-AD6C-964AC623D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00BAD2-20B3-4677-8327-294011617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C859CC-B65E-49CB-A013-FAF7AAAF7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60232441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C2988D-E941-4D3B-90AD-7663ECED7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A579BA-65FE-4E8B-A0C9-AB28F9A8D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b75f4215cd412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7158C6-4B87-4514-8E07-4E4A82A9E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85B2F3-2869-490F-ADAF-F92BB035D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924A66-B9E2-41C7-9F86-5ADBA5D2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57E623-4212-46F3-B03B-763AA537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E79BFE-F6F8-4403-8031-7CAD38389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识别缺口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4D02D5-23F7-4E22-9540-6C053F5A3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9274AC-0639-4498-8303-095E02906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选工具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9ECC36-6E76-4E19-AE39-3B38CD67F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DC9221-176B-4583-B920-77A0F6A0A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写传导链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211430-6455-4063-9BEE-798813DAC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411CC7-8F80-493F-8C5A-2964CE613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758465-3BBA-40E6-A5FC-833227846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经济过热且通胀高企，政策利率上调 1 个百分点。其他因素不变，短期内最可能：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34FB4D-EC83-4A89-A16C-19ACD1DED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40B5F9-1613-44E2-8A12-F678255AF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917B8C-D41A-4DD5-851B-CEB00986D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正确结论：利率敏感的消费和投资减少，总需求左移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解析：加息提高借贷成本和支出的机会成本，典型地减少C和I，从而压低AD。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FEF555-8FCD-48DD-A3A7-D45BB7F69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F35939-4960-429B-80DE-25194B7A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6282A2-9654-4BE4-B682-8644CEC8B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ED3B2B-200A-41F8-9EEE-6364DF255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4668103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B376EB-1077-489F-B5E2-4FA6298CB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48A901-C262-4610-97F1-B76E5D6AC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3574a604eb46e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E54CAC-3009-479E-9C19-BA54A4AB5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05970A-6B36-48EB-88B0-829F2F545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8CE17E-CA3F-468E-B01C-33DA4CA7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E5BB3E-36F6-4368-B808-DC890CA65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E3DD77-3BE4-41F7-BC9D-90D64AAF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33372C-E9F5-4265-BE72-ADB3593B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B1405A-83AA-4151-BE14-8CE383F2D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D49F69-BD5F-4AEC-914D-9916CFC3C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95B734-62FE-448E-AE58-70303D717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E0CE94-D532-43A6-AE81-96BEAFF28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69BC26-E702-47DF-92E9-4F26B3D79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EFBB43-A26E-404F-83D8-0E46B1C13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26CE93-ECC8-41AB-B597-B6EE5ADF7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AFB35E-DCC4-48F6-B820-C1E8F436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F14FE8-A148-4AED-8DEA-4337F6970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E84F25-5621-476F-9DB0-357A51B74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740AC9-F235-4AFC-A60D-A5AB30426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F9C3DC-7BEF-4A9D-B999-3827F6756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9C51B7-4B84-427E-8A8C-F4EE0C67D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57360637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10B8F1-977F-47DC-9A84-B247A99FD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6D0621-0F4F-405A-B25B-C6B257F04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1fcbef810b437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C0AAFF-3E9C-405D-9601-99EAFEDEE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928803-16B8-46B2-933B-A9AF32DA4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A4959D-E40F-4A0F-B09A-1C110040B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7CE6A8-08F2-4069-B760-ECF7CE75F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宏观问题与政策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9EB1A0-3D9E-4471-925D-B1CFAF7E3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5CE0AD-14C1-4CD4-83D6-A76FC9B1D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F9CDAA-A96F-472C-85D6-151401AE3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00E027-F35D-4006-8670-4C04408CD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263299-347E-4153-8276-FEFB2CB65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9873FD-B3F8-4997-BECE-04458E234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识别缺口—选工具—写传导链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46FE32-6B6E-4480-BA75-C0FA7E944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96C2A7-5136-4458-9ADE-CD03981A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947146-12E9-4EFF-80D8-8ED87D2B5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8D69F5-1980-4DEC-B7F5-B5459C16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61D275-F86F-44EE-9BD1-5E2325C96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5797DD-8962-4463-8A26-FAAEC611B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A9A597-1744-4622-AC33-72CF28D3B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3418642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144FB3-FD12-4F07-AA1E-E086C526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71733A-E07C-4CD3-A38F-E0A464EEA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bc203377c749f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BF4D58-4007-45D4-BB68-D38AF910C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FA0ACB-FFA9-44F7-B148-E99E0E653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C22873-F830-4515-8FDE-42CE69109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E4D686-DABF-412B-88A6-2B73F5C11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经济过热且通胀高企，政策利率上调 1 个百分点。其他因素不变，短期内最可能：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0C14E8-FC7C-4718-8B9C-A1C8D2307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2C13F4-06D1-4607-99C9-882690F12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2FC1B0-19C3-4ADF-8A6F-87A8CDBBF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ACF406-DAD9-469F-B1C5-1E195371E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2C2CEF-A055-4598-817C-2F3DEF38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1ED990-D80C-4828-B06F-8318AC9FE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识别缺口—选工具—写传导链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E71AD0-1684-44B3-B556-2CA060B3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BE41F2-F447-4D8A-BFF3-AD05B8A6B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5A9F5B-DA95-4860-9616-5A792F42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9C9E7E-C531-40BB-B397-87D660327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178F45-9645-43E3-82F7-2794F736B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9528CB-09AF-4B83-B4AF-AA04B7006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E50B0A-B087-4923-8CEC-BD4634CDD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914797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620B89-7DAE-4044-9EDC-85A852954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0D8BC8-6D73-4E89-A027-BA5EC92EA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6e900feb124c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4777D1-82A5-4361-862A-4E2C48E8D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8E36A0-1B69-4785-BB4D-51614C49D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A4F8E4-D290-4771-A6EB-8FA9DAA5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5FC9EB-82A5-483D-B491-1D3CABA6E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香港经济同时面对私人消费转弱和进口能源成本上升。政府在第 4 季增加一次性公共工程开支。AD–AS 模型下，最完整的短期判断是：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B39E5A-EFBF-408D-B1EA-F979ECD6B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2·双重冲击与条件化政策判断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372C0E-9F3D-4201-9638-C724D658E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D9B3DE-33D0-430F-8CE3-1D9D12891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07871D-F46D-4894-ABB5-6BEE912F2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9EF9E7-15ED-47FF-AA6F-411D8652E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845B72-0A43-4FD6-9444-7600FD14B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BF83D7-9CF0-4B41-B562-8AE90263A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1CD150-952B-4E95-9F28-CC88FE549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559ABE-7CCC-4DA6-91BE-15E823C56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2F640E-9B94-470A-9969-58C3AFD60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633E4B-8E49-4130-9942-E546DC9AF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A1B501-5B20-4F1D-A4DB-048B81038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C2F77A-D4C5-4259-8F9D-F403DC6E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F744C9-2660-46BE-980B-98F66B7F1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F06FEF-7112-449B-8777-46FFABE6B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30924506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BD95CF-0986-43E8-A37E-3FA9455E5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D9E38D-52DA-4FF5-9554-EF57B31BF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854322126a446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062D23-0DE3-4E9F-B986-FAB2BCEF1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E0CFA4-96D9-4BC8-A983-BAA495669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59656C-F7E5-41C4-9BA1-EB400B8C8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94A4DC-B62A-47F7-92F1-C338F8949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DA7D4F-1495-46CA-9541-F096ABDC5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经济过热且通胀高企，政策利率上调 1 个百分点。其他因素不变，短期内最可能：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A67BC4-76C4-4FFA-9EA2-03A39D146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D1F73B-1E65-4C1D-9277-F0F02C5A8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BA712F-F186-462D-9127-97A6C5CC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35F86A-EFD2-46FE-B313-B49DF1233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香港经济同时面对私人消费转弱和进口能源成本上升。政府在第 4 季增加一次性公共工程开支。AD–AS 模型下，最完整的短期判断是：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0E42BB-0ACF-4348-98C3-F744FAAAA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650C5C-B611-4B4A-AAD8-E0E4FC76A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C7A38E-BC04-4E48-9C8D-5EB116F1A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D6B2D0-2C57-4C33-A5D0-8B91ED1AD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进口能源价格在第 5 次冲击中大幅上升。短期其他因素不变，AD–AS模型最可能显示：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C0AB49-1180-4943-AD5B-D03802D9B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94C60E-EDCF-490B-A258-C954C30C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B55DA5-3DD9-4893-B42D-2BF96F74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93D6CF-19BF-4FDF-ADF3-EF0A81A60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9926187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B6A1FD-7DB8-4871-A1E1-196DADF5E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D8845-CE94-4DF6-B717-1EBA79DFD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e3dc73a83648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E534A4-A51B-4362-9EE4-4AFB62B58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802A0A-C636-4BA8-95E1-F81ECC759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A319BC-BCD1-4EA2-97E3-8D228B09C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E572EC-79D8-4F13-AC18-E651CC1D1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460A54-7055-4D83-857F-ABFE7BACF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8E75C1-E4EF-4EAE-A165-776C1074C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49DEDF-C1B3-4173-8B0B-9D98CB3DF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E08058-FAF2-4974-8345-5467B3829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正确结论：工程开支使AD右移，但能源成本使SRAS左移；产出净变化不确定，物价较可能承受上升压力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解析链：条件一是财政开支直接增加 AD；材料二是投入成本上升令 SRAS 左移。两种冲击对物价方向同为向上，但对实际产出方向相反，因此产出结果取决于冲击幅度及经济起点。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4D8345-CDBF-47B0-A0A5-4F4B5FB95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C26325-C44A-4B62-A327-EB94133E9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30025F-C270-4E1E-9A75-E6EA6B993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726DAF-E874-454C-A86A-88D998175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27708599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D40283-F49D-469E-B3B1-88C0CE12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A99987-CBA5-44C7-9B59-C5048933A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b537f68c814e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1C4751-DE88-4A50-846A-5B53E687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BB8121-6E61-40D5-ADA0-10B705C70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FFCC10-CF1F-4079-8C1A-E677B3569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62E55D-F7BC-4A66-BF02-1BDAE1646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进口能源价格在第 5 次冲击中大幅上升。短期其他因素不变，AD–AS模型最可能显示：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D1D8BB-2A2A-4128-8E48-D55C1A760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AAFB3C-4190-4066-B514-C4655EA5B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C4A787-76C0-4EE8-9331-53E4BF1DC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90F375-7B1B-475E-BBA1-B5EABA71B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AF330E-DA69-40F6-84AC-50687E545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5EE472-F739-4168-B73B-4F8A9574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DF6E62-70B1-45A9-A40E-D5F7591A0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E2FF86-58BB-47B1-8924-303A58073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宏观问题与政策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2196E0-A35C-4918-A958-E3A9B0680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4285223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2026-08-19T08:42:26.9580000Z</dcterms:created>
  <dcterms:modified xsi:type="dcterms:W3CDTF">2026-08-19T08:42:26.9580000Z</dcterms:modified>
</coreProperties>
</file>