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79c3b898c444e0" /><Relationship Type="http://schemas.openxmlformats.org/officeDocument/2006/relationships/extended-properties" Target="/docProps/app.xml" Id="Re26d2f087c084938" /><Relationship Type="http://schemas.openxmlformats.org/officeDocument/2006/relationships/officeDocument" Target="/ppt/presentation.xml" Id="R2fa5e6d7a4d448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930068573b412b"/>
  </p:sldMasterIdLst>
  <p:notesMasterIdLst>
    <p:notesMasterId xmlns:r="http://schemas.openxmlformats.org/officeDocument/2006/relationships" r:id="R902c2585741d4ebf"/>
  </p:notesMasterIdLst>
  <p:sldIdLst>
    <p:sldId xmlns:r="http://schemas.openxmlformats.org/officeDocument/2006/relationships" id="256" r:id="R6cb2c37981f140e5"/>
    <p:sldId xmlns:r="http://schemas.openxmlformats.org/officeDocument/2006/relationships" id="257" r:id="R656e138fe122471b"/>
    <p:sldId xmlns:r="http://schemas.openxmlformats.org/officeDocument/2006/relationships" id="258" r:id="Reab95a854e7d41cb"/>
    <p:sldId xmlns:r="http://schemas.openxmlformats.org/officeDocument/2006/relationships" id="259" r:id="Re58fc1c48d974633"/>
    <p:sldId xmlns:r="http://schemas.openxmlformats.org/officeDocument/2006/relationships" id="260" r:id="Rdf6bacdf86a14218"/>
    <p:sldId xmlns:r="http://schemas.openxmlformats.org/officeDocument/2006/relationships" id="261" r:id="Ra197951138d64b9c"/>
    <p:sldId xmlns:r="http://schemas.openxmlformats.org/officeDocument/2006/relationships" id="262" r:id="R30212bd660b04611"/>
    <p:sldId xmlns:r="http://schemas.openxmlformats.org/officeDocument/2006/relationships" id="263" r:id="Ra5307124583e4b45"/>
    <p:sldId xmlns:r="http://schemas.openxmlformats.org/officeDocument/2006/relationships" id="264" r:id="Rbb624d0049354efc"/>
    <p:sldId xmlns:r="http://schemas.openxmlformats.org/officeDocument/2006/relationships" id="265" r:id="R3e1cde18e10a4bf8"/>
    <p:sldId xmlns:r="http://schemas.openxmlformats.org/officeDocument/2006/relationships" id="266" r:id="R084366b4b7074f7e"/>
    <p:sldId xmlns:r="http://schemas.openxmlformats.org/officeDocument/2006/relationships" id="267" r:id="R726c715072e241ff"/>
    <p:sldId xmlns:r="http://schemas.openxmlformats.org/officeDocument/2006/relationships" id="268" r:id="R5b26618243d34690"/>
    <p:sldId xmlns:r="http://schemas.openxmlformats.org/officeDocument/2006/relationships" id="269" r:id="R07b6a4064f1e47db"/>
    <p:sldId xmlns:r="http://schemas.openxmlformats.org/officeDocument/2006/relationships" id="270" r:id="R78afef5456b94474"/>
    <p:sldId xmlns:r="http://schemas.openxmlformats.org/officeDocument/2006/relationships" id="271" r:id="Rae1eabe61ff74fed"/>
    <p:sldId xmlns:r="http://schemas.openxmlformats.org/officeDocument/2006/relationships" id="272" r:id="Rf7473fa79429409a"/>
    <p:sldId xmlns:r="http://schemas.openxmlformats.org/officeDocument/2006/relationships" id="273" r:id="Raf85966ec8dd4a8a"/>
    <p:sldId xmlns:r="http://schemas.openxmlformats.org/officeDocument/2006/relationships" id="274" r:id="R5d2a62de7b0a4ca8"/>
    <p:sldId xmlns:r="http://schemas.openxmlformats.org/officeDocument/2006/relationships" id="275" r:id="R1c0967498edc41ac"/>
    <p:sldId xmlns:r="http://schemas.openxmlformats.org/officeDocument/2006/relationships" id="276" r:id="Rdfda71c120114e5b"/>
    <p:sldId xmlns:r="http://schemas.openxmlformats.org/officeDocument/2006/relationships" id="277" r:id="R1520a2f01b1b4482"/>
    <p:sldId xmlns:r="http://schemas.openxmlformats.org/officeDocument/2006/relationships" id="278" r:id="Reb49dd732e9d4be6"/>
    <p:sldId xmlns:r="http://schemas.openxmlformats.org/officeDocument/2006/relationships" id="279" r:id="R722253f1417a464e"/>
    <p:sldId xmlns:r="http://schemas.openxmlformats.org/officeDocument/2006/relationships" id="280" r:id="Rb547e39efd244518"/>
    <p:sldId xmlns:r="http://schemas.openxmlformats.org/officeDocument/2006/relationships" id="281" r:id="R2ba8f2d101fe4dd0"/>
    <p:sldId xmlns:r="http://schemas.openxmlformats.org/officeDocument/2006/relationships" id="282" r:id="Rab10d3117ed5467e"/>
    <p:sldId xmlns:r="http://schemas.openxmlformats.org/officeDocument/2006/relationships" id="283" r:id="Rf2795678694d4211"/>
    <p:sldId xmlns:r="http://schemas.openxmlformats.org/officeDocument/2006/relationships" id="284" r:id="R6cecf50d086c455c"/>
    <p:sldId xmlns:r="http://schemas.openxmlformats.org/officeDocument/2006/relationships" id="285" r:id="R2de1a513206d4e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b2fd18fb8e40f4" /><Relationship Type="http://schemas.openxmlformats.org/officeDocument/2006/relationships/slideMaster" Target="/ppt/slideMasters/slideMaster1.xml" Id="R4f930068573b412b" /><Relationship Type="http://schemas.openxmlformats.org/officeDocument/2006/relationships/notesMaster" Target="/ppt/notesMasters/notesMaster1.xml" Id="R902c2585741d4ebf" /><Relationship Type="http://schemas.openxmlformats.org/officeDocument/2006/relationships/presProps" Target="/ppt/presProps.xml" Id="Rb66e4831ee194190" /><Relationship Type="http://schemas.openxmlformats.org/officeDocument/2006/relationships/tableStyles" Target="/ppt/tableStyles.xml" Id="R2a9217f167db41ac" /><Relationship Type="http://schemas.openxmlformats.org/officeDocument/2006/relationships/slide" Target="/ppt/slides/slide1.xml" Id="R6cb2c37981f140e5" /><Relationship Type="http://schemas.openxmlformats.org/officeDocument/2006/relationships/slide" Target="/ppt/slides/slide2.xml" Id="R656e138fe122471b" /><Relationship Type="http://schemas.openxmlformats.org/officeDocument/2006/relationships/slide" Target="/ppt/slides/slide3.xml" Id="Reab95a854e7d41cb" /><Relationship Type="http://schemas.openxmlformats.org/officeDocument/2006/relationships/slide" Target="/ppt/slides/slide4.xml" Id="Re58fc1c48d974633" /><Relationship Type="http://schemas.openxmlformats.org/officeDocument/2006/relationships/slide" Target="/ppt/slides/slide5.xml" Id="Rdf6bacdf86a14218" /><Relationship Type="http://schemas.openxmlformats.org/officeDocument/2006/relationships/slide" Target="/ppt/slides/slide6.xml" Id="Ra197951138d64b9c" /><Relationship Type="http://schemas.openxmlformats.org/officeDocument/2006/relationships/slide" Target="/ppt/slides/slide7.xml" Id="R30212bd660b04611" /><Relationship Type="http://schemas.openxmlformats.org/officeDocument/2006/relationships/slide" Target="/ppt/slides/slide8.xml" Id="Ra5307124583e4b45" /><Relationship Type="http://schemas.openxmlformats.org/officeDocument/2006/relationships/slide" Target="/ppt/slides/slide9.xml" Id="Rbb624d0049354efc" /><Relationship Type="http://schemas.openxmlformats.org/officeDocument/2006/relationships/slide" Target="/ppt/slides/slide10.xml" Id="R3e1cde18e10a4bf8" /><Relationship Type="http://schemas.openxmlformats.org/officeDocument/2006/relationships/slide" Target="/ppt/slides/slide11.xml" Id="R084366b4b7074f7e" /><Relationship Type="http://schemas.openxmlformats.org/officeDocument/2006/relationships/slide" Target="/ppt/slides/slide12.xml" Id="R726c715072e241ff" /><Relationship Type="http://schemas.openxmlformats.org/officeDocument/2006/relationships/slide" Target="/ppt/slides/slide13.xml" Id="R5b26618243d34690" /><Relationship Type="http://schemas.openxmlformats.org/officeDocument/2006/relationships/slide" Target="/ppt/slides/slide14.xml" Id="R07b6a4064f1e47db" /><Relationship Type="http://schemas.openxmlformats.org/officeDocument/2006/relationships/slide" Target="/ppt/slides/slide15.xml" Id="R78afef5456b94474" /><Relationship Type="http://schemas.openxmlformats.org/officeDocument/2006/relationships/slide" Target="/ppt/slides/slide16.xml" Id="Rae1eabe61ff74fed" /><Relationship Type="http://schemas.openxmlformats.org/officeDocument/2006/relationships/slide" Target="/ppt/slides/slide17.xml" Id="Rf7473fa79429409a" /><Relationship Type="http://schemas.openxmlformats.org/officeDocument/2006/relationships/slide" Target="/ppt/slides/slide18.xml" Id="Raf85966ec8dd4a8a" /><Relationship Type="http://schemas.openxmlformats.org/officeDocument/2006/relationships/slide" Target="/ppt/slides/slide19.xml" Id="R5d2a62de7b0a4ca8" /><Relationship Type="http://schemas.openxmlformats.org/officeDocument/2006/relationships/slide" Target="/ppt/slides/slide20.xml" Id="R1c0967498edc41ac" /><Relationship Type="http://schemas.openxmlformats.org/officeDocument/2006/relationships/slide" Target="/ppt/slides/slide21.xml" Id="Rdfda71c120114e5b" /><Relationship Type="http://schemas.openxmlformats.org/officeDocument/2006/relationships/slide" Target="/ppt/slides/slide22.xml" Id="R1520a2f01b1b4482" /><Relationship Type="http://schemas.openxmlformats.org/officeDocument/2006/relationships/slide" Target="/ppt/slides/slide23.xml" Id="Reb49dd732e9d4be6" /><Relationship Type="http://schemas.openxmlformats.org/officeDocument/2006/relationships/slide" Target="/ppt/slides/slide24.xml" Id="R722253f1417a464e" /><Relationship Type="http://schemas.openxmlformats.org/officeDocument/2006/relationships/slide" Target="/ppt/slides/slide25.xml" Id="Rb547e39efd244518" /><Relationship Type="http://schemas.openxmlformats.org/officeDocument/2006/relationships/slide" Target="/ppt/slides/slide26.xml" Id="R2ba8f2d101fe4dd0" /><Relationship Type="http://schemas.openxmlformats.org/officeDocument/2006/relationships/slide" Target="/ppt/slides/slide27.xml" Id="Rab10d3117ed5467e" /><Relationship Type="http://schemas.openxmlformats.org/officeDocument/2006/relationships/slide" Target="/ppt/slides/slide28.xml" Id="Rf2795678694d4211" /><Relationship Type="http://schemas.openxmlformats.org/officeDocument/2006/relationships/slide" Target="/ppt/slides/slide29.xml" Id="R6cecf50d086c455c" /><Relationship Type="http://schemas.openxmlformats.org/officeDocument/2006/relationships/slide" Target="/ppt/slides/slide30.xml" Id="R2de1a513206d4e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72b048b2d340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d231ee12734c4c" /><Relationship Type="http://schemas.openxmlformats.org/officeDocument/2006/relationships/notesMaster" Target="/ppt/notesMasters/notesMaster1.xml" Id="R8e645929f0724a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8f3e055a9845cc" /><Relationship Type="http://schemas.openxmlformats.org/officeDocument/2006/relationships/notesMaster" Target="/ppt/notesMasters/notesMaster1.xml" Id="R9ae1f208bf9a4c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60d36a4ab542ff" /><Relationship Type="http://schemas.openxmlformats.org/officeDocument/2006/relationships/notesMaster" Target="/ppt/notesMasters/notesMaster1.xml" Id="Re270b496002446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4937d81d054d7a" /><Relationship Type="http://schemas.openxmlformats.org/officeDocument/2006/relationships/notesMaster" Target="/ppt/notesMasters/notesMaster1.xml" Id="Rf29c477b8b194b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8718bdb0a14bb8" /><Relationship Type="http://schemas.openxmlformats.org/officeDocument/2006/relationships/notesMaster" Target="/ppt/notesMasters/notesMaster1.xml" Id="R0fc98b3e481440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02f76d66d346d9" /><Relationship Type="http://schemas.openxmlformats.org/officeDocument/2006/relationships/notesMaster" Target="/ppt/notesMasters/notesMaster1.xml" Id="Rd6da32e4dbb24a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103ff150b04f9a" /><Relationship Type="http://schemas.openxmlformats.org/officeDocument/2006/relationships/notesMaster" Target="/ppt/notesMasters/notesMaster1.xml" Id="R14da4191ddcb41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28d3b7048746ef" /><Relationship Type="http://schemas.openxmlformats.org/officeDocument/2006/relationships/notesMaster" Target="/ppt/notesMasters/notesMaster1.xml" Id="Rc07405b153a948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258bb9c85c4762" /><Relationship Type="http://schemas.openxmlformats.org/officeDocument/2006/relationships/notesMaster" Target="/ppt/notesMasters/notesMaster1.xml" Id="R53731b4d64eb4b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831f5405384c3f" /><Relationship Type="http://schemas.openxmlformats.org/officeDocument/2006/relationships/notesMaster" Target="/ppt/notesMasters/notesMaster1.xml" Id="R2768a884c2134b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5f1aa47536494a" /><Relationship Type="http://schemas.openxmlformats.org/officeDocument/2006/relationships/notesMaster" Target="/ppt/notesMasters/notesMaster1.xml" Id="R8fc6667f32ac4b7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adf80bc6007477b" /><Relationship Type="http://schemas.openxmlformats.org/officeDocument/2006/relationships/notesMaster" Target="/ppt/notesMasters/notesMaster1.xml" Id="R1576b02dd0e4433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0c465c9f51f482f" /><Relationship Type="http://schemas.openxmlformats.org/officeDocument/2006/relationships/notesMaster" Target="/ppt/notesMasters/notesMaster1.xml" Id="R11c1d78de74141d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e5425268e60492c" /><Relationship Type="http://schemas.openxmlformats.org/officeDocument/2006/relationships/notesMaster" Target="/ppt/notesMasters/notesMaster1.xml" Id="R815bad6f361a4b2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199ac39d35402f" /><Relationship Type="http://schemas.openxmlformats.org/officeDocument/2006/relationships/notesMaster" Target="/ppt/notesMasters/notesMaster1.xml" Id="R610f1fd2b36748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2ea84f1c22f41dd" /><Relationship Type="http://schemas.openxmlformats.org/officeDocument/2006/relationships/notesMaster" Target="/ppt/notesMasters/notesMaster1.xml" Id="Rb3875d1b955b44c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4ccc7f693054210" /><Relationship Type="http://schemas.openxmlformats.org/officeDocument/2006/relationships/notesMaster" Target="/ppt/notesMasters/notesMaster1.xml" Id="R4ca4d07f349c48c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1d3f774bbdb4de9" /><Relationship Type="http://schemas.openxmlformats.org/officeDocument/2006/relationships/notesMaster" Target="/ppt/notesMasters/notesMaster1.xml" Id="R5014bacd8088482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660a4201b734bb1" /><Relationship Type="http://schemas.openxmlformats.org/officeDocument/2006/relationships/notesMaster" Target="/ppt/notesMasters/notesMaster1.xml" Id="Rfa40c433ec9f408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09aa3e7c26a4f25" /><Relationship Type="http://schemas.openxmlformats.org/officeDocument/2006/relationships/notesMaster" Target="/ppt/notesMasters/notesMaster1.xml" Id="R78ceea2b88c64b2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4204ff741f74a7b" /><Relationship Type="http://schemas.openxmlformats.org/officeDocument/2006/relationships/notesMaster" Target="/ppt/notesMasters/notesMaster1.xml" Id="R23c40bfb46db429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729594643944d3e" /><Relationship Type="http://schemas.openxmlformats.org/officeDocument/2006/relationships/notesMaster" Target="/ppt/notesMasters/notesMaster1.xml" Id="R86e953889a09459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88a43b5d58c469a" /><Relationship Type="http://schemas.openxmlformats.org/officeDocument/2006/relationships/notesMaster" Target="/ppt/notesMasters/notesMaster1.xml" Id="R4c5680082672468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1bcd45b30bd4a56" /><Relationship Type="http://schemas.openxmlformats.org/officeDocument/2006/relationships/notesMaster" Target="/ppt/notesMasters/notesMaster1.xml" Id="R8cdc6cda3efb41e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c6c1d2765654d30" /><Relationship Type="http://schemas.openxmlformats.org/officeDocument/2006/relationships/notesMaster" Target="/ppt/notesMasters/notesMaster1.xml" Id="R92d6b93394f34d1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bbfedfc62fc44b1" /><Relationship Type="http://schemas.openxmlformats.org/officeDocument/2006/relationships/notesMaster" Target="/ppt/notesMasters/notesMaster1.xml" Id="Reebf117fb58a4d5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b108bcc27504f6c" /><Relationship Type="http://schemas.openxmlformats.org/officeDocument/2006/relationships/notesMaster" Target="/ppt/notesMasters/notesMaster1.xml" Id="R8acbb5e483d24c5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911208d3f754b8d" /><Relationship Type="http://schemas.openxmlformats.org/officeDocument/2006/relationships/notesMaster" Target="/ppt/notesMasters/notesMaster1.xml" Id="R3208a543c61d414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d3587d08a1a4f14" /><Relationship Type="http://schemas.openxmlformats.org/officeDocument/2006/relationships/notesMaster" Target="/ppt/notesMasters/notesMaster1.xml" Id="Rbb51284d48044d7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07bbff70f5149b8" /><Relationship Type="http://schemas.openxmlformats.org/officeDocument/2006/relationships/notesMaster" Target="/ppt/notesMasters/notesMaster1.xml" Id="R591b7ddafc4147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的“货币与银行”学习单元。本套课件共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讲稿】明确告诉学生：本单元只训练“货币与银行”。先解释知识范围，再用一句话建立核心判断，最后示范标准方法。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【互动提问】请用自己的话复述“利率既是借贷成本也是机会成本”，并举一个会触发“把现金增加直接等同财富增加”的错误例子。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Q1：商户把第 1 批商品全部标价为港元，货币在此主要发挥： 选项为 A.交易媒介，因为尚未发生付款；B.价值储藏，因为价格一定不变；C.计价单位（unit of account）；D.延期支付标准，因为必定赊账。讲解时强调：利率既是借贷成本也是机会成本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【预期回答】学生能说出“画资金流—分析传导—评估风险”中的起始动作，并避开“把现金增加直接等同财富增加”。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分步讲评：先重述题目条件，再逐步示范“画资金流—分析传导—评估风险”，最后给出正确结论“计价单位（unit of account）”。完整解析：以共同货币表示商品价值是计价单位；是否实际付款决定是否同时发挥交易媒介功能。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1·货币功能。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【预期回答】学生能把失分归入“把现金增加直接等同财富增加”或更精确的个人错因，并写出可执行检查动作。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讲稿】逐项解释“货币与银行”中的专有名词、符号、对象和单位。特别强调：把现金增加直接等同财富增加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讲稿】用“条件—表示—方法—核验”重建本知识点。示范时逐步引用：画资金流—分析传导—评估风险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讲稿】带学生逐句读取任务，不先求答案。要求指出材料中的有效条件，再按“画资金流—分析传导—评估风险”作答。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讲稿】先展示错误路径，再用解析链复原第一失分点。禁止只说“粗心”；必须落到“把现金增加直接等同财富增加”或更精确的动作。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Q11：在通胀压力较高时，中央银行把第 2 项政策利率上调。典型传导链是： 选项为 A.市场利率下降→投资增加→总需求增加；B.货币需求减少→供给曲线必右移→物价上升；C.市场利率上升→消费和投资减少→总需求减少→通胀压力缓和；D.政府税收自动下降→总需求增加。讲解时强调：利率既是借贷成本也是机会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【预期回答】学生能说出“画资金流—分析传导—评估风险”中的起始动作，并避开“把现金增加直接等同财富增加”。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资金流—分析传导—评估风险”，最后给出正确结论“市场利率上升→消费和投资减少→总需求减少→通胀压力缓和”。完整解析：紧缩货币政策提高融资及持有支出的机会成本，压低利率敏感的消费和投资，从而减少AD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1·货币政策传导。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【预期回答】学生能把失分归入“把现金增加直接等同财富增加”或更精确的个人错因，并写出可执行检查动作。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讲稿】逐项解释“货币与银行”中的专有名词、符号、对象和单位。特别强调：把现金增加直接等同财富增加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讲稿】用“条件—表示—方法—核验”重建本知识点。示范时逐步引用：画资金流—分析传导—评估风险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讲稿】带学生逐句读取任务，不先求答案。要求指出材料中的有效条件，再按“画资金流—分析传导—评估风险”作答。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讲稿】先展示错误路径，再用解析链复原第一失分点。禁止只说“粗心”；必须落到“把现金增加直接等同财富增加”或更精确的动作。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Q21：市场利率在第 4 次政策调整后上升。其他因素不变，持有无息货币的机会成本会： 选项为 A.下降，因为借贷成本上升；B.上升，因为放弃的利息收入增加；C.不变，因为货币面值不变；D.变为零，因为银行仍接受存款。讲解时强调：利率既是借贷成本也是机会成本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【预期回答】学生能说出“画资金流—分析传导—评估风险”中的起始动作，并避开“把现金增加直接等同财富增加”。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资金流—分析传导—评估风险”，最后给出正确结论“上升，因为放弃的利息收入增加”。完整解析：利率是持有无息货币所放弃的回报；利率上升令该机会成本增加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1·利率与持币机会成本。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【预期回答】学生能把失分归入“把现金增加直接等同财富增加”或更精确的个人错因，并写出可执行检查动作。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讲稿】逐项解释“货币与银行”中的专有名词、符号、对象和单位。特别强调：把现金增加直接等同财富增加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讲稿】用“条件—表示—方法—核验”重建本知识点。示范时逐步引用：画资金流—分析传导—评估风险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讲稿】带学生逐句读取任务，不先求答案。要求指出材料中的有效条件，再按“画资金流—分析传导—评估风险”作答。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讲稿】先展示错误路径，再用解析链复原第一失分点。禁止只说“粗心”；必须落到“把现金增加直接等同财富增加”或更精确的动作。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cfe1dc81f742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690037e137403f" /><Relationship Type="http://schemas.openxmlformats.org/officeDocument/2006/relationships/slideLayout" Target="/ppt/slideLayouts/slideLayout1.xml" Id="Rca484043b02f46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484043b02f46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92c3171804540" /><Relationship Type="http://schemas.openxmlformats.org/officeDocument/2006/relationships/image" Target="/ppt/media/image.png" Id="Rc40fb8ca45954cc6" /><Relationship Type="http://schemas.openxmlformats.org/officeDocument/2006/relationships/notesSlide" Target="/ppt/notesSlides/notesSlide1.xml" Id="R4db5384eeafd4d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48ccae3e34850" /><Relationship Type="http://schemas.openxmlformats.org/officeDocument/2006/relationships/image" Target="/ppt/media/image2.png" Id="R4148e7df109847be" /><Relationship Type="http://schemas.openxmlformats.org/officeDocument/2006/relationships/notesSlide" Target="/ppt/notesSlides/notesSlide2.xml" Id="R48d0226157ad48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8de2b2a8c44c3" /><Relationship Type="http://schemas.openxmlformats.org/officeDocument/2006/relationships/image" Target="/ppt/media/image3.png" Id="R0348249f627b48f2" /><Relationship Type="http://schemas.openxmlformats.org/officeDocument/2006/relationships/notesSlide" Target="/ppt/notesSlides/notesSlide3.xml" Id="R4829742a66db47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aa5c7149945cd" /><Relationship Type="http://schemas.openxmlformats.org/officeDocument/2006/relationships/image" Target="/ppt/media/image4.png" Id="R948d2b56aae144a7" /><Relationship Type="http://schemas.openxmlformats.org/officeDocument/2006/relationships/notesSlide" Target="/ppt/notesSlides/notesSlide4.xml" Id="R4ea69da702d348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51cfd3dda432d" /><Relationship Type="http://schemas.openxmlformats.org/officeDocument/2006/relationships/image" Target="/ppt/media/image5.png" Id="Rd490cd68d2944a5a" /><Relationship Type="http://schemas.openxmlformats.org/officeDocument/2006/relationships/notesSlide" Target="/ppt/notesSlides/notesSlide5.xml" Id="Rb948b40ab5a04a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4c182d6cbc4457" /><Relationship Type="http://schemas.openxmlformats.org/officeDocument/2006/relationships/image" Target="/ppt/media/image6.png" Id="Rbdce1f9f6b8d4c7a" /><Relationship Type="http://schemas.openxmlformats.org/officeDocument/2006/relationships/notesSlide" Target="/ppt/notesSlides/notesSlide6.xml" Id="Rebd90592669c42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561d56a1c64a96" /><Relationship Type="http://schemas.openxmlformats.org/officeDocument/2006/relationships/image" Target="/ppt/media/image7.png" Id="Rb37ee432de694f3c" /><Relationship Type="http://schemas.openxmlformats.org/officeDocument/2006/relationships/notesSlide" Target="/ppt/notesSlides/notesSlide7.xml" Id="R0370aa8ace7b4c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2fa6f14194be3" /><Relationship Type="http://schemas.openxmlformats.org/officeDocument/2006/relationships/image" Target="/ppt/media/image8.png" Id="Ra089e221ae4f4c31" /><Relationship Type="http://schemas.openxmlformats.org/officeDocument/2006/relationships/notesSlide" Target="/ppt/notesSlides/notesSlide8.xml" Id="Re1db2d33a57f44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de9281caa4a4a" /><Relationship Type="http://schemas.openxmlformats.org/officeDocument/2006/relationships/image" Target="/ppt/media/image9.png" Id="R1e7babb0740f4135" /><Relationship Type="http://schemas.openxmlformats.org/officeDocument/2006/relationships/notesSlide" Target="/ppt/notesSlides/notesSlide9.xml" Id="R097c7510db2c42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746c15ac34d4a" /><Relationship Type="http://schemas.openxmlformats.org/officeDocument/2006/relationships/image" Target="/ppt/media/image10.png" Id="Rbda8fa8538ea4b46" /><Relationship Type="http://schemas.openxmlformats.org/officeDocument/2006/relationships/notesSlide" Target="/ppt/notesSlides/notesSlide10.xml" Id="R55c934d6407c4e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87c2bb2c04e0d" /><Relationship Type="http://schemas.openxmlformats.org/officeDocument/2006/relationships/image" Target="/ppt/media/image11.png" Id="R16628cdd701a4e22" /><Relationship Type="http://schemas.openxmlformats.org/officeDocument/2006/relationships/notesSlide" Target="/ppt/notesSlides/notesSlide11.xml" Id="Rcba12e37c3e247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af14044784db8" /><Relationship Type="http://schemas.openxmlformats.org/officeDocument/2006/relationships/image" Target="/ppt/media/image12.png" Id="Rb374dc9ba3954189" /><Relationship Type="http://schemas.openxmlformats.org/officeDocument/2006/relationships/notesSlide" Target="/ppt/notesSlides/notesSlide12.xml" Id="Rec588fed3a494a2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64eb6a2c74553" /><Relationship Type="http://schemas.openxmlformats.org/officeDocument/2006/relationships/image" Target="/ppt/media/image13.png" Id="R25fa86e575ba49ef" /><Relationship Type="http://schemas.openxmlformats.org/officeDocument/2006/relationships/notesSlide" Target="/ppt/notesSlides/notesSlide13.xml" Id="R7f9242817cdf4b5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aaa699dfc4763" /><Relationship Type="http://schemas.openxmlformats.org/officeDocument/2006/relationships/image" Target="/ppt/media/image14.png" Id="R9b6e9e389339451e" /><Relationship Type="http://schemas.openxmlformats.org/officeDocument/2006/relationships/notesSlide" Target="/ppt/notesSlides/notesSlide14.xml" Id="Rd7411de51bf7422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b3a70527746a4" /><Relationship Type="http://schemas.openxmlformats.org/officeDocument/2006/relationships/image" Target="/ppt/media/image15.png" Id="R9de7f7f871a74ca1" /><Relationship Type="http://schemas.openxmlformats.org/officeDocument/2006/relationships/notesSlide" Target="/ppt/notesSlides/notesSlide15.xml" Id="R69a8c98c10734a2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b0ed22f617487f" /><Relationship Type="http://schemas.openxmlformats.org/officeDocument/2006/relationships/image" Target="/ppt/media/image16.png" Id="R194bc91fd9a84ad7" /><Relationship Type="http://schemas.openxmlformats.org/officeDocument/2006/relationships/notesSlide" Target="/ppt/notesSlides/notesSlide16.xml" Id="R8bcbc74c01c94ff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7e476c960476a" /><Relationship Type="http://schemas.openxmlformats.org/officeDocument/2006/relationships/image" Target="/ppt/media/image17.png" Id="R780a2baf148e4696" /><Relationship Type="http://schemas.openxmlformats.org/officeDocument/2006/relationships/notesSlide" Target="/ppt/notesSlides/notesSlide17.xml" Id="Rf7a056957f754c3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a931b13f2a4ebe" /><Relationship Type="http://schemas.openxmlformats.org/officeDocument/2006/relationships/image" Target="/ppt/media/image18.png" Id="Rcfff1233c8544972" /><Relationship Type="http://schemas.openxmlformats.org/officeDocument/2006/relationships/notesSlide" Target="/ppt/notesSlides/notesSlide18.xml" Id="R87cf640a86d547f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4a7ad9ddec4d14" /><Relationship Type="http://schemas.openxmlformats.org/officeDocument/2006/relationships/image" Target="/ppt/media/image19.png" Id="R9f349077cd4c4b2d" /><Relationship Type="http://schemas.openxmlformats.org/officeDocument/2006/relationships/notesSlide" Target="/ppt/notesSlides/notesSlide19.xml" Id="R48f5418b27b84bd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d424e0fbac44c6" /><Relationship Type="http://schemas.openxmlformats.org/officeDocument/2006/relationships/image" Target="/ppt/media/image20.png" Id="Rb4a0c3aac9a94a87" /><Relationship Type="http://schemas.openxmlformats.org/officeDocument/2006/relationships/notesSlide" Target="/ppt/notesSlides/notesSlide20.xml" Id="Ra2806de81e03478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689515aab4fe2" /><Relationship Type="http://schemas.openxmlformats.org/officeDocument/2006/relationships/image" Target="/ppt/media/image21.png" Id="Re2284be22cf24d91" /><Relationship Type="http://schemas.openxmlformats.org/officeDocument/2006/relationships/notesSlide" Target="/ppt/notesSlides/notesSlide21.xml" Id="Rd630665f146c416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4a2ffa36349e0" /><Relationship Type="http://schemas.openxmlformats.org/officeDocument/2006/relationships/image" Target="/ppt/media/image22.png" Id="R81502c124c464106" /><Relationship Type="http://schemas.openxmlformats.org/officeDocument/2006/relationships/notesSlide" Target="/ppt/notesSlides/notesSlide22.xml" Id="Rc90b2a2a0dd946e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8bd96ce2c449a" /><Relationship Type="http://schemas.openxmlformats.org/officeDocument/2006/relationships/image" Target="/ppt/media/image23.png" Id="R6880d68df7464532" /><Relationship Type="http://schemas.openxmlformats.org/officeDocument/2006/relationships/notesSlide" Target="/ppt/notesSlides/notesSlide23.xml" Id="R13518638d0094d9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5d7a55b264814" /><Relationship Type="http://schemas.openxmlformats.org/officeDocument/2006/relationships/image" Target="/ppt/media/image24.png" Id="R6153721c4bb748dd" /><Relationship Type="http://schemas.openxmlformats.org/officeDocument/2006/relationships/notesSlide" Target="/ppt/notesSlides/notesSlide24.xml" Id="R252f360ad8a643b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0274a2d7d640b6" /><Relationship Type="http://schemas.openxmlformats.org/officeDocument/2006/relationships/image" Target="/ppt/media/image25.png" Id="Ra3d5047b71a94fb6" /><Relationship Type="http://schemas.openxmlformats.org/officeDocument/2006/relationships/notesSlide" Target="/ppt/notesSlides/notesSlide25.xml" Id="R69680a2252b34f9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f0a9fc8894875" /><Relationship Type="http://schemas.openxmlformats.org/officeDocument/2006/relationships/image" Target="/ppt/media/image26.png" Id="R32ce8d3c71e54d72" /><Relationship Type="http://schemas.openxmlformats.org/officeDocument/2006/relationships/notesSlide" Target="/ppt/notesSlides/notesSlide26.xml" Id="Re1fdecb0de084d9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1734b5de34487c" /><Relationship Type="http://schemas.openxmlformats.org/officeDocument/2006/relationships/image" Target="/ppt/media/image27.png" Id="Rccc22b760e014c6f" /><Relationship Type="http://schemas.openxmlformats.org/officeDocument/2006/relationships/notesSlide" Target="/ppt/notesSlides/notesSlide27.xml" Id="R90101238582640c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dd078ec5de440a" /><Relationship Type="http://schemas.openxmlformats.org/officeDocument/2006/relationships/image" Target="/ppt/media/image28.png" Id="R1763bc25dad848f3" /><Relationship Type="http://schemas.openxmlformats.org/officeDocument/2006/relationships/notesSlide" Target="/ppt/notesSlides/notesSlide28.xml" Id="R17874557ef5e4d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7d187db1c46ea" /><Relationship Type="http://schemas.openxmlformats.org/officeDocument/2006/relationships/image" Target="/ppt/media/image29.png" Id="R5f4e529c3dc742db" /><Relationship Type="http://schemas.openxmlformats.org/officeDocument/2006/relationships/notesSlide" Target="/ppt/notesSlides/notesSlide29.xml" Id="Rc4d5b1d6b8814f0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b10f615894383" /><Relationship Type="http://schemas.openxmlformats.org/officeDocument/2006/relationships/image" Target="/ppt/media/image30.png" Id="Rb33384f1df3149de" /><Relationship Type="http://schemas.openxmlformats.org/officeDocument/2006/relationships/notesSlide" Target="/ppt/notesSlides/notesSlide30.xml" Id="R6bec884c088742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1B6E37-651B-43D2-853C-77C5E4AC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6EC136-1ACC-4380-A0FF-0A529422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E226D-BCB9-4833-B26B-08ACADCA3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36130-2323-4FFD-BA80-00AB3C0E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72DCD0-B202-4146-A779-CC22C4BF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货币功能、存款创造、利率和金融体系。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F57C2-7868-48D2-81AE-C2078C63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A5E97-E917-4C86-81A8-A977F174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66778-B126-433D-B4E2-23A0A6DE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EE340C-4C15-4552-9034-934E9223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0fb8ca45954c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0850E2-46C5-4245-918F-94B2CF8E3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DF1568-B712-478C-A1B7-163C5D0E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F9ACA-54B3-4D24-9727-AB590A06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6CA11E-A874-4FBC-A79B-9C84A5BA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0FB6C-4301-42B1-A92F-10A551E7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9238D3-115F-4B4F-87D0-D59982F4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1D480-3E2C-492D-A369-499B5D99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956FF-A74E-4D59-9CB8-0B140F96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27D613-3C66-4B46-8433-0AF4715F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68611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45AC4C-45C7-4823-BCF2-2664A1673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41873-CC0F-439B-BBC7-94556DDE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8e7df109847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8F2D92-1332-4A13-8A0D-74201AB3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EFE1B-9718-4331-9D70-D1F5D34A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75716-5FC8-48D1-AC1C-151973F6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E72A1-EC55-480E-A4E8-C8C03CE7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FDEA7E-F29C-4132-AF77-5513E77EB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EF9FE-2A9C-4C33-AE42-EA12E502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F6BB5-4989-4C7D-AB83-7ACE41AB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AAB9C-915B-499B-B155-B5FE0DD9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91C4B-E876-432F-9375-61085047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41B11-77C2-4B5E-AD8C-84EB0AF4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9870B9-CC35-4F3C-BA3E-5B5C1F8C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83921F-2A47-4B79-8D09-40984E85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55EC4E-717C-4896-9720-E462FF93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EABFCF-9E13-47A7-BA63-09500E17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9779BD-7FC1-47CC-A9B0-3E94B2E0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6F571-7B2D-47E8-86A5-847147D5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8B71AE-F2F9-4623-8A09-7685973C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成功标准｜利率既是借贷成本也是机会成本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0B47B5-75E9-477E-A50D-5C40BA94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BD966D-F8F2-4B2B-BC09-2DE35BCC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39147-1E82-49BF-956B-8338E0335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912059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DD182D-5C2D-470D-A419-7BB61A6B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86955-A74F-4CA4-A641-99D0DB16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8249f627b48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31C82-3B7C-4E43-9ABC-5E812115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A0482-C85E-4E8C-8780-19712C70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9E48D5-0402-44A0-93D5-9D5B7270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2224F-C437-4274-8FF8-76C31DAC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AF02A-BB24-45B8-869B-F94387F1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F1956-7876-4501-96C8-2B5C2CB8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边界提醒｜把现金增加直接等同财富增加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F457AD-3433-4F70-99DA-F3F2443C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B6E063-A599-4066-B0E7-B992663F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381E3-C8C4-42AD-A814-FEE62940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货币功能、存款创造、利率和金融体系。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CFCEF-F47A-452D-B4A7-820328AC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02CA5-B1ED-4590-8CCE-D4012E69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517CE4-106E-448C-9829-6957B75A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4AC0FA-CA21-48D9-9B3B-CA0867B9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1·货币功能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422FDC-A0B4-48F5-BCDC-DD463293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FEAC9-BF09-47FB-AD9D-8FDE22FA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6E6004-D609-4706-A6EF-5975E590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0EF1F1-43C1-4A23-B7C6-34EEF752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671351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6640E8-8D4F-4C9D-B0A7-6B385DF21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60219-3C6B-402E-A348-B99DC90C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d2b56aae144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ED152-9CB5-4A97-B7BC-69574F4D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AD880-4369-4D19-82EF-FFBE65E9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9DF3C-9C1F-44B3-9E86-D64CD09E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能解释“利率既是借贷成本也是机会成本”，并识别一个反例或边界。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58AFE6-D26B-4977-A9D4-C443786D7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ACC0E-D453-469F-BC11-99BF4572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F1C3A3-9CF8-48B4-8200-0DC95497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F80D6-3F0B-4AF8-9BE0-9E1A1B00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高频错因：把现金增加直接等同财富增加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BA59A5-18AF-46D1-BEC8-6945BB56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C9F816-A215-48B8-A6BF-FD0609498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BDE638-6B1C-460A-B0E1-22649AD9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B4CE3E-38A7-476C-B463-7D8B8BA1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6CA407-FFA2-41EC-918D-48C7E8C4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7571DA-617D-4536-BC97-4E34F667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F8A1B-BDC4-46C7-9D86-3810E5B5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39626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60F3FF-7AFE-4A80-8704-606D1DD5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EE295-8DDA-418D-8976-9E477BEE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0cd68d2944a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C860FA-10E3-4324-A078-C72C68A0E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5235E-BA7E-40B3-A1D1-73CE6AD4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3BE104-6835-4900-84B2-FDF71495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E887A-E23E-49D6-8DDA-65EFFFE3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6A78D3-5AA2-465B-9DE5-25E47B34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E82A72-5FE0-4EC9-91F2-C5BC45B8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D51477-B1AB-4DFF-BCBE-5905DFE5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分析传导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01E7FE-DE20-4BF3-8A7F-BA26E37F1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00A3FC-C350-493B-A855-540F7AD1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7E290-78F2-4EA2-9733-35631C5C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C1EE1-D047-4842-A76C-C776E124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7CECDD-3DA5-4D38-9CE0-1F11B970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D4AF2-8DD2-4B5D-BDD6-E4204982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CB8E5-C1CF-4F59-8A3D-B18D8707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D51D35-8BF4-4C2A-9FEA-26554B37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正确结论：计价单位（unit of account）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解析：以共同货币表示商品价值是计价单位；是否实际付款决定是否同时发挥交易媒介功能。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2838FF-43F8-4397-BF49-DE2F3E75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1EE3A4-621A-41C3-8B74-3B95FF07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7EF18A-CA50-4816-89B2-DC042C70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092E7F-CDE3-45E1-8517-DEF04093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716219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ABADF0-0240-450B-B7B3-63EA25CA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D5106-4592-4455-808F-EB76F345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ce1f9f6b8d4c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4198A7-C8EC-40F5-87D4-0DA9F156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A826A-BC4F-456C-B410-A338FF8B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DAD95-622C-4C24-9A79-83BF7E4F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6E522-0C75-4AE3-A07B-D14BBAB6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7A78E-61A7-4D91-AE45-0903C1F8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4D3378-1D87-43B3-B978-59F52B3A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5386F-B48C-417E-8B9A-D73E7D6A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9C0201-7F67-469B-8F1C-731F7885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8C3DE-1C66-4511-B314-96940953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28260B-A175-4160-A23C-D28049C6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9C4D2-EF94-4AB2-AE30-642A3E68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CC6C25-837A-469E-8F83-30CD29EC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129117-C979-4CF9-B00F-D3131DEE0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5428F-787E-4E86-B9CE-7BB88CD6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16BC0C-42FF-4C12-B078-80108C07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E58F60-414E-44FF-A147-188FC751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676CF6-E0A5-48E8-B8A0-CE3FB9C1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78FC63-91BF-427E-AB3C-8CE31AC0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13D25B-324E-471F-823B-6B7371EA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281217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6FB809-EA2B-4140-ABA5-16FF70D2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B63CE0-6E80-44F7-8B7E-0CA7065C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7ee432de694f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4D3BF-5FA8-4B70-B63A-D22009C5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9C7E0-1E73-478B-9068-64F8548F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43EDF-119F-4ADB-8D81-F071B9C8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253491-E25D-4A5F-AB80-8E7DE1D6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AEC72-07AF-41BF-B4C6-2A4DFEDC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8E47A-43BF-49B3-B6D2-6C582162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67FFB-F381-4AF5-8527-61F29D10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FEA1CB-167C-40E7-93C9-206F8532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46B5CF-C601-47E4-8095-E0C27807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4F970C-DCD8-4FDF-9392-384FCBC5F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DA9721-2E1B-4CEB-BD42-13A8D3DC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2AC47-0C18-4C0F-80F2-287E1DBC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BBEBAF-15EB-46EE-87F3-0AF4A034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34F9DD-4CB9-4BE0-847C-FC2FCDC9D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E2129E-6DA0-4815-8CC2-463C2FE3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E9574-D7E6-4E8A-9DD5-B0D41E00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A9FE6-B03D-463A-8AE4-B726E63C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782891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570A7-52B1-473A-8DB9-BD6CE3AF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1D739-5065-48DC-8CD9-12081329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9e221ae4f4c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91204-056A-4ED0-B618-238AA2C9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C83DB-56C1-49AC-90D1-4F6AE275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EDABC-C19F-45C8-AE39-D60E3655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37704E-87DA-4522-8315-3792A9EC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CA393-91A7-40FA-80B3-20A27F001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5452D-BD5F-4C00-97CC-6477F77C5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065D6-074E-42CD-84F9-8092C70FB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5D857-88CA-4293-A210-29B29663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957DB-A17B-483C-8097-8AB61A46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B760F-3B03-4D36-8B80-7CC14093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45F06-0B5E-4C95-9F29-4EA7D5AA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DBB09A-92E6-4119-B253-618AD49A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AEAEF5-C1BC-4D18-A254-4240CB08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5BC28A-C282-4E5F-92FA-A00977BB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4BB29C-244C-4793-A372-DDB30707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9BFD93-E025-4B31-B110-2C0ED960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66987A-D30E-4A7E-A870-D9088922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270070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10D774-6AD2-45C9-B41E-01DFE97E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6918B-0424-4A32-A054-F72B6BD4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7babb0740f41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94E2F1-41CB-4347-927B-FA22D305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FE0A5-3EBF-4758-BCD9-29BFE106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D6999-CD8E-4670-98B1-EE54D912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61111-3F77-4DDD-B041-8EC72B5A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某人把第 1 张 HK$1,000 纸币存入活期存款。若不计银行费用且资产价格不变，他个人的净财富即时：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09AD3-4FC2-4942-B99B-899BA80F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1·货币与财富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69BBE-EA65-44C3-BDE8-44186FE8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2D6DBE-C24D-4419-A233-22192AC88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29BAE-248E-4320-8A52-4C2C2D6C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677DDE-E124-4420-951D-E007ECB1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88EDC0-B8DA-43BB-A12F-305DBFD1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53941-7926-4FAD-9A94-E9D50503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A4C5F8-18A9-4884-B230-E906BA62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625D68-57B2-44CC-8D98-21D527E4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4D90C-C03F-497E-B796-9ED4951C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ED30B-99A3-445A-88B7-AC8C9504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6834D6-A282-4C7D-BE6A-83F95A15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B24B6-67AC-4E0B-8B1B-09940DB0A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ED09C7-6214-47BD-908F-D17AC8E1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DEA4B-0901-458A-B3E4-F7293ABA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921102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835BF2-3D15-444F-BD24-376D78B1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D5BF1-6E0A-4F89-BB9B-48B2033F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a8fa8538ea4b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B233B-0582-487A-9E1E-A3130395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D0E77-084F-4D46-AB48-8FEFDA4C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E980B-9400-4E90-8775-1626BC51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48774-33A9-478D-B6B6-AB5CC33A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53A90-E049-4203-A1C3-4A09AF07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A98B39-5094-4540-B50E-E67E2BF6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09B55B-09F9-4792-9B05-87DF9BA7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66942-6185-4E07-ABBC-9375343A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0A69D-FE67-4B1A-AB23-5B469CCA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某人把第 1 张 HK$1,000 纸币存入活期存款。若不计银行费用且资产价格不变，他个人的净财富即时：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78C53-EDB0-4111-A86E-D6C46508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9C83B3-3DF8-44AE-BEE9-3DB8677D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DCC424-0176-451A-A42E-A3986C4C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F61994-6D9F-4837-88FB-BB6CF485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银行收到新增存款 HK$3,000，目标现金储备比率为 20%，且没有超额储备。该银行第一轮最多可新增贷款：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72172-7D48-4AC3-ADE7-0EACF660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A68DCC-16E7-42A9-8C62-868F3130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24C47C-433C-4083-A931-03DC0F9E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2F2B56-98C2-4693-9001-DF57EA05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039722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AA9BB9-EE8A-48DA-B7E9-993D9C88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467017-017B-4740-AD94-3213A7D8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628cdd701a4e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505A48-99DD-45DB-9F47-8063F969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D61D2-1FE4-4B84-926E-23B89842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7944C5-1D3B-410D-9248-EBB4DE47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3FE07-7826-468E-B5FD-D3DF912E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95C0D-364F-4980-AA5F-3406428D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68906-0455-40B3-8879-C741B874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E68CC7-3D00-49C5-9569-FA4742D3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9E0D20-42EF-472A-9C9D-31831CF3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正确结论：不变，只是现金资产转为银行存款资产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解析链：现金减少、存款增加同额，个人资产组合改变而净财富不变；货币形态变化不等于创造个人财富。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68F0F4-3C6D-456F-B584-6503901F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784D93-DCBF-4DB5-ADD2-B6B56863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E089DF-4E63-43BB-A3C3-2CF8A136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9A2E7-98A2-4888-8B39-42B59D86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723728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81C742-F1BA-42C2-AE5B-A7A34C60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134106-4C1D-4B58-92F8-BF06FA25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74dc9ba39541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F97D7-2C47-454B-A8D0-FA40FA28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54ADA-EE2F-493E-8F6F-CF0AA51A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CF6366-6F04-4E23-814D-E53A6B91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7787F5-3E61-4190-97A3-919A47EB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银行收到新增存款 HK$3,000，目标现金储备比率为 20%，且没有超额储备。该银行第一轮最多可新增贷款：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DBEF65-1D5E-43FC-8EA3-963306A7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FBBD5-AB19-41D0-9702-75B66172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3E6453-72F0-4DDF-B1BA-CBD6A9AF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0C6AF-68E6-43AF-8E37-1A68E211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758EA-9A8C-468D-9715-8E7E7BA61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A81CD8-8A95-4C40-9944-13BBE7DF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CB58BF-D9B1-44B0-9423-CAF6B8F7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805532-0E10-4B8E-9529-363FD78F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24DF49-0B09-4934-A4EB-56141901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219376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03F268-3D7C-4714-9A47-0ED1E66D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00D0A-5BD8-47DF-B24E-6DDF53E3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fa86e575ba49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6131B-2854-464E-8993-5ECA4C18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39A6E7-8D76-4EFE-800C-26149E150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C9A65-6457-4328-8A55-5491BACC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能独立执行“画资金流—分析传导—评估风险”，并说明每一步理由。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3F341D-E355-4E7A-A511-72E10AD1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E300F-C26A-49D9-B4FF-A542E83B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CC34F9-B658-46F8-9D56-95CAB9A3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3362A8-D8C8-4E9D-A542-0B3676ED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高频错因：把现金增加直接等同财富增加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649FBD-882A-47E2-A818-3A08F19C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D6E15-8256-452F-9DF7-2EB80BB5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4D1D99-1A27-40CA-917D-65A78EE82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959AE3-CDAB-43EA-9D61-9D87AC5B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CEB72B-4A30-4521-B23A-50B7732D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F1C588-B664-40A6-A77E-F440B0E7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9A833-A846-41C9-ABB2-4AD11006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613866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3D1921-CE2E-46BE-94B6-39411148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775E9-E995-4EFB-AE8C-76EC63CC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6e9e38933945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2A749-0F6B-492A-B22B-DDD7AC7E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E5B9F-0D43-482F-B32C-187D6345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90CFAE-CB5F-4CDE-9C37-CB2492F8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E4058-28DF-4C32-B15B-984CC2BB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65370-D1B7-4BE0-A344-1FB198C6C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8DAD6-FB09-43A4-A9E1-087F6B67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84E229-47E7-4788-9F93-D7589EC9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分析传导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969AE6-4520-4BA5-BE1B-23D5D6E8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1E313D-9466-4D4B-959B-E4B04350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08D5EE-A3C9-4785-8557-8BE7059C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75055D-F064-40FE-9C07-7C1FB536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1FC24-EBB4-4905-BE83-C4845158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5A44AD-5D3E-458A-82B3-F192D81C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FDB953-1A09-4232-82E1-203A5191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8B7978-BD72-4FA9-97E8-2B5A5385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正确结论：市场利率上升→消费和投资减少→总需求减少→通胀压力缓和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解析：紧缩货币政策提高融资及持有支出的机会成本，压低利率敏感的消费和投资，从而减少AD。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AA7E06-8C1D-4D8F-96C7-2F4D42D7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8BF878-A7A4-4177-B416-4EF94B0B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11E276-039D-40C8-9AEA-1522A3B2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4E3427-A559-483F-868C-A2A28457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041018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7F5B32-76F5-4EA2-92D4-4C1C9E60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7AD50C-2828-4915-85AB-99623198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e7f7f871a74c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1A527-EDFF-40F5-964F-D67F0D5F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AA963-EBB0-4F5B-9FAF-94F5D59D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48875-DED3-44BC-91B5-79BF182C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248A41-1488-486C-8E92-D3D28020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8CA40-0370-4C1C-A7E0-FED2304E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488463-0B5D-4C45-98DB-149292C9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3E0876-BF7F-404B-A321-AF370B80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1D951-92C9-49CA-8575-7B1BBD2C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9228ED-D5E3-4FC7-B040-BB4CD428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369E66-3D87-43C2-919A-EF4F99E9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921673-344C-46D1-B42B-74642C99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E68B06-669A-4995-A579-4148B848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A5A0D9-DFE6-4F91-8E84-8943C373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D393C7-1F57-4C04-B3C4-A3089C71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FFE96C-5055-48A9-89D4-F4A192A8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4BCDA1-524E-440C-840A-5BC9E40A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0AC487-5AA3-4AA9-8038-38610871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81FAD-29A0-47EB-BFBD-44186DBF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D30CC1-1634-491F-B04E-2C90A5B7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093638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195A33-9E9A-498A-8EEE-CFF45467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B09B1-DF25-42B9-AF27-9B80E8A4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bc91fd9a84a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B56535-187A-4228-A62B-61245138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38C0C-9A93-46A5-9644-A95EEEF4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44291B-7E21-4DD5-BE33-610565C1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3C8448-825C-4A5D-833C-8AC15E12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EEAF0-9C73-4944-B8A5-7DEE5A7B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69CCD1-2B34-46D2-A9BC-1DF27386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67845C-0138-4D68-98C7-E9B2C1FB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A0D8B3-7929-4B59-A1E1-AC9C231F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50278-BDB2-4345-8FA0-9DB1A744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2156D1-9332-4587-8306-D5702108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AEFCA3-C2C7-445D-928B-A8B3884F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182C4-00D5-44FC-B48D-E2A03B52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DE59F4-E9D2-4D38-BECB-56FE612D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3141BD-173B-4140-B405-14BBC32F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DAC6B-468C-46C4-A078-862F9AFE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6F7529-853C-4E38-9FF9-541F28DE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C5B03-A34A-4AD1-8905-9572689D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2575685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50FD89-2731-4EC9-8650-1C7846FB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375E8-E42B-44A6-86D8-C3FC4F9F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0a2baf148e46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9FA61-1862-417B-8E1E-EC9B7A6A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08DB95-2088-49AE-B523-7FA9DA5B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73019-D8CF-417F-B027-5593AE56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19E844-0EBA-4F7F-AE79-86EF23AC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9EE95-F9B4-4A8D-BE08-E909B963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18EB62-4405-4B60-8F6B-5F0D3566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11311D-24D3-4D0C-ACD1-5471527C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2811AC-E7F6-4E38-AE8B-012A6D90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0A96D7-02B9-45A6-9613-542AB4BC5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C8DC59-8C13-4B7D-A22A-644A246C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DFD2F8-9997-456E-8367-76C422A0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6E9EA-2934-43E7-A2EE-B04B5722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B787BB-26AD-455B-BD46-66346F37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21256-6BA6-4841-8D13-1BD61F6A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CE35A5-BBD9-41E3-9245-06C78488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8FCB3-6D7C-4F71-ABF3-381D4E1E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345BAD-B547-491D-8138-5D2303649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1030558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0FF330-1F36-4818-816F-C97757E8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BD9DCF-9F43-487C-BFA5-EA843D02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ff1233c85449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6B310-758D-46CA-827F-EE130BDD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9DF32F-6AFB-4176-A993-B1FC652A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2A792B-94A7-4FF5-A3BD-C498D85E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BA48D7-9E09-42B4-9902-C81CB8C3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银行收到新增存款 HK$4,000，目标现金储备比率为 20%，且没有超额储备。该银行第一轮最多可新增贷款：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114AD-6C64-4E6D-B1B3-9C92F171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1·银行资产负债与贷款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6C498-B8F5-4DB2-A2C6-DE24780A6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75801-C09D-4501-AAD3-1D447270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605799-077F-429D-93DD-B31409E4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313B95-8E97-40E8-8D09-62738D055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DDE64D-0964-48B9-87E4-DAD4022F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1F70CB-AC97-4132-B7B3-C5B740CF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137A0-AB44-4721-A9EC-135E3B91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980985-98DB-4AD4-AA85-39A46881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F478C5-0880-4B4A-8CC9-E0B75418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0B1B37-B57C-4A51-BA91-F31AB4F3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2F00BB-65EF-4388-906F-B53EB11E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99CEB7-AE34-4BE9-90EB-149C72D5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A93FB4-3C26-4E73-9B67-2C60F075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D823CE-5BBC-4BC1-9005-377E0D95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1783158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73EBA3-9565-43C9-AFD7-7EBE05AA8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3C2C3-C1D6-4291-A352-7CF4C8E1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349077cd4c4b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5EFB8-CE78-487F-9D94-E9703AE6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B5B08-D522-4520-A1F9-20EF68F23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7C17DB-E953-4FC9-B25F-B57D98E7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C1866A-9CBB-4397-B5DC-9580B5DD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B240B-005B-4697-B59F-B5AF2421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A4929E-1381-4DFA-9DB0-4B2191A9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70D59-81BA-42B0-95AF-CDC56579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75120-4990-4DD2-9B52-23D692F2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43111-547B-4B7D-A2D6-6921EAF5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银行收到新增存款 HK$4,000，目标现金储备比率为 20%，且没有超额储备。该银行第一轮最多可新增贷款：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88E081-436A-4BF9-85A4-8D8C4BB77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44EBDA-2B78-4485-AF77-9D357712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43498-86BD-4A5A-9EA8-F4507028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8AF824-E4C9-45D2-971E-2F2A3405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某银行活期存款为 HK$11,000、现金储备为 HK$1,200，目标现金储备比率为 10%，且其他资产负债不变。它即时最多可增加贷款：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86CEE2-588A-402D-89F8-4BEBFBF1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A0D7B7-FF3B-438F-92A1-B0EED276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E27CE5-3196-47FC-AFD9-37BA8C9D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818466-7D7B-4642-AC4A-CAE7A1BB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7167072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B6197E-5070-4F63-8BC1-16F8DA55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5CCCB-6B85-4135-B3CB-9C2E351E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0c3aac9a94a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61E05-1515-459F-95BC-9221DE0F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644B59-25CB-46A1-AB15-58F57BBD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EAB73-CB8D-45BF-A217-3B3F0A56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710D0-8CFE-4295-96E9-ED1BB07D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831361-5C9C-4CA1-8F05-B092EE4A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90BD6C-95BE-4FF8-A735-E4C3C52E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967252-E998-4134-9F78-349CE18B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14BDB8-1A8B-4690-A23F-A7943BD9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正确结论：HK$3,200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解析链：所需储备=HK$800，可贷=HK$4,000−HK$800=HK$3,200。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6427B-D823-447B-AC2A-AFBD1D40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C1D9A6-7A1B-4D49-B1AC-DC1886A2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70896F-0472-42B2-92B0-6974D41D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80F47-540C-4E7F-8E90-1A8117671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262241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59D474-5D13-4226-8C99-948B0B07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488AE-1C11-4D3F-A651-C379719A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84be22cf24d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E3F60-8B07-44B2-BE4E-8E9A17C4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F1877-EAFC-4A7F-9998-34EEF55B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94B76-9FF1-4126-9B12-CD0CDCB1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E1803-E627-4DDB-81D4-F084790F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某银行活期存款为 HK$11,000、现金储备为 HK$1,200，目标现金储备比率为 10%，且其他资产负债不变。它即时最多可增加贷款：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8F977A-54E0-48A3-B7C5-C931BF2D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B5929C-4981-4E91-A3F3-F6E6EE4B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E74F91-090D-4E2F-B386-D8BA86B2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26F88-4EA8-443B-8E77-80CC22CD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84022F-CD21-4C4F-B16C-A41C82F1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9D41A9-1A77-4DF1-B9D4-46DF1E45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BB9E34-3055-4DB4-BCEB-140AB1E4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EF9803-6CD7-4138-AF43-E5882E37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5A855E-E07B-479A-8CC8-2E1D9177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7792394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1D23EC-86EB-48CE-9D5E-7CBE271A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1AB87-7821-4056-9580-C51CFB74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502c124c4641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A6F22-8112-4D18-9023-00CD7176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1EE04-D627-47A4-A381-24CDC21D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601F06-62EA-4F7A-9BC9-FA171ABE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A7823-13FE-41EB-B814-D13D5AE3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A6A08-3A47-4C04-8A56-39935935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2B60C1-13EE-4BAA-9500-3D249105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B9AFD1-E4C4-443D-998F-2D10B9A6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高频错因：把现金增加直接等同财富增加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AC34BF-4A47-4955-8AAD-BEEC1820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D9C1F-844C-4655-AD78-949843E2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F6F367-44DC-4EFB-8EE9-F733D24A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B11813-80E9-4EBE-853F-B3031AFE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3C1D58-EBD5-4586-919E-1738D99F5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279FEA-0982-449A-9654-D56EE118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F6622-5FDD-4468-B2F8-80EABC3F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71860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815D39-1953-4E53-AA52-01433519A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F4C913-EDCC-4E28-B6F6-E5B2B0F3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0d68df74645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69AF5-29FF-48FD-BA09-49820657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8A3F1D-BA24-49E2-BA37-14B415A3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CDE2E-DBCD-4FC9-8C37-0ECC3225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5131A-C709-46E7-802B-6A1D2F13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4C6442-7129-4FBF-9010-A9177C10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974C93-F963-4F82-93CA-55D30F37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FFB022-C075-4DAA-9B1B-ADC76982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分析传导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2F206F-E1A4-4BAB-80A7-38EE709A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47881B-D229-477D-99EF-3344532BB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84825-9894-4976-BA39-27207E59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0E64E6-6D69-4253-A76E-DEBD1F66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5C9F01-6C44-4FA1-9813-09A539ECB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780A52-3CDA-43CD-82D9-45D12E7B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77B7B0-FFBC-4F1A-A39C-7C7A607B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2DE247-7B06-4CDB-92BF-FC7C9829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正确结论：上升，因为放弃的利息收入增加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解析：利率是持有无息货币所放弃的回报；利率上升令该机会成本增加。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C3F50C-7707-42B4-9F4E-BEBB1874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2C08C0-00BF-45F4-80D2-8F7B4AC9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33E24E-EC72-458B-8FE7-0A30A5C2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40B499-CC7A-4490-B429-1FF8AEC7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8419779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DBA406-FBCE-4A47-A6D0-7F2CB6BF4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15E65-8AC5-4579-A03E-C0D9D5F6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53721c4bb748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01E8B3-8967-41F0-A710-6A4E6684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7071D9-A50F-47E3-A038-BC2D84B6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992689-C6D3-4D6E-805C-3F481609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55292-B448-446D-A29E-8E585DD4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A7227B-E23B-4FD5-81FB-FB33E325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F47F90-7858-4669-A8CC-653FBE8D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AB4336-AA0A-401D-A4A4-D18DC31D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EB123C-9C27-4722-9F14-511450F6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03FBFA-57C6-4575-A298-E7990A14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6B6D07-830B-4EB7-8022-90D6BC77F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9A0185-573C-4D3E-B906-8A1D6A57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64FE15-98FF-4668-ACBC-032CA79F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CE5A35-1F26-46C6-8433-2BBA7041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F34F3E-149B-4162-95BA-2FE495C1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05EE1E-C4E4-4DBE-BBED-036DB84D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6E9B14-6BB7-4BFA-BAC3-EC63ACE3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22CEBF-3B9F-4FC4-8BA5-2E807068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EFEA24-CC15-43E7-82CD-8B0D142A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6A094F-543E-48A6-BC72-8EFB036B6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1958121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4FE4F0-57F5-4F78-80E7-67CB5BF3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23A20-D9DC-4BDD-A340-9DEEF136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d5047b71a94f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AE9EE-7701-4164-A7D9-198E0D65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EAC7C-5D48-41F0-8EC5-80C54AE54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848420-697A-4E5B-B3B4-37347EF5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A1747-9B09-49ED-A521-8DA862AA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B35684-B1D5-4E9D-9FF4-A125080FB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45CB5-0BAC-4A6A-9BCC-7A94A42E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140D6-2EE8-4893-876B-4250695D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1D8C5B-7C7D-47A1-BA5D-FEFBDB16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26B45-3BC5-48EC-BE65-D6EB412D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F3337C-7EC5-49F9-B690-0E189337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892222-D3EF-43F4-A735-CA360651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2B85DB-7A9B-48CA-A278-3CD19290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FEB70-8915-4BD3-8BF0-F84A7A2D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B9106D-CF94-4D5A-9656-E8A7214A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74986-B50C-416A-A1EB-BE9DF427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12C83B-778A-4797-9E02-F8CBC657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DC45A4-D59D-4AE3-8699-6A8FDF1D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7613431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069B07-9573-450C-9FC9-5069C955E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F551E-099B-4F46-9D52-E42AE83E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e8d3c71e54d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96A766-FCBD-4EB9-A59B-6CDF44F4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5D4B41-5975-4B50-A5C8-71B29EB4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37377-A106-4704-8AEB-354D0347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EB8EE5-FD83-463C-B08E-D863E509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C5D969-EE18-4074-B385-FA195FFE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BF558-BDC2-4417-87B8-1F80A6A1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CD7E5E-59EF-47D0-81AE-B9F4E2AC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3A4D1-E239-46B1-851C-A52CCFFB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BC064-9DCD-4C73-B6BE-2CC11AA0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46654-BB9C-4AF3-A129-E0E88596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6AD212-288D-46F3-9AAC-4BAE3B84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DC14E-BDA7-405F-B3E9-9231D4BE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CA6E4B-8ED0-44FB-ABA8-498C3548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D6B8B2-8B98-4812-95BF-632E52EEE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C05D25-FE4A-4701-B81D-932ACB14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4B0841-E9EF-4CEC-9A30-930A1A3F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413BA3-BC39-4FA4-8209-736870FF7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0989099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91DD36-784A-43C6-A891-FBB0DCCF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A3699-43FA-4CCC-93AB-3BB3E9CC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c22b760e014c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2CC75-0398-4970-BE20-6944CC25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1FACB0-FD98-4CCD-94EE-F34C737F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EFF4C-E64E-4CD5-A00F-C48015DF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9771E7-8616-4BCA-A9E3-12125543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某银行活期存款为 HK$12,000、现金储备为 HK$1,300，目标现金储备比率为 10%，且其他资产负债不变。它即时最多可增加贷款：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A46EC-E7BF-45A7-B06F-CE73AE38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1·银行资产负债表与超额储备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B08D0C-BF10-496C-8A8A-0B25BFD2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D7C4FC-D686-4F7F-9012-EC1E009B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3788A4-5FE8-493B-B4A7-23F02B9B4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2CE1AE-1D54-45E2-9A27-F468D7A5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A6E645-2D5A-4D56-89B0-2E92CBCD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EE808F-1EC0-46FB-A4B0-F159A344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A7EBB3-4966-4F04-AE46-1CAAA0D4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49C275-9B4B-4645-9E5A-6BED7F87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45450B-21DC-4BD5-BFF5-31F61B3A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80241E-C1EE-4CF7-9A19-CCAF04BF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45EC51-46AE-477C-9E28-9AE006E4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96C717-7302-42A2-A865-B91F44D9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44B71-01A1-4A74-93AD-45FEEE3C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B475EC-B7C7-4922-BA64-768B729C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0581548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597777-868A-445A-BBDE-57C04047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8CD2D-CBC8-444E-A1BA-A47B20B1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3bc25dad848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5DF35-6F92-4705-B74A-66D3ED99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55D5D5-6362-4929-BD5E-2C1ECEFC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92C1D-2916-48F5-9F29-A11D044D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4CAD8-373A-4C5F-B80B-19A12BD12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5F9FE-84BB-4F8B-A09E-2472EBEB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FBA3CD-7DF8-48C1-A0BB-16388157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F3365D-5603-41E9-80C1-68AC018B2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3B90EE-AD96-4F75-B3A5-C54905B85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DBC3B8-4CB7-41BD-A153-B7683481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某银行活期存款为 HK$12,000、现金储备为 HK$1,300，目标现金储备比率为 10%，且其他资产负债不变。它即时最多可增加贷款：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B264F-6035-468A-8E07-B45E5ABB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EA5302-CFA5-43BE-AB67-3D9BA070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ADD9D9-1232-4DFE-B853-12371CEC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1C1A14-DD06-4887-B527-2E5F07C6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某人把第 5 张 HK$1,000 纸币存入活期存款。若不计银行费用且资产价格不变，他个人的净财富即时：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F48337-9368-460A-9345-EAAD57FC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5C450-58CB-4102-B0B5-1E6D2B92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D4D075-563B-4F39-9540-8CC988B2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845FB1-AD63-4A5D-8D78-B4FFAD23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157568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2D5637-2A5B-473B-ACED-3F401FAC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203774-CBE4-4708-92AF-5E109E74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4e529c3dc742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98A168-BB86-428B-A84C-2F4C1061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B61735-725F-43B6-A1A0-267672D8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73CD9D-F44D-47E3-B9E8-387B9B60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0EE27-E2F1-4B8F-AC60-F702D334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164406-A4E4-4581-AF1A-F13C8780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655B68-6F1B-4122-9104-44E0B9AC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861D7-2E98-465C-99E0-817E0B8A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A41733-1650-4C15-ABBF-38EE9AEA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正确结论：HK$100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解析链：所需储备=HK$12,000×10%=HK$1,200；超额储备=HK$1,300−HK$1,200=HK$100。这是单一银行的即时可贷额，不是全银行体系的存款乘数。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9D720A-9345-4162-B04B-D32200AB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C4281C-C885-4589-BDDB-6ECB81EF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5E82A6-5227-41FD-ADE6-281C3E20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26BBA3-6E43-443E-82BC-1A502BAA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7282677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9FDC4E-D7BC-4020-A940-4ED53E3C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EB7B6-D41C-47CC-BA91-CAF3B257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384f1df3149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0C32AA-0C61-4910-BA70-426D8F1B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F31D0-84B3-41FC-BB9B-DF025411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2EB5A8-D39E-40CE-A0E0-F6CF30EE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362265-0E09-4545-A225-AA64BE7F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某人把第 5 张 HK$1,000 纸币存入活期存款。若不计银行费用且资产价格不变，他个人的净财富即时：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99C667-CC31-49DA-8306-D35B92D6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D8F5D-69ED-4440-824B-6E3ED7BF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5B2EFB-7437-4DDA-8DA7-2FC9C7BA6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A2758-5954-4E1C-9AF3-BA51358DF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2BADEE-5DDD-498B-90B7-9FD587F5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276BB1-0AEF-40DE-B694-C948C4DA0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FCE630-5D92-42E3-A1E8-A727D882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8BDB54-5A67-4FEA-BB80-6B9564A3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货币与银行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E87B69-2F17-4129-B5E3-C119C9C5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969348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2026-08-19T08:42:25.1070000Z</dcterms:created>
  <dcterms:modified xsi:type="dcterms:W3CDTF">2026-08-19T08:42:25.1070000Z</dcterms:modified>
</coreProperties>
</file>