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ce5fefabc74641" /><Relationship Type="http://schemas.openxmlformats.org/officeDocument/2006/relationships/extended-properties" Target="/docProps/app.xml" Id="R70289db0c48740dd" /><Relationship Type="http://schemas.openxmlformats.org/officeDocument/2006/relationships/officeDocument" Target="/ppt/presentation.xml" Id="R1599880e38674f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95bfbfdfea4f0b"/>
  </p:sldMasterIdLst>
  <p:notesMasterIdLst>
    <p:notesMasterId xmlns:r="http://schemas.openxmlformats.org/officeDocument/2006/relationships" r:id="Re26c8a49e14b4032"/>
  </p:notesMasterIdLst>
  <p:sldIdLst>
    <p:sldId xmlns:r="http://schemas.openxmlformats.org/officeDocument/2006/relationships" id="256" r:id="R4d475cc778c24154"/>
    <p:sldId xmlns:r="http://schemas.openxmlformats.org/officeDocument/2006/relationships" id="257" r:id="Rc864ef77e03f43ee"/>
    <p:sldId xmlns:r="http://schemas.openxmlformats.org/officeDocument/2006/relationships" id="258" r:id="Rfbaf53efb5e54e94"/>
    <p:sldId xmlns:r="http://schemas.openxmlformats.org/officeDocument/2006/relationships" id="259" r:id="Rac52c3ea766049c1"/>
    <p:sldId xmlns:r="http://schemas.openxmlformats.org/officeDocument/2006/relationships" id="260" r:id="Rb435d7ee6bcd4190"/>
    <p:sldId xmlns:r="http://schemas.openxmlformats.org/officeDocument/2006/relationships" id="261" r:id="Rc4231f86b78d46a9"/>
    <p:sldId xmlns:r="http://schemas.openxmlformats.org/officeDocument/2006/relationships" id="262" r:id="R4f28b539e29e4d4e"/>
    <p:sldId xmlns:r="http://schemas.openxmlformats.org/officeDocument/2006/relationships" id="263" r:id="R865122eb31aa4d0f"/>
    <p:sldId xmlns:r="http://schemas.openxmlformats.org/officeDocument/2006/relationships" id="264" r:id="R39629552b5ce499a"/>
    <p:sldId xmlns:r="http://schemas.openxmlformats.org/officeDocument/2006/relationships" id="265" r:id="Re1c543c3e6cf44f8"/>
    <p:sldId xmlns:r="http://schemas.openxmlformats.org/officeDocument/2006/relationships" id="266" r:id="Ra052a4ea9d9e48f7"/>
    <p:sldId xmlns:r="http://schemas.openxmlformats.org/officeDocument/2006/relationships" id="267" r:id="Ra8e5f269c1294967"/>
    <p:sldId xmlns:r="http://schemas.openxmlformats.org/officeDocument/2006/relationships" id="268" r:id="Re2a94dcf5f064783"/>
    <p:sldId xmlns:r="http://schemas.openxmlformats.org/officeDocument/2006/relationships" id="269" r:id="R86cdfebefd024252"/>
    <p:sldId xmlns:r="http://schemas.openxmlformats.org/officeDocument/2006/relationships" id="270" r:id="R119108ba61b246ec"/>
    <p:sldId xmlns:r="http://schemas.openxmlformats.org/officeDocument/2006/relationships" id="271" r:id="R7101dba4f8f14202"/>
    <p:sldId xmlns:r="http://schemas.openxmlformats.org/officeDocument/2006/relationships" id="272" r:id="Rab22f4acf10a4683"/>
    <p:sldId xmlns:r="http://schemas.openxmlformats.org/officeDocument/2006/relationships" id="273" r:id="Rabb3e0b15990438f"/>
    <p:sldId xmlns:r="http://schemas.openxmlformats.org/officeDocument/2006/relationships" id="274" r:id="R91664bc15d344edc"/>
    <p:sldId xmlns:r="http://schemas.openxmlformats.org/officeDocument/2006/relationships" id="275" r:id="R8c0b403a990049bc"/>
    <p:sldId xmlns:r="http://schemas.openxmlformats.org/officeDocument/2006/relationships" id="276" r:id="Rcd2fbd98fb134960"/>
    <p:sldId xmlns:r="http://schemas.openxmlformats.org/officeDocument/2006/relationships" id="277" r:id="R62557bc09133466d"/>
    <p:sldId xmlns:r="http://schemas.openxmlformats.org/officeDocument/2006/relationships" id="278" r:id="R1dc238d2944b477f"/>
    <p:sldId xmlns:r="http://schemas.openxmlformats.org/officeDocument/2006/relationships" id="279" r:id="Ra7c2f41bf0a34c62"/>
    <p:sldId xmlns:r="http://schemas.openxmlformats.org/officeDocument/2006/relationships" id="280" r:id="R015b386b27dc47be"/>
    <p:sldId xmlns:r="http://schemas.openxmlformats.org/officeDocument/2006/relationships" id="281" r:id="Rc105ae8bf1654387"/>
    <p:sldId xmlns:r="http://schemas.openxmlformats.org/officeDocument/2006/relationships" id="282" r:id="R1d1cf87846f84c45"/>
    <p:sldId xmlns:r="http://schemas.openxmlformats.org/officeDocument/2006/relationships" id="283" r:id="Rabb7d8c896df4173"/>
    <p:sldId xmlns:r="http://schemas.openxmlformats.org/officeDocument/2006/relationships" id="284" r:id="R5cf478ffceb14e5e"/>
    <p:sldId xmlns:r="http://schemas.openxmlformats.org/officeDocument/2006/relationships" id="285" r:id="Rfeb618e0c8024a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8cbaf97ab946c4" /><Relationship Type="http://schemas.openxmlformats.org/officeDocument/2006/relationships/slideMaster" Target="/ppt/slideMasters/slideMaster1.xml" Id="R7f95bfbfdfea4f0b" /><Relationship Type="http://schemas.openxmlformats.org/officeDocument/2006/relationships/notesMaster" Target="/ppt/notesMasters/notesMaster1.xml" Id="Re26c8a49e14b4032" /><Relationship Type="http://schemas.openxmlformats.org/officeDocument/2006/relationships/presProps" Target="/ppt/presProps.xml" Id="R86ea5eaac1aa418a" /><Relationship Type="http://schemas.openxmlformats.org/officeDocument/2006/relationships/tableStyles" Target="/ppt/tableStyles.xml" Id="R586c92e55ef04c24" /><Relationship Type="http://schemas.openxmlformats.org/officeDocument/2006/relationships/slide" Target="/ppt/slides/slide1.xml" Id="R4d475cc778c24154" /><Relationship Type="http://schemas.openxmlformats.org/officeDocument/2006/relationships/slide" Target="/ppt/slides/slide2.xml" Id="Rc864ef77e03f43ee" /><Relationship Type="http://schemas.openxmlformats.org/officeDocument/2006/relationships/slide" Target="/ppt/slides/slide3.xml" Id="Rfbaf53efb5e54e94" /><Relationship Type="http://schemas.openxmlformats.org/officeDocument/2006/relationships/slide" Target="/ppt/slides/slide4.xml" Id="Rac52c3ea766049c1" /><Relationship Type="http://schemas.openxmlformats.org/officeDocument/2006/relationships/slide" Target="/ppt/slides/slide5.xml" Id="Rb435d7ee6bcd4190" /><Relationship Type="http://schemas.openxmlformats.org/officeDocument/2006/relationships/slide" Target="/ppt/slides/slide6.xml" Id="Rc4231f86b78d46a9" /><Relationship Type="http://schemas.openxmlformats.org/officeDocument/2006/relationships/slide" Target="/ppt/slides/slide7.xml" Id="R4f28b539e29e4d4e" /><Relationship Type="http://schemas.openxmlformats.org/officeDocument/2006/relationships/slide" Target="/ppt/slides/slide8.xml" Id="R865122eb31aa4d0f" /><Relationship Type="http://schemas.openxmlformats.org/officeDocument/2006/relationships/slide" Target="/ppt/slides/slide9.xml" Id="R39629552b5ce499a" /><Relationship Type="http://schemas.openxmlformats.org/officeDocument/2006/relationships/slide" Target="/ppt/slides/slide10.xml" Id="Re1c543c3e6cf44f8" /><Relationship Type="http://schemas.openxmlformats.org/officeDocument/2006/relationships/slide" Target="/ppt/slides/slide11.xml" Id="Ra052a4ea9d9e48f7" /><Relationship Type="http://schemas.openxmlformats.org/officeDocument/2006/relationships/slide" Target="/ppt/slides/slide12.xml" Id="Ra8e5f269c1294967" /><Relationship Type="http://schemas.openxmlformats.org/officeDocument/2006/relationships/slide" Target="/ppt/slides/slide13.xml" Id="Re2a94dcf5f064783" /><Relationship Type="http://schemas.openxmlformats.org/officeDocument/2006/relationships/slide" Target="/ppt/slides/slide14.xml" Id="R86cdfebefd024252" /><Relationship Type="http://schemas.openxmlformats.org/officeDocument/2006/relationships/slide" Target="/ppt/slides/slide15.xml" Id="R119108ba61b246ec" /><Relationship Type="http://schemas.openxmlformats.org/officeDocument/2006/relationships/slide" Target="/ppt/slides/slide16.xml" Id="R7101dba4f8f14202" /><Relationship Type="http://schemas.openxmlformats.org/officeDocument/2006/relationships/slide" Target="/ppt/slides/slide17.xml" Id="Rab22f4acf10a4683" /><Relationship Type="http://schemas.openxmlformats.org/officeDocument/2006/relationships/slide" Target="/ppt/slides/slide18.xml" Id="Rabb3e0b15990438f" /><Relationship Type="http://schemas.openxmlformats.org/officeDocument/2006/relationships/slide" Target="/ppt/slides/slide19.xml" Id="R91664bc15d344edc" /><Relationship Type="http://schemas.openxmlformats.org/officeDocument/2006/relationships/slide" Target="/ppt/slides/slide20.xml" Id="R8c0b403a990049bc" /><Relationship Type="http://schemas.openxmlformats.org/officeDocument/2006/relationships/slide" Target="/ppt/slides/slide21.xml" Id="Rcd2fbd98fb134960" /><Relationship Type="http://schemas.openxmlformats.org/officeDocument/2006/relationships/slide" Target="/ppt/slides/slide22.xml" Id="R62557bc09133466d" /><Relationship Type="http://schemas.openxmlformats.org/officeDocument/2006/relationships/slide" Target="/ppt/slides/slide23.xml" Id="R1dc238d2944b477f" /><Relationship Type="http://schemas.openxmlformats.org/officeDocument/2006/relationships/slide" Target="/ppt/slides/slide24.xml" Id="Ra7c2f41bf0a34c62" /><Relationship Type="http://schemas.openxmlformats.org/officeDocument/2006/relationships/slide" Target="/ppt/slides/slide25.xml" Id="R015b386b27dc47be" /><Relationship Type="http://schemas.openxmlformats.org/officeDocument/2006/relationships/slide" Target="/ppt/slides/slide26.xml" Id="Rc105ae8bf1654387" /><Relationship Type="http://schemas.openxmlformats.org/officeDocument/2006/relationships/slide" Target="/ppt/slides/slide27.xml" Id="R1d1cf87846f84c45" /><Relationship Type="http://schemas.openxmlformats.org/officeDocument/2006/relationships/slide" Target="/ppt/slides/slide28.xml" Id="Rabb7d8c896df4173" /><Relationship Type="http://schemas.openxmlformats.org/officeDocument/2006/relationships/slide" Target="/ppt/slides/slide29.xml" Id="R5cf478ffceb14e5e" /><Relationship Type="http://schemas.openxmlformats.org/officeDocument/2006/relationships/slide" Target="/ppt/slides/slide30.xml" Id="Rfeb618e0c8024a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7d0a6835d941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75dc73a3a04b9f" /><Relationship Type="http://schemas.openxmlformats.org/officeDocument/2006/relationships/notesMaster" Target="/ppt/notesMasters/notesMaster1.xml" Id="Rebab552d71ad44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1c101ed2ca489f" /><Relationship Type="http://schemas.openxmlformats.org/officeDocument/2006/relationships/notesMaster" Target="/ppt/notesMasters/notesMaster1.xml" Id="R0c93f1947d8f4a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9b1b6870f9439b" /><Relationship Type="http://schemas.openxmlformats.org/officeDocument/2006/relationships/notesMaster" Target="/ppt/notesMasters/notesMaster1.xml" Id="R0b1c0797310547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2e2bb1a2e54cdd" /><Relationship Type="http://schemas.openxmlformats.org/officeDocument/2006/relationships/notesMaster" Target="/ppt/notesMasters/notesMaster1.xml" Id="R072baf6274cf43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097394a3404704" /><Relationship Type="http://schemas.openxmlformats.org/officeDocument/2006/relationships/notesMaster" Target="/ppt/notesMasters/notesMaster1.xml" Id="R414db9c1ce2842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028560ac514e8f" /><Relationship Type="http://schemas.openxmlformats.org/officeDocument/2006/relationships/notesMaster" Target="/ppt/notesMasters/notesMaster1.xml" Id="R255c56f5acd546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5a1c6bf93a44ff" /><Relationship Type="http://schemas.openxmlformats.org/officeDocument/2006/relationships/notesMaster" Target="/ppt/notesMasters/notesMaster1.xml" Id="R0d8145f8b0594ec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3f6da9b31b4016" /><Relationship Type="http://schemas.openxmlformats.org/officeDocument/2006/relationships/notesMaster" Target="/ppt/notesMasters/notesMaster1.xml" Id="Rd3b97234fee340e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4b38e795ec64bfc" /><Relationship Type="http://schemas.openxmlformats.org/officeDocument/2006/relationships/notesMaster" Target="/ppt/notesMasters/notesMaster1.xml" Id="Ra22375a2079c4c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5f6750deb6848a1" /><Relationship Type="http://schemas.openxmlformats.org/officeDocument/2006/relationships/notesMaster" Target="/ppt/notesMasters/notesMaster1.xml" Id="R45f4f2498c8748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027ddd59d848a4" /><Relationship Type="http://schemas.openxmlformats.org/officeDocument/2006/relationships/notesMaster" Target="/ppt/notesMasters/notesMaster1.xml" Id="Rcd939789b56b44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29098eccaa04050" /><Relationship Type="http://schemas.openxmlformats.org/officeDocument/2006/relationships/notesMaster" Target="/ppt/notesMasters/notesMaster1.xml" Id="Refb6287412d142c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51f6e0d163b48a9" /><Relationship Type="http://schemas.openxmlformats.org/officeDocument/2006/relationships/notesMaster" Target="/ppt/notesMasters/notesMaster1.xml" Id="R3b3c90aa73c7471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9283c68b7954b64" /><Relationship Type="http://schemas.openxmlformats.org/officeDocument/2006/relationships/notesMaster" Target="/ppt/notesMasters/notesMaster1.xml" Id="R018fe37f4ab04f3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36303dd63884e1a" /><Relationship Type="http://schemas.openxmlformats.org/officeDocument/2006/relationships/notesMaster" Target="/ppt/notesMasters/notesMaster1.xml" Id="R6908afea758244e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863ec5682734b09" /><Relationship Type="http://schemas.openxmlformats.org/officeDocument/2006/relationships/notesMaster" Target="/ppt/notesMasters/notesMaster1.xml" Id="R25a03eb6bb79473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b15db4dadd7455e" /><Relationship Type="http://schemas.openxmlformats.org/officeDocument/2006/relationships/notesMaster" Target="/ppt/notesMasters/notesMaster1.xml" Id="R89616abd80044c6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d5820d97c7341d1" /><Relationship Type="http://schemas.openxmlformats.org/officeDocument/2006/relationships/notesMaster" Target="/ppt/notesMasters/notesMaster1.xml" Id="R4d4ac7e6fb27456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a7af4b1d7b347fe" /><Relationship Type="http://schemas.openxmlformats.org/officeDocument/2006/relationships/notesMaster" Target="/ppt/notesMasters/notesMaster1.xml" Id="R5049f7f47910496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b6749a2aee14e04" /><Relationship Type="http://schemas.openxmlformats.org/officeDocument/2006/relationships/notesMaster" Target="/ppt/notesMasters/notesMaster1.xml" Id="R5aeb756f8a9e4f8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9318c69f3c3434c" /><Relationship Type="http://schemas.openxmlformats.org/officeDocument/2006/relationships/notesMaster" Target="/ppt/notesMasters/notesMaster1.xml" Id="R9f0a7d044e5c414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ac431dd6bea4763" /><Relationship Type="http://schemas.openxmlformats.org/officeDocument/2006/relationships/notesMaster" Target="/ppt/notesMasters/notesMaster1.xml" Id="R9b662ff81bdb4c6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ff9669742734ec4" /><Relationship Type="http://schemas.openxmlformats.org/officeDocument/2006/relationships/notesMaster" Target="/ppt/notesMasters/notesMaster1.xml" Id="R04688eb96fdd4e0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441217766e64a58" /><Relationship Type="http://schemas.openxmlformats.org/officeDocument/2006/relationships/notesMaster" Target="/ppt/notesMasters/notesMaster1.xml" Id="R2f17008bd975436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cb718cf66f64038" /><Relationship Type="http://schemas.openxmlformats.org/officeDocument/2006/relationships/notesMaster" Target="/ppt/notesMasters/notesMaster1.xml" Id="R6a309cebb712447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b201e75fad44d3d" /><Relationship Type="http://schemas.openxmlformats.org/officeDocument/2006/relationships/notesMaster" Target="/ppt/notesMasters/notesMaster1.xml" Id="R32349ec6d09b4dd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e6a06b01b8c42ef" /><Relationship Type="http://schemas.openxmlformats.org/officeDocument/2006/relationships/notesMaster" Target="/ppt/notesMasters/notesMaster1.xml" Id="R999be3218d274fe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a1e2e2f6f4c4bfe" /><Relationship Type="http://schemas.openxmlformats.org/officeDocument/2006/relationships/notesMaster" Target="/ppt/notesMasters/notesMaster1.xml" Id="Rf3d32cdd72814b7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2a681372f954088" /><Relationship Type="http://schemas.openxmlformats.org/officeDocument/2006/relationships/notesMaster" Target="/ppt/notesMasters/notesMaster1.xml" Id="R31d9d952fc134b2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114b25073714986" /><Relationship Type="http://schemas.openxmlformats.org/officeDocument/2006/relationships/notesMaster" Target="/ppt/notesMasters/notesMaster1.xml" Id="R85861622deb94a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的“国民收入与宏观量度”学习单元。本套课件共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讲稿】明确告诉学生：本单元只训练“国民收入与宏观量度”。先解释知识范围，再用一句话建立核心判断，最后示范标准方法。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【互动提问】请用自己的话复述“指标口径决定可比较性”，并举一个会触发“名义增长当成实际增长”的错误例子。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Q1：某经济的私人消费 C=510、本地总资本形成 I=125、政府消费 G=180、出口 X=91、进口 M=71（亿元）。按支出法，GDP为： 选项为 A.977 亿元；B.815 亿元；C.20 亿元；D.835 亿元。讲解时强调：指标口径决定可比较性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【预期回答】学生能说出“定口径—算指数—解释限制”中的起始动作，并避开“名义增长当成实际增长”。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分步讲评：先重述题目条件，再逐步示范“定口径—算指数—解释限制”，最后给出正确结论“835 亿元”。完整解析：GDP=C+I+G+(X−M)=510+125+180+(91−71)=835 亿元。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1·GDP支出法。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【预期回答】学生能把失分归入“名义增长当成实际增长”或更精确的个人错因，并写出可执行检查动作。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讲稿】逐项解释“国民收入与宏观量度”中的专有名词、符号、对象和单位。特别强调：名义增长当成实际增长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讲稿】用“条件—表示—方法—核验”重建本知识点。示范时逐步引用：定口径—算指数—解释限制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讲稿】带学生逐句读取任务，不先求答案。要求指出材料中的有效条件，再按“定口径—算指数—解释限制”作答。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1·CPI与通胀；用于知识范围与设问结构校准，题目身份为DSE原创模考题，不冒充历届真题（访问日期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1·名义与实际GDP；用于知识范围与设问结构校准，题目身份为DSE原创模考题，不冒充历届真题（访问日期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讲稿】先展示错误路径，再用解析链复原第一失分点。禁止只说“粗心”；必须落到“名义增长当成实际增长”或更精确的动作。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1·CPI与通胀；用于知识范围与设问结构校准，题目身份为DSE原创模考题，不冒充历届真题（访问日期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1·名义与实际GDP；用于知识范围与设问结构校准，题目身份为DSE原创模考题，不冒充历届真题（访问日期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Q11：某经济劳动力为 1040 万人，其中失业者 42 万人。失业率约为： 选项为 A.3.88%；B.42%；C.95.96%；D.4.04%。讲解时强调：指标口径决定可比较性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【预期回答】学生能说出“定口径—算指数—解释限制”中的起始动作，并避开“名义增长当成实际增长”。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分步讲评：先重述题目条件，再逐步示范“定口径—算指数—解释限制”，最后给出正确结论“4.04%”。完整解析：失业率=失业人口/劳动力×100%=42/1040×100%≈4.04%。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1·失业率。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【预期回答】学生能把失分归入“名义增长当成实际增长”或更精确的个人错因，并写出可执行检查动作。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讲稿】逐项解释“国民收入与宏观量度”中的专有名词、符号、对象和单位。特别强调：名义增长当成实际增长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讲稿】用“条件—表示—方法—核验”重建本知识点。示范时逐步引用：定口径—算指数—解释限制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讲稿】带学生逐句读取任务，不先求答案。要求指出材料中的有效条件，再按“定口径—算指数—解释限制”作答。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1·名义与实际GDP；用于知识范围与设问结构校准，题目身份为DSE原创模考题，不冒充历届真题（访问日期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1·增加值法与最终产品核对；用于知识范围与设问结构校准，题目身份为DSE原创模考题，不冒充历届真题（访问日期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讲稿】先展示错误路径，再用解析链复原第一失分点。禁止只说“粗心”；必须落到“名义增长当成实际增长”或更精确的动作。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1·名义与实际GDP；用于知识范围与设问结构校准，题目身份为DSE原创模考题，不冒充历届真题（访问日期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1·增加值法与最终产品核对；用于知识范围与设问结构校准，题目身份为DSE原创模考题，不冒充历届真题（访问日期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Q21：某经济GDP为 840 亿元，本地居民从境外取得要素收入 54 亿元，非本地居民从本地取得 39 亿元。GNI为： 选项为 A.855 亿元；B.825 亿元；C.933 亿元；D.840 亿元。讲解时强调：指标口径决定可比较性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【预期回答】学生能说出“定口径—算指数—解释限制”中的起始动作，并避开“名义增长当成实际增长”。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分步讲评：先重述题目条件，再逐步示范“定口径—算指数—解释限制”，最后给出正确结论“855 亿元”。完整解析：GNI=GDP+本地居民从境外净要素收入=840+54−39=855。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1·GDP与GNI。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【预期回答】学生能把失分归入“名义增长当成实际增长”或更精确的个人错因，并写出可执行检查动作。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讲稿】逐项解释“国民收入与宏观量度”中的专有名词、符号、对象和单位。特别强调：名义增长当成实际增长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讲稿】用“条件—表示—方法—核验”重建本知识点。示范时逐步引用：定口径—算指数—解释限制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讲稿】带学生逐句读取任务，不先求答案。要求指出材料中的有效条件，再按“定口径—算指数—解释限制”作答。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1·增加值法与最终产品核对；用于知识范围与设问结构校准，题目身份为DSE原创模考题，不冒充历届真题（访问日期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1·CPI与通胀；用于知识范围与设问结构校准，题目身份为DSE原创模考题，不冒充历届真题（访问日期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讲稿】先展示错误路径，再用解析链复原第一失分点。禁止只说“粗心”；必须落到“名义增长当成实际增长”或更精确的动作。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1·增加值法与最终产品核对；用于知识范围与设问结构校准，题目身份为DSE原创模考题，不冒充历届真题（访问日期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1·CPI与通胀；用于知识范围与设问结构校准，题目身份为DSE原创模考题，不冒充历届真题（访问日期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f553f7c51c440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f11eee231f4913" /><Relationship Type="http://schemas.openxmlformats.org/officeDocument/2006/relationships/slideLayout" Target="/ppt/slideLayouts/slideLayout1.xml" Id="R540463eaf4bc42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0463eaf4bc42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c3379ef754415e" /><Relationship Type="http://schemas.openxmlformats.org/officeDocument/2006/relationships/image" Target="/ppt/media/image.png" Id="R1b1cdbdf286e4811" /><Relationship Type="http://schemas.openxmlformats.org/officeDocument/2006/relationships/notesSlide" Target="/ppt/notesSlides/notesSlide1.xml" Id="R32fc1e3fb3af41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a447133724aad" /><Relationship Type="http://schemas.openxmlformats.org/officeDocument/2006/relationships/image" Target="/ppt/media/image2.png" Id="Rf7ceb59f17354006" /><Relationship Type="http://schemas.openxmlformats.org/officeDocument/2006/relationships/notesSlide" Target="/ppt/notesSlides/notesSlide2.xml" Id="R0f1a0167f96742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025a1a3a341d4" /><Relationship Type="http://schemas.openxmlformats.org/officeDocument/2006/relationships/image" Target="/ppt/media/image3.png" Id="R38d51f645b6a4c03" /><Relationship Type="http://schemas.openxmlformats.org/officeDocument/2006/relationships/notesSlide" Target="/ppt/notesSlides/notesSlide3.xml" Id="Rabab2d42f56d4b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45477a7774132" /><Relationship Type="http://schemas.openxmlformats.org/officeDocument/2006/relationships/image" Target="/ppt/media/image4.png" Id="Re5dd883a5f4d4928" /><Relationship Type="http://schemas.openxmlformats.org/officeDocument/2006/relationships/notesSlide" Target="/ppt/notesSlides/notesSlide4.xml" Id="R01134ddc758444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a2a50e1624d18" /><Relationship Type="http://schemas.openxmlformats.org/officeDocument/2006/relationships/image" Target="/ppt/media/image5.png" Id="R72c1ca44027f47fd" /><Relationship Type="http://schemas.openxmlformats.org/officeDocument/2006/relationships/notesSlide" Target="/ppt/notesSlides/notesSlide5.xml" Id="Re8cf6d692fa249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b89a5defd4d97" /><Relationship Type="http://schemas.openxmlformats.org/officeDocument/2006/relationships/image" Target="/ppt/media/image6.png" Id="R75d4b931b9574ba0" /><Relationship Type="http://schemas.openxmlformats.org/officeDocument/2006/relationships/notesSlide" Target="/ppt/notesSlides/notesSlide6.xml" Id="R743958ed560e43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6ac2fbf288455c" /><Relationship Type="http://schemas.openxmlformats.org/officeDocument/2006/relationships/image" Target="/ppt/media/image7.png" Id="Rf62017db7e8f41d3" /><Relationship Type="http://schemas.openxmlformats.org/officeDocument/2006/relationships/notesSlide" Target="/ppt/notesSlides/notesSlide7.xml" Id="R0f849460bd02410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ae7dbc50fe48b4" /><Relationship Type="http://schemas.openxmlformats.org/officeDocument/2006/relationships/image" Target="/ppt/media/image8.png" Id="Rda64634f50ac4793" /><Relationship Type="http://schemas.openxmlformats.org/officeDocument/2006/relationships/notesSlide" Target="/ppt/notesSlides/notesSlide8.xml" Id="R677feafbe90946c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95f219cd544d9" /><Relationship Type="http://schemas.openxmlformats.org/officeDocument/2006/relationships/image" Target="/ppt/media/image9.png" Id="R588ea3e6be714de5" /><Relationship Type="http://schemas.openxmlformats.org/officeDocument/2006/relationships/notesSlide" Target="/ppt/notesSlides/notesSlide9.xml" Id="Ra42dab527cd4469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41d0008a54567" /><Relationship Type="http://schemas.openxmlformats.org/officeDocument/2006/relationships/image" Target="/ppt/media/image10.png" Id="R90876b9c4c4440c3" /><Relationship Type="http://schemas.openxmlformats.org/officeDocument/2006/relationships/notesSlide" Target="/ppt/notesSlides/notesSlide10.xml" Id="R7c03c1eab0a64c1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4141c3be24c60" /><Relationship Type="http://schemas.openxmlformats.org/officeDocument/2006/relationships/image" Target="/ppt/media/image11.png" Id="R92081f62c3b34b13" /><Relationship Type="http://schemas.openxmlformats.org/officeDocument/2006/relationships/notesSlide" Target="/ppt/notesSlides/notesSlide11.xml" Id="R4a093a0adb764d8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5ed1c10caf492b" /><Relationship Type="http://schemas.openxmlformats.org/officeDocument/2006/relationships/image" Target="/ppt/media/image12.png" Id="Rddc655e6007d4f4a" /><Relationship Type="http://schemas.openxmlformats.org/officeDocument/2006/relationships/notesSlide" Target="/ppt/notesSlides/notesSlide12.xml" Id="R596da58d4d0f409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d0f22947e46e6" /><Relationship Type="http://schemas.openxmlformats.org/officeDocument/2006/relationships/image" Target="/ppt/media/image13.png" Id="R3710b13f039740e6" /><Relationship Type="http://schemas.openxmlformats.org/officeDocument/2006/relationships/notesSlide" Target="/ppt/notesSlides/notesSlide13.xml" Id="R4eafd664f7eb492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2f091e41b49ad" /><Relationship Type="http://schemas.openxmlformats.org/officeDocument/2006/relationships/image" Target="/ppt/media/image14.png" Id="R17c120e3b4ab4b67" /><Relationship Type="http://schemas.openxmlformats.org/officeDocument/2006/relationships/notesSlide" Target="/ppt/notesSlides/notesSlide14.xml" Id="R3e6f969babaf49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6ecb149ead4933" /><Relationship Type="http://schemas.openxmlformats.org/officeDocument/2006/relationships/image" Target="/ppt/media/image15.png" Id="Rd4d887a50748492b" /><Relationship Type="http://schemas.openxmlformats.org/officeDocument/2006/relationships/notesSlide" Target="/ppt/notesSlides/notesSlide15.xml" Id="Rface5bdd131c48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f9d1cbd9a34649" /><Relationship Type="http://schemas.openxmlformats.org/officeDocument/2006/relationships/image" Target="/ppt/media/image16.png" Id="R4bc979b230c74919" /><Relationship Type="http://schemas.openxmlformats.org/officeDocument/2006/relationships/notesSlide" Target="/ppt/notesSlides/notesSlide16.xml" Id="Rb57bf694799d43e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22358d3b9542e8" /><Relationship Type="http://schemas.openxmlformats.org/officeDocument/2006/relationships/image" Target="/ppt/media/image17.png" Id="R401cb6e0d7a84ef0" /><Relationship Type="http://schemas.openxmlformats.org/officeDocument/2006/relationships/notesSlide" Target="/ppt/notesSlides/notesSlide17.xml" Id="Rce6e60ffbc07473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5539478a544283" /><Relationship Type="http://schemas.openxmlformats.org/officeDocument/2006/relationships/image" Target="/ppt/media/image18.png" Id="R5b92ad2732f04bdf" /><Relationship Type="http://schemas.openxmlformats.org/officeDocument/2006/relationships/notesSlide" Target="/ppt/notesSlides/notesSlide18.xml" Id="Rfb39c1565eab4d5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b8856131764466" /><Relationship Type="http://schemas.openxmlformats.org/officeDocument/2006/relationships/image" Target="/ppt/media/image19.png" Id="Rf074fbada30742dd" /><Relationship Type="http://schemas.openxmlformats.org/officeDocument/2006/relationships/notesSlide" Target="/ppt/notesSlides/notesSlide19.xml" Id="R832f9cbd36574e6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e41879d924911" /><Relationship Type="http://schemas.openxmlformats.org/officeDocument/2006/relationships/image" Target="/ppt/media/image20.png" Id="Raea017e5d9444bbf" /><Relationship Type="http://schemas.openxmlformats.org/officeDocument/2006/relationships/notesSlide" Target="/ppt/notesSlides/notesSlide20.xml" Id="Re91084dcd40f448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845da12864ac0" /><Relationship Type="http://schemas.openxmlformats.org/officeDocument/2006/relationships/image" Target="/ppt/media/image21.png" Id="R05d9c12478ce4539" /><Relationship Type="http://schemas.openxmlformats.org/officeDocument/2006/relationships/notesSlide" Target="/ppt/notesSlides/notesSlide21.xml" Id="Rdcb72c4300de461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ea3a89d9a4153" /><Relationship Type="http://schemas.openxmlformats.org/officeDocument/2006/relationships/image" Target="/ppt/media/image22.png" Id="Rd4d8833038cc4930" /><Relationship Type="http://schemas.openxmlformats.org/officeDocument/2006/relationships/notesSlide" Target="/ppt/notesSlides/notesSlide22.xml" Id="R80baf1b3a6ec4b5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05ef168f494ada" /><Relationship Type="http://schemas.openxmlformats.org/officeDocument/2006/relationships/image" Target="/ppt/media/image23.png" Id="R3b00dc5d642345fc" /><Relationship Type="http://schemas.openxmlformats.org/officeDocument/2006/relationships/notesSlide" Target="/ppt/notesSlides/notesSlide23.xml" Id="R5a8b3d1fb73748c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c04714b7c4f53" /><Relationship Type="http://schemas.openxmlformats.org/officeDocument/2006/relationships/image" Target="/ppt/media/image24.png" Id="Rfd09f1236af249e3" /><Relationship Type="http://schemas.openxmlformats.org/officeDocument/2006/relationships/notesSlide" Target="/ppt/notesSlides/notesSlide24.xml" Id="Rb20de96395314a1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d18bee2fbf4ec4" /><Relationship Type="http://schemas.openxmlformats.org/officeDocument/2006/relationships/image" Target="/ppt/media/image25.png" Id="R731a01b049394223" /><Relationship Type="http://schemas.openxmlformats.org/officeDocument/2006/relationships/notesSlide" Target="/ppt/notesSlides/notesSlide25.xml" Id="R34cd907a757948b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bb094c01114e55" /><Relationship Type="http://schemas.openxmlformats.org/officeDocument/2006/relationships/image" Target="/ppt/media/image26.png" Id="R4645613cb2e345e1" /><Relationship Type="http://schemas.openxmlformats.org/officeDocument/2006/relationships/notesSlide" Target="/ppt/notesSlides/notesSlide26.xml" Id="Rb8ffe5e57e894cb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6effd07d73495d" /><Relationship Type="http://schemas.openxmlformats.org/officeDocument/2006/relationships/image" Target="/ppt/media/image27.png" Id="R61d58a489c8a4f9c" /><Relationship Type="http://schemas.openxmlformats.org/officeDocument/2006/relationships/notesSlide" Target="/ppt/notesSlides/notesSlide27.xml" Id="Rab12772996af4b7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d4585f8da1419c" /><Relationship Type="http://schemas.openxmlformats.org/officeDocument/2006/relationships/image" Target="/ppt/media/image28.png" Id="R680d9684e3604310" /><Relationship Type="http://schemas.openxmlformats.org/officeDocument/2006/relationships/notesSlide" Target="/ppt/notesSlides/notesSlide28.xml" Id="R895d6cffc7c54ce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a8ae6d3123495a" /><Relationship Type="http://schemas.openxmlformats.org/officeDocument/2006/relationships/image" Target="/ppt/media/image29.png" Id="Rfbfe3f06507f4149" /><Relationship Type="http://schemas.openxmlformats.org/officeDocument/2006/relationships/notesSlide" Target="/ppt/notesSlides/notesSlide29.xml" Id="Red2c541927a3429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1f3a839e91427c" /><Relationship Type="http://schemas.openxmlformats.org/officeDocument/2006/relationships/image" Target="/ppt/media/image30.png" Id="R186999506e2340c7" /><Relationship Type="http://schemas.openxmlformats.org/officeDocument/2006/relationships/notesSlide" Target="/ppt/notesSlides/notesSlide30.xml" Id="R608ec37fc3bf42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B37F6B-75A7-4720-820D-D785B1A07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211469-FF6F-4597-8744-33551184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E3269-2D2D-4069-9566-35E0F825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E4F6A-628F-4A0C-BD6E-BEFCB2B2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CB40D6-4FA7-4059-A5D8-F44F6D1B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GDP、实际名义、人均、物价和失业。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B65B84-F0FC-4F3E-B632-BD952D61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79D34-3FD1-4CE5-A1DE-500173783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D7143B-E370-4559-A632-992B66F9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24A57E-4F5A-409E-A2E9-9D010BCCB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1cdbdf286e48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2C30EA-CDCC-4895-BC0D-73C0CFF4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C7AD53-9045-4D7A-BA56-6F477B19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846789-8C60-4286-95D3-8C3D3F82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58D18C-99C0-4BCD-876B-E49C93800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76B77A-B137-4063-A670-F925D5D53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DB9EFF-8E17-423C-9050-65992E012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F7FBE7-C0D4-4528-8452-ECEF3E4E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7EC70B-4240-4445-9AAB-08FC9F1F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908D4A-04B6-4F32-AC6A-B60B8648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238608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04DFE4-DB11-4C0E-BE32-33AF0EFF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6837F6-9A1B-4FE9-A021-4635A1FCE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ceb59f173540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25DBA0-3BE4-4BDB-B87C-57917AF7D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DBC4EA-7AD4-47B8-BCFC-DED25BA7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4CFF58-84AD-4405-A79D-3F393B18E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D1086-D689-4BDE-BDB7-AE963FF2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F6D941-8A0C-46C5-A144-6682E131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457AE-F74E-4D2F-92B6-99CB4156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3C6CE3-D94C-4350-BBE1-8ECEAEA2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9BA0D8-5279-43BE-9055-3507E661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4A79AD-3FEF-49C2-879B-2F9145CF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78A177-563E-4CDA-9EF7-F6915938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7B8B16-F29E-477A-A1FB-3A24F872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BCFA0E-AE89-4B3F-89A1-44DCCB18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F6F6F-93DA-47C6-BABB-070D0E09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FE66E9-EFF0-4A93-8F46-A570EF553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85BB73-8ED6-4175-A44A-D30DBC9F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87C55F-B5CE-4CEE-A661-98FD1DDEE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84BFA8-4692-4963-BACD-7AFFBFCA8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成功标准｜指标口径决定可比较性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928935-A4BF-426E-AA44-0D879A473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FD6470-39C5-40B9-9E33-172852E74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E463C1-BA43-4CEC-AB20-D5226C98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460330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95B13B-99A0-4BA2-BB8C-661839B1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9EFCCD-91DF-49BC-B721-8E0BCEFD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d51f645b6a4c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AF3FAB-DE77-42E0-8839-78471576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B39A9-994B-46D2-930A-A26C6916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C54D2-DDD3-4FA1-B074-05B74728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B6C14-B8B9-4357-A1EA-7C9FAFD9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64D2D-A674-46D1-801B-FFEE3702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28899-6FE7-48A5-8A67-97CA41102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边界提醒｜名义增长当成实际增长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60E02D-0E63-4531-96ED-021311D6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2D6C91-6F59-44A2-B14B-15594FBC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71E175-4BD5-40A0-A17F-35B2E98B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GDP、实际名义、人均、物价和失业。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9E4C9C-BAB8-4A6B-9084-7EA2C3BD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AFD8FD-7129-4C14-8EB1-E3D86B23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9F27E9-D427-4605-8353-8E2F4071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F8470B-7C8C-4066-B012-AAD723F1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1·GDP支出法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7D9413-1C31-431E-AA1F-CF92964C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73B908-3F15-4B0E-B84A-E754D069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FA70AF-0210-464F-9154-D911220F2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3CEE1B-CB78-4ECE-98FB-D1E80237D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303975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313B70-BC72-41FA-BE48-629AF7D2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9DEB47-62A1-4FFE-B5F6-2FA1B90C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dd883a5f4d49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06646-FCCD-48D3-AE12-0BBFBC77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582C89-D9C2-44FB-97B0-12D24B77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2E7CBC-8ECA-45B1-8DF4-2C1F5113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能解释“指标口径决定可比较性”，并识别一个反例或边界。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D9B8B-ABDD-4A11-9B45-284691A0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A9AE36-6671-4F50-8FAF-183C1B37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09F640-9FB2-4758-8AF8-C5C513DDE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某经济的私人消费 C=510、本地总资本形成 I=125、政府消费 G=180、出口 X=91、进口 M=71（亿元）。按支出法，GDP为：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F7706C-A49E-485D-B048-5C57B2BCA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高频错因：名义增长当成实际增长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7B6727-007A-4E0B-AF4D-A47F0872D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8A8CC6-EBF7-44F5-81B4-1CB2B6C8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2FE847-28BD-4B65-A5D5-EDA4DE7C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F0E55F-B7B2-4E71-8DEF-492D20C3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2F8E8C-B51F-4088-854B-B837AFEB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AB749B-82E9-4A1D-8EF8-85EAA8DC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FBFFCD-FC9C-4EA3-9278-FEFBE285E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861704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55D03D-677B-4F1C-93B3-14AAE72D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24E63B-B625-4F4E-9D99-46C75EF31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c1ca44027f47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36C72F-BF38-4077-9FFC-49525099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A0377-A128-40F5-8021-195404E10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BA6C17-88A9-401F-AC0E-F4D91665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EF2C1-3ACC-4CF1-BAF8-F59FECFB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439A43-EBD5-4E09-9F63-1D1EB619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DCFDC0-7F19-4329-8327-B3550B01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0ACAD8-1213-4F25-8018-DB15A1DE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080CC4-F84C-4208-8AF3-092F5F7E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496D92-C915-412B-9BF1-9B11A63D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解释限制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9AADC2-08CE-47A5-9D51-1F125EBA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CFE9F5-222C-4CD7-A2AA-7C2F0C15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275307-FEC1-45F0-B693-0CFB3957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某经济的私人消费 C=510、本地总资本形成 I=125、政府消费 G=180、出口 X=91、进口 M=71（亿元）。按支出法，GDP为：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56139-3A5B-403D-AD9C-FD726CCB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78F108-DC86-4F64-B2F5-CC3A063D2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0D1E18-9089-4CCD-A3CD-10F9FB1A6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正确结论：835 亿元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解析：GDP=C+I+G+(X−M)=510+125+180+(91−71)=835 亿元。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41DF69-C49F-4943-B48D-8EF99D54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CAAEA7-4798-47B9-A944-A5F4A93C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BE3DB0-97E9-4F8D-9968-0E032516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0E112D-FBDC-4806-8808-E60E5C69D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762926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945101-C7C2-4044-839C-69A8B72E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868C5B-77C7-48C7-B9D9-4F6732C1C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d4b931b9574b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B0CAAF-DB61-414C-8E35-1DA30EE1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741361-FBE1-4C06-BDB7-958573AC0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C982F-11BD-4A21-86F2-8A7747004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C56AB4-F4BB-4E50-820C-18F412A4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1C43BB-0B90-4242-B5F7-729F21FA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F0BB77-FC8E-470D-8943-8D6F4AF7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25A25B-00EF-4D9D-A3E7-8A6FCDBF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BCB6C-1E38-406C-B6C6-31337B71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40971-9536-4391-B8D3-DAAEE5B2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FA7191-6FC5-48AF-8A6C-BEDF9528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8D2128-9E4E-4B67-81FE-A7AFC2A78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F983F3-9D95-4237-ABC2-A3311D707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C067A6-E173-47C7-91D1-38482010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BADE47-1E81-47F1-8720-1E4F10B18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CC7B9A-DBF0-4B39-9BA2-80F4B0C3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C2CC38-FFD4-48DE-AF29-CA64A673A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82A01B-FDC3-4C62-B9CF-84317F5B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45ACA-983D-457E-B3C7-AECD4BCF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2F4D78-A814-4E2F-BA6F-3F8E861C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618927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AECD10-A3B8-46E8-B7B3-9BCB385B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DEBC6-95E8-4B9D-9869-789A0DE6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2017db7e8f41d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3883D-04BA-4DB3-AEF0-4E6A8852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245B0-D492-4B9D-BE78-05751605D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E9FFB-42A8-451C-B2AC-CE90FC4F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93F7E-C14C-412E-9A6D-60645787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1C75D-C00F-4933-B757-15B05949A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72D0BB-3ABB-422D-9B0B-C20EFBA0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D3FCDC-ABCE-4B82-8A79-4B1B326D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4FBE84-8271-441B-BA05-EE5EED164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2456A3-E5EE-405B-A6E2-4BB87FD8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083F7F-D038-46CE-AA0E-4062C205C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89FD54-D9A6-4BB4-805C-734B73FA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DB95BA-B1DF-41D0-8705-E894C862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845ECF-C3F1-4D0B-9C98-71AF8474F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5BA593-53D1-440E-81CE-C90E9C79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145F7E-0985-4503-8623-23095835D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2B5A7A-5F26-490A-AFC5-9761C5C67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D5272F-7095-402D-92BC-FCF79D532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651712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6ECF8B-F453-442B-B429-351648FF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D4481E-FFF3-4597-9E4A-6D01D34F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64634f50ac47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91791-4D66-447B-ADBC-FDECD8A3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A56162-A1B7-4FA7-9766-D8EF0392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6E0B1E-FB14-4B12-B42D-B036F99B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558804-96BE-4346-BB70-8F47C326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某经济的私人消费 C=510、本地总资本形成 I=125、政府消费 G=180、出口 X=91、进口 M=71（亿元）。按支出法，GDP为：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FEBEA-1BF0-48C0-8CD8-C5B816314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621C8D-F72E-4A39-BDDE-8F15E7B6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59BB00-8A9D-4F43-AD4F-D3A368621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E3A103-3A66-41D6-889C-DCAD452A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0AFDC2-5C1E-43B8-9AED-EA1E000D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D5CE83-A369-420A-81A6-4A944B5D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28B279-0D76-4AC0-BA64-C142B561F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B5F2E5-0262-4503-891C-0B4278242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C2DFB3-FF8C-4109-8029-02810FB37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B84FCA-9067-4ADA-816D-E740F511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8C164B-B6E7-4E3C-991D-7657C2DA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BC8B23-4114-4827-90A3-8410E5F8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9D199A-619C-48F7-9557-7A31C82F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8945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2123B9-A744-4DED-9EDE-7E7EE156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A8382D-ED5F-473A-BAC3-D9528B62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8ea3e6be714d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5262FC-9591-4EBC-B99F-B5549FCF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80A0E5-DDFF-4B55-83A4-9D4BDAE5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C38DD-5C21-4CFE-BE6B-7E3199CFD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10034-81C8-4FCC-B774-AB4324F6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消费物价指数由 101 升至 105。这段期间的通胀率约为：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2F7EEF-C94F-4BB3-B29C-116439E6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1·CPI与通胀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E3FE38-1482-4818-B8B8-1AC35BCD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C2CFAD-D80A-4F2A-8916-266D424E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7E38C-358E-4A16-99FC-2FD247D7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04B02-3B65-4801-8374-9BE0C366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E9DB27-DBED-470E-BBBB-81D363D41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5B1F34-4D30-4DCA-B30D-94E86D20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ADB151-06E7-448E-A272-3DF15F53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F70146-4468-42FA-8BB6-16FA919C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8C0ED5-BA56-4097-9F35-51E017B47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611BBE-D116-42EA-A770-9301F732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228A61-812B-4D8D-8483-7B9C33C8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9B5F51-A96C-4D2D-8FBD-6749AD6B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AB2197-8198-4821-A9E4-AA730E74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448132-0B5A-4B92-A891-6572B14B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385144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24F182-0344-4ABC-BFAB-951945E0E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496956-D52A-4B03-BBC0-2F343D9A4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76b9c4c4440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DA9F5F-297C-4928-B5A2-B137656C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BEC035-D87C-4069-A8D7-C73EE33A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713196-2977-45F8-989E-BB9F92A09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6E5A92-AE79-452A-8F72-D8D8EC35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B6B7BA-1C02-44AB-8E0F-AA59926D3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某经济的私人消费 C=510、本地总资本形成 I=125、政府消费 G=180、出口 X=91、进口 M=71（亿元）。按支出法，GDP为：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0393F1-3F15-4C8B-ABB7-40A14178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2520F7-B4D3-4015-B693-7E72F6509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F4D17B-65D6-4A99-A1A4-8CA212FC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8EA866-D6BF-41E0-8BA6-DDD8F6EE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消费物价指数由 101 升至 105。这段期间的通胀率约为：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FE2269-3E40-4BEA-8151-F1D70970D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55204-409E-4B2B-B509-0EE49176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FE0587-CF05-428F-A2A7-FCED2753A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E6F455-1392-4EA0-8734-210E032D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某年名义GDP为 112 亿元，GDP平减指数（基年=100）为 107。按基年价格计算的实际GDP约为：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CDDD36-550B-43F8-8C4B-17380BDDC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8484FE-81FB-4A17-ABC6-C0EAC704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34F7BB-B711-4F69-9B0B-CFB7AF9D8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EBCEB8-250C-4C78-B415-5652D276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836007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688B73-58C1-4E0F-9F60-50DE4CC8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7128A0-101B-4B0D-B576-0DFE6B0D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81f62c3b34b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F8B372-6289-4A70-A917-70B09BED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4B2B3-A92C-44A2-B175-59DB26EE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19FF4B-0BD1-4EAA-8B7C-8FB15A35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38109-3D54-45B8-9739-726C345F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0AB429-D4AD-463F-960E-059F048BA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B48968-4D9D-41A7-B4C6-715864715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80B2D6-B61E-4132-8FB3-16C3132F5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19166C-1B82-4E83-81CC-03898E3ED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正确结论：3.96%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解析链：通胀率=(新CPI−旧CPI)/旧CPI×100%=4/101×100%≈3.96%。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CA75C0-7766-4975-9BD8-74588699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7482A6-63A0-4361-A32F-CBF31478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17439E-2DB7-4435-8856-DB865CA1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565DA5-C311-4A21-86F6-FCB20C4C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10755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7A66C9-625D-4AE8-85A2-5AC30A67C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99B8DD-046F-49B2-A5D1-01259522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c655e6007d4f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1934F9-D101-4D70-B1B8-6B8CDA07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D37FA-BF59-4EFB-A93E-D518BC74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588D13-5DCF-4E48-AF4B-827EC6F64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85B73-E26D-410E-83B3-ECEF000B4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某年名义GDP为 112 亿元，GDP平减指数（基年=100）为 107。按基年价格计算的实际GDP约为：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BCAFF6-C814-48B9-A9D8-401372A2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8C0E13-6E27-4182-9A84-1EE8EFF0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9C17DD-D8B8-4D44-B007-867853D0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42A04B-ED23-4434-8D84-509240C5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34612F-010D-45E3-B9A4-2844D6C8B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CA267B-0C34-4922-BF2E-A5B57A3F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BB10B7-E1F5-471C-8A3E-E0AE0FA2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DDED9E-E6C3-4FC9-AC92-6AB3B6D6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AC107C-B56F-4574-AEBB-B513C50B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4764877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BBF568-F4F2-4EC0-BEB8-5B116722E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F9B980-211B-451A-884F-8763117CF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10b13f039740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8DD3A-E751-4BD8-AB0D-82D6A348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41ACD-2199-4E94-A90A-D4717DE7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29F208-4428-4EB0-BAF7-09CC4BD3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能独立执行“定口径—算指数—解释限制”，并说明每一步理由。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56A2E6-950B-4E4A-BE3F-F9125D38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5CBA0E-E03A-48B9-9DFF-D8A946528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49191F-7E13-4ED5-934E-5F37551A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某经济劳动力为 1040 万人，其中失业者 42 万人。失业率约为：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F66438-C2A8-4079-A05E-614A6E75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高频错因：名义增长当成实际增长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5F415D-8FA4-43FA-AB33-5D390F29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92F484-8CD2-43F5-975C-E269294A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F6A615-C2F9-4BD5-82C4-99076B44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A4578-8735-4CAD-9EEE-3DD40AAB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66FCD4-D902-494D-92E3-59858E041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1081AC-C6F7-4248-9852-B5EA6C6DA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CB1955-ECCC-4BE8-A685-CE666950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465881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676149-AA92-4DE9-99E0-77BDD667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16673-E679-4534-B9C6-04806672F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120e3b4ab4b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CE0208-23D7-41C8-94A5-032D1EEE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C8068-E96D-4478-AD65-7820F9FC6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9C7AE1-B6F1-4DC2-950C-B36587287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63282-EF5F-4011-9062-A4DA63B12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CB75B5-D925-4949-8669-496A18C1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9207A3-6CC7-4898-A3FA-8B19D1D2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220C5A-2EEA-469A-BE80-D9F72BF0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B6E747-03B8-43A5-8D1F-71498908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E45A67-2CDF-472A-83B2-E2E40B6B4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解释限制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E2812E-2A59-4D10-9EFF-EBAA8945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E2A9F3-FB68-4E46-B69B-19BC1FD53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2D5F25-D200-4A5B-8AD8-D529AB77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某经济劳动力为 1040 万人，其中失业者 42 万人。失业率约为：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F76A2F-D870-47ED-8DFF-8DA5F99A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2E1691-712D-4E4B-8137-5204F6FA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1001EB-E309-4323-BA49-9BFF5383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正确结论：4.04%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解析：失业率=失业人口/劳动力×100%=42/1040×100%≈4.04%。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AB022D-96A4-4140-AA69-471EDA1FB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EFC8E-6158-49C4-8E88-674E2F54D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E9F56E-5BAA-43D6-85EF-A22898D4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67C3F8-0893-4E91-9B2F-E54496780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4277303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0A6477-4AE5-41F6-8B86-FC30814A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97E65F-5ECB-450A-B56C-5C09673F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d887a5074849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3F4C35-47A5-4064-B248-3ACDA890C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0667F-CEC5-4DCD-B089-7D532809E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5D4AEF-7C15-4C09-9658-E8DACFE6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44D8F9-E7BF-400A-87D8-0DC80793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BBF9B-A089-428F-991D-BBDF85241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4CD51-8B2A-488D-8F40-9272407E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640823-1A9B-4694-8982-54C4548E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817E65-A0BF-4785-A337-96B403C1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1C0091-0441-412F-9C0A-560BDE25F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DF08DF-4C04-429F-B63B-FE3C7189C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F12C31-9475-410D-8FCF-47FB3FCC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EAB16F-4DF9-4FF8-A951-C8122CCC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8CA455-8CFB-42E5-A1CF-DF567321E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AEA9A-EA58-435B-A035-391611748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4E1C44-7E6F-43A5-AF6A-9FE6F475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BBBD51-31EB-4961-85D8-AE68D5D2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52D4DF-7D68-4496-ADE2-38D5C8DB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9885DD-52CC-4A12-9F6A-552602B3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1F8246-DDE8-4D2A-A4FB-C4978982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4018629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033911-B514-4CB7-8C30-8E8D0E6A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818CC-0E63-4C55-8DB4-9A568CF9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c979b230c749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26F576-C704-4D29-B75F-32D91B80A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E4665-CC00-404C-AE09-6E7CA2D9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036B7E-CD63-4775-AF7F-1E5A61D8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1D483-E49F-4CB3-9E32-6FBC61DF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B63AB8-F6AA-4A86-AE3C-4E30FBBF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00960F-C27B-4BFA-928D-8A403F43E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7759BB-C39B-4CCC-8DE0-78046898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1D5208-8E94-4047-920D-6A96AE304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463FA6-8157-495E-960C-E9CBFA83F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22024B-0CC2-4392-B30E-BACB54D81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83407B-701C-4CC2-9987-960E34EB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8E779C-53C1-488E-B999-9710F920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262133-2405-4C4C-BD47-2A394F3BA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699345-68CA-4185-920A-FE3591D7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10C34C-0192-405F-A5FC-23910FB8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7EDF6F-91E6-4C2F-A918-93C42F14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5FDFB0-7F7E-45D2-8CB0-6E6C507C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3977142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506769-FEF3-4E04-87B2-F85ED80C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69E407-8421-4615-9FFA-D40CFD3E6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1cb6e0d7a84e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E4DC1B-96CC-43C8-9F5A-E576FF2E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5C8C74-1CED-41C7-97A8-839B533C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E81D7-E968-4DE4-84AA-09CA184E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6318F8-CC5D-4936-A2CB-27BD62C1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某经济劳动力为 1040 万人，其中失业者 42 万人。失业率约为：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B504A1-A456-48DB-96F0-8247DCE41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8F9720-C6E5-458D-AD1B-394D82FF1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D0263F-BF78-474C-8CA9-80AD918D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9E5D2A-FF3C-4ED4-B82E-A0D2E22E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C3F893-B7BC-4812-B6A4-AF31E954F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11B2C9-43CB-4346-AEEF-9BEA5BD0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599A6D-2DEB-4462-A31F-6428840E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C276B3-8C40-4256-A8F1-18E00054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DDAE3F-85A3-4C73-BE74-4D5922D8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C24872-69D4-49EF-95AA-55FD73CA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9305A3-E691-4018-9CEB-F158FE09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DC0879-EE05-4A73-9BB0-10075843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0D6914-EAFB-4B45-90E9-AC58972F4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035915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B88CD8-CC88-42BD-918B-0C6FE53B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6FC067-305F-401B-8EE2-009CC70C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2ad2732f04b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3947AB-A1BF-4D18-BE1D-1402641A3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32A6B8-68AC-4D08-B400-DB296F4E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3E2E0-0DD4-4228-9D84-CFF0C310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29AFCD-5C88-44EB-9DB2-AD94FC69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某年名义GDP为 113 亿元，GDP平减指数（基年=100）为 108。按基年价格计算的实际GDP约为：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5731CB-4CA4-4E59-A2D9-DDDD859CA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1·名义与实际GDP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82B4D-F3AE-4257-A712-C5F9F59F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00E2BA-2C10-45EF-A6BA-CC46D080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13988B-E1BC-43C6-B81E-F049A9146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2723DE-485C-46A0-BD44-A6DCD923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549AE2-1F68-4D60-9A52-EDE17C494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533BFE-579B-408A-AC41-C75E894D4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5462B4-7F2C-4B18-AEA5-46C47E99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CA01DC-2B54-48A7-BCAB-9A759D81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6C9C8F-2444-448B-A209-7DB63350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323C7D-BA10-44B3-873E-2C33697E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DBD115-EFD5-4127-8ADF-8ACC1270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F00A3C-8DD0-4234-A20F-347D371C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C0FB2B-3743-4ABA-B26D-4945A3C2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79FBA6-9596-4BC2-BE69-EC577F03A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3680405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1F09CA-C081-4D05-8DF3-D7E4C0D1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F57E0-5CD1-4B78-8A04-0783A9DB1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74fbada30742d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6FC484-170A-4ED8-BF51-6896CEF3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A436A5-FF2A-4665-9081-A9DE3F76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81A3B4-48EC-48C7-AFED-65C19251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E303C6-FCE1-40DA-AADB-A82FFA1C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610EF-696A-4AB0-88B0-F2D5171D0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某经济劳动力为 1040 万人，其中失业者 42 万人。失业率约为：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B91E39-6335-453F-A3D4-6F1D60841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C8021F-0C36-4C3D-BD63-FD03869C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0C09E7-9FB3-4416-AC8C-8E1E63C7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118AF2-15DF-4842-BA7C-C3A55D75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某年名义GDP为 113 亿元，GDP平减指数（基年=100）为 108。按基年价格计算的实际GDP约为：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B31F4D-4357-4134-9B1B-9EC3F926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B3B730-8ED5-433B-BF9E-35EEEB33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CCB15D-F452-4F4F-BD1F-A145410C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533C6B-9098-4431-A78B-4C5BBD7D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面粉厂把面粉以 HK$23 售予面包店，面包店把面包以 HK$54 售予零售店，零售店最终以 HK$84 售予家庭。假设没有存货变化及其他投入，这条生产链计入 GDP 的增加值总额是：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DFBC72-11C4-4959-9787-F6C1459E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874B90-A131-4080-9461-50C1D1D8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7157ED-FE38-4AEF-A159-DCACCFA6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B2E1F6-CE57-47E7-B713-B2056C40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192614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4C66C1-E12B-4A6A-B233-7A0AD94AF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512B8-10BB-430D-8A10-41EA096D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a017e5d9444b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B2E7C6-F09F-49FA-AC73-1A90608A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F9B821-13B5-4ECA-8FD3-2A95CA70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659A3-08CE-4ABD-947F-9ACB0888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2A0233-8984-4E3B-B4FA-4EE2E143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98350-8AB2-4E21-896E-180B349B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C5737F-E7AC-4888-8CFC-7DF508B8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7B217E-B8EA-4AB7-A0A4-41459256E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77F66-84FB-4716-928B-AA140A25E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正确结论：104.63 亿元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解析链：实际GDP=名义GDP/平减指数×100=113/108×100≈104.63 亿元。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8D1C3-136A-44E6-A05B-38033E13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B35A72-D5E2-4625-ADFD-F4EE3D6C1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BCBD05-E7C4-458C-BF9F-FD2E129C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02F454-D04F-4F33-BF78-BEADAB2B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4622214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FECADE-B134-4CEF-BA89-573E0383B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11B194-72AE-4F1A-87A3-C659CAC2E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d9c12478ce45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CF299-2771-4270-952B-E5E05907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A8F2F2-2EBB-4A7A-9824-97032EC52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56AD6B-36A3-4715-BD22-8208EA69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4F777-CBBF-4177-851C-391D9D33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面粉厂把面粉以 HK$23 售予面包店，面包店把面包以 HK$54 售予零售店，零售店最终以 HK$84 售予家庭。假设没有存货变化及其他投入，这条生产链计入 GDP 的增加值总额是：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87D6EC-6EBF-46B7-936A-AD68115BF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92AB4B-01D0-4DAD-A494-66A2894E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BA0D1-5176-4F57-BC2D-A3891897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DF79B2-3ABC-4EA6-8772-8065FA66B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5C733A-574A-4339-BDCE-36E0F8DE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767C61-4B3B-4BA5-9946-DD7D2450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F400FA-A0B5-4682-BBE0-940233FD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D7DD7E-7A2E-4EEA-A2D8-142F70E7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36CE63-69D2-47C1-A7C9-2E8A8754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9014348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FFB595-980A-4011-B4BB-25F057EE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E978E6-E291-42D4-A3AA-6EEFA5BCB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d8833038cc49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6623BE-1E88-4643-A7A6-9AB28DD91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90DCC-21D4-4EF5-8C75-FE527D3E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3AADDD-B690-4683-988A-B2AA5D4B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02BA2-D4CC-433F-875B-CC456CD0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16AD11-F5CD-45C1-8860-66D9F201D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AB667B-78D8-42FB-8E74-BC50B45B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某经济GDP为 840 亿元，本地居民从境外取得要素收入 54 亿元，非本地居民从本地取得 39 亿元。GNI为：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2C761-84DD-40A4-95DF-B2679B59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高频错因：名义增长当成实际增长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87F81B-785C-4835-952F-2EA8577D0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C5478F-525A-4C55-95B1-B6216F66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AEE759-A966-4290-BB0D-5B095CBB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41E109-79FF-4ED4-9147-DEB8186A1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C9A1B2-1F65-4E4E-B2A4-FA7B0F7D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EEE122-6306-407D-A77C-FD383ACBA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C52A77-D79F-4693-A926-FFF9DD62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3339440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2ADCE0-E073-470D-9743-B6C3276C2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CCFA3-F185-40FF-93F2-95FC1E69D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00dc5d642345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F391D-3742-4D21-8DE4-37C2E14A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D08F7-2BBA-4ADF-94CB-DF4020BC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643EDB-D4ED-4C3B-997A-6D5F35427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8E0121-FB83-4EAD-A342-DE5D7C213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CA3CDB-1FA6-49AF-960A-56A3C3498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565FBA-8D2D-446A-858D-D877A86E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AF7EE-965B-4A53-8D0F-F24DFB8E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0F8BFE-5F0F-43D5-B5CF-6F7BCC5F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749BD4-0257-4C60-8B95-2F39AA72C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解释限制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D17B2-72B5-43DF-99F4-949D1CACD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98EC45-0FAD-41F0-8A76-937EF5121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5BB6F-F15A-4A10-8B6F-8F44C256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某经济GDP为 840 亿元，本地居民从境外取得要素收入 54 亿元，非本地居民从本地取得 39 亿元。GNI为：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F4F17C-5D9B-4C45-A1DC-89B87315E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A6A8F-B7D0-4F35-8F77-22D11022D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00B9BC-727D-4CDD-8CBE-ED8FC161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正确结论：855 亿元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解析：GNI=GDP+本地居民从境外净要素收入=840+54−39=855。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A3224B-8BEF-4EC2-BF98-FE5E69EF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C15C2C-7E36-4CAF-B76E-B95282AF5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D72A1E-03A1-4FF6-84F6-952BB2FC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85A857-B98F-4202-815B-9AF254DD8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0437769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B9993C-7AA4-488A-938A-AE99905D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D6C1E-4A22-4C34-9B99-457C91471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09f1236af249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9DB50-9A07-4175-BA5B-9C980476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353D5C-81FD-4A6F-9953-52D60B44A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C3B990-063F-4DDA-8329-4AF7D320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F24AF-DF12-498C-A44C-8C0387A5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4C34D5-48FA-453D-850B-D92FC8525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AA1DD-7358-488B-86C6-849182D5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59B2D-644D-4A67-AD7A-C7DA6854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965109-57D7-4E82-9174-80866EAF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299E3E-D11D-43C2-9225-517699E2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CDAEC2-41A5-438A-807A-32FE1BC6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01DC2-CC21-420F-AA99-3A19EF21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DC2175-251E-46E1-ACB3-C4B15496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8D5963-C670-4FDF-8E58-031E9F15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A117BB-ECBF-453C-BDD6-21E71413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E83162-880B-439C-BF5F-75FF4174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71541D-8C33-4B77-AD9A-9884B5C7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383CEB-369E-485A-B49D-881990A5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70D860-AEE8-4711-8FA3-6A92CB588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BC5D9C-C734-4143-86FB-706FAA42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7851824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7215A0-8997-4E24-9194-624D3CD7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1BB92F-3882-407C-8D6D-1601E069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1a01b0493942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EB306-8662-4BA1-AB4C-67A10645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928F0-1C67-4027-9E21-0BD7D06D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237B24-2BA4-47BA-8C8A-B1D210788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89522F-E77E-45A5-A181-C5FE9797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D8FBA8-E185-4A8C-9928-5624AD8F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9B2478-D53E-4F71-A576-3A3C5388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4279D-7296-4925-90B6-94C2729C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81803B-6B06-4F33-9FB8-02356A53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12E31B-7C1D-4F6D-BD17-FDED798B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ADC9DF-54AC-4BFD-A9CF-C35723DA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28AF8B-522E-4E95-A107-1BC0C2DA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9EF35F-9790-4039-9E57-E4049342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F6218F-20BC-4F0E-8717-001EE7DF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3C0C65-3904-41D8-A4C6-1B4FB2DC6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234366-4548-48CC-A830-EEBA9277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7B61B9-3F98-406B-A338-4E931931B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9712AA-04C6-426C-983D-2C891657D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5275722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22629D-3AAB-44C8-8B6D-CA65C079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83DF57-B479-442F-9B0F-210E35E8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45613cb2e345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616C31-91C7-4B73-8DA1-4D18C7DA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1AA899-CB84-4454-82DA-01E7F2AA6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987F44-23C0-4E7E-BA7F-66F0C791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22D4EE-1AE7-437C-AE7C-AD7AB28C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某经济GDP为 840 亿元，本地居民从境外取得要素收入 54 亿元，非本地居民从本地取得 39 亿元。GNI为：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012FA7-0459-4C0E-BBF3-93A183B2B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2149EA-9D83-4354-B438-B6A93D11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4CA442-8AC7-41A5-AA64-7BA027DE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958C7-52DD-40C4-BC65-F0FC98F8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174B7C-5C4B-4DF4-A689-613C8AACE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95C7DC-1E80-4D94-B88C-FDE196841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AECF7A-2685-41BD-9354-1DA041D07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0D7FCE-F4E8-41BF-88E9-A9FB7E33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83440-87B5-429C-9CFF-6781E8BAA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ABF751-617B-4C8D-9104-BBB19B7A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0F6EC5-31C9-41AA-8EB3-F5012BD0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672A37-FC04-4860-98AD-431DD3FA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D8522F-5CA1-47F7-A999-211881F0D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6135142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B660A1-F3C1-49BE-AE40-3FF4BC1C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4C8C15-671D-4389-8795-DD38454B8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d58a489c8a4f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B14197-6609-467A-ACE9-E14CB26F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D1179A-2AB1-4C96-8BBF-050CDE7A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D9611-3F67-47BB-B316-86D124FC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48D31-C94C-4006-8ECC-24B21267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面粉厂把面粉以 HK$24 售予面包店，面包店把面包以 HK$56 售予零售店，零售店最终以 HK$87 售予家庭。假设没有存货变化及其他投入，这条生产链计入 GDP 的增加值总额是：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6B84CA-3F4A-46B0-A6FD-0BD013BD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1·增加值法与最终产品核对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51A0EB-5C7F-4CDC-AD60-104E3F04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33E9CD-54B5-43AE-993F-C5A149DB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39AFE-CDA0-4B10-9216-B9A0D4033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7337FF-DF85-46E1-AFE3-26075A32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395701-D662-4810-B81E-4C90D02DC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A51C91-640B-46E3-8A3E-2FA1B3BE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BB766B-464D-4CAF-8A2E-01294E8B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C8ADC8-90B2-43E3-8DEE-E677B2BB4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169D5D-4E3F-49C0-BB53-39CD9EDF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E91097-36FB-4E60-914D-C3CED11C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9CA00F-3D11-4252-B3AE-21D98685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23872C-F63F-4D79-98AD-49C3F20C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A4A5F8-6A29-42AB-B2D7-6D3BB7AF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AE4A29-1925-4C08-BA02-0B0550268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939689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688699-1EFA-4D29-9433-668C90A8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5F297-6EFA-42F4-B37E-407B31B4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0d9684e36043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5AC17B-984E-4603-9ABE-C7579AC0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809C4B-A5B9-4830-9046-6AD4CC04B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8FADBB-8443-4656-BB2C-F1A5A9A0F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AB018F-13FF-4736-83A5-A6F49E27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BF7675-12EE-48E5-A668-679B7DE8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某经济GDP为 840 亿元，本地居民从境外取得要素收入 54 亿元，非本地居民从本地取得 39 亿元。GNI为：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2A61D6-772D-4A65-9F6A-6D1A80347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4E9A1A-DC32-45D4-A189-31649C5A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5075A6-7029-4575-9E6B-EC4E5D7DE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52D83B-5314-4C1A-A1F9-C8C67323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面粉厂把面粉以 HK$24 售予面包店，面包店把面包以 HK$56 售予零售店，零售店最终以 HK$87 售予家庭。假设没有存货变化及其他投入，这条生产链计入 GDP 的增加值总额是：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12F541-8483-4530-85CA-D43A08C82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792ED5-F06B-4C29-8CF4-3A6551C06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D04B4-5DDF-4BCF-AD55-D621ED16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01D0FA-7BC7-4284-9EEC-DA8BCEFE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消费物价指数由 105 升至 109。这段期间的通胀率约为：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D33A98-4577-420C-B942-FF5ED0CA0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0BA0F3-7AA2-45D6-9945-37A817E8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8D2A06-27CF-4E86-824C-3F8307E6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3DBE78-C81E-4D6F-A0C3-907E1AC4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4470707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C5B583-0070-4BF6-B19B-901AE3A2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CC42F2-CBED-4CF3-AE04-33FFF3C8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fe3f06507f41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A3A8D7-1A11-4363-8409-939980A0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94DD21-0649-46AD-AE1B-9BDC60BF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105A58-F766-468A-A66F-80044AE7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79C036-65FA-4CCE-B27E-4380FEFF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0623B9-0779-4352-8F34-8A66C878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D201F7-9155-4E18-83B2-5613260B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109846-A252-4E03-983A-766ABAEE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4CA7AD-62F5-42D3-9E4E-08BFFF08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正确结论：HK$87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解析链：各阶段增加值为 HK$24、HK$32、HK$31，合计=HK$87，也等于最终产品支出。两种算法相等，避免把中间交易重复计算。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C56FE2-A7AE-4E5E-9845-4A55ED0E3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ECB06F-D40B-4E12-8476-8CF337D0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CACBD2-E1B3-4D89-B91B-2109512B8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A30CC4-9D03-4DC3-BE68-D41E66B2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8703536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8DB8D6-C5AA-4B11-B6C3-9AC0F5A77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992921-1965-43AA-AE5D-098D2BBF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6999506e2340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5A84DD-61DD-4CB6-9B17-D3213D55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858AD5-F814-4AFD-B6D6-5E53FDC4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67679F-EE78-485D-A79B-BDCF7C1D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21C056-8FCC-4AE9-871F-C3562DD7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消费物价指数由 105 升至 109。这段期间的通胀率约为：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014A1-B233-44AD-B725-38BC3CD5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BBF184-71F6-4DDB-97BA-164243FD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FA9613-A10F-4652-A50C-D1406A2F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527423-5237-4EB1-BCA5-8F94F5B91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D8566E-758E-4AB3-A143-C8DB30CF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055791-5DB8-49A2-A28E-69A18042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83D881-40AE-4F60-B26E-25EA68A5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A3A181-9642-49EE-A6F5-8625ADDB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国民收入与宏观量度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61E1C4-7FF9-41F7-AB6D-1C3D35A81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845490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2026-08-19T08:41:55.5590000Z</dcterms:created>
  <dcterms:modified xsi:type="dcterms:W3CDTF">2026-08-19T08:41:55.5590000Z</dcterms:modified>
</coreProperties>
</file>