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701c2589efb4a8f" /><Relationship Type="http://schemas.openxmlformats.org/officeDocument/2006/relationships/extended-properties" Target="/docProps/app.xml" Id="R90009e07bae64240" /><Relationship Type="http://schemas.openxmlformats.org/officeDocument/2006/relationships/officeDocument" Target="/ppt/presentation.xml" Id="Re9d1b58700624dd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4fc476872144db2"/>
  </p:sldMasterIdLst>
  <p:notesMasterIdLst>
    <p:notesMasterId xmlns:r="http://schemas.openxmlformats.org/officeDocument/2006/relationships" r:id="R442f53af40df46e8"/>
  </p:notesMasterIdLst>
  <p:sldIdLst>
    <p:sldId xmlns:r="http://schemas.openxmlformats.org/officeDocument/2006/relationships" id="256" r:id="Rb95d42bf2be74f8a"/>
    <p:sldId xmlns:r="http://schemas.openxmlformats.org/officeDocument/2006/relationships" id="257" r:id="Ree8f049b827b4718"/>
    <p:sldId xmlns:r="http://schemas.openxmlformats.org/officeDocument/2006/relationships" id="258" r:id="R4f052c9d82fd49b4"/>
    <p:sldId xmlns:r="http://schemas.openxmlformats.org/officeDocument/2006/relationships" id="259" r:id="Rea8c682312874442"/>
    <p:sldId xmlns:r="http://schemas.openxmlformats.org/officeDocument/2006/relationships" id="260" r:id="R9d4c9bcda0da474c"/>
    <p:sldId xmlns:r="http://schemas.openxmlformats.org/officeDocument/2006/relationships" id="261" r:id="R64255ab9fac64018"/>
    <p:sldId xmlns:r="http://schemas.openxmlformats.org/officeDocument/2006/relationships" id="262" r:id="R3fe3da1275bf4bfe"/>
    <p:sldId xmlns:r="http://schemas.openxmlformats.org/officeDocument/2006/relationships" id="263" r:id="R0af99683f3904c86"/>
    <p:sldId xmlns:r="http://schemas.openxmlformats.org/officeDocument/2006/relationships" id="264" r:id="Rccbe322cced64ed5"/>
    <p:sldId xmlns:r="http://schemas.openxmlformats.org/officeDocument/2006/relationships" id="265" r:id="R1dbddb67efff4690"/>
    <p:sldId xmlns:r="http://schemas.openxmlformats.org/officeDocument/2006/relationships" id="266" r:id="R67e97fb6ab6d42be"/>
    <p:sldId xmlns:r="http://schemas.openxmlformats.org/officeDocument/2006/relationships" id="267" r:id="R224be4ee20154d87"/>
    <p:sldId xmlns:r="http://schemas.openxmlformats.org/officeDocument/2006/relationships" id="268" r:id="R7bdd243da3d04396"/>
    <p:sldId xmlns:r="http://schemas.openxmlformats.org/officeDocument/2006/relationships" id="269" r:id="Ra32e5b85355c4ca9"/>
    <p:sldId xmlns:r="http://schemas.openxmlformats.org/officeDocument/2006/relationships" id="270" r:id="R74ab148199c9460c"/>
    <p:sldId xmlns:r="http://schemas.openxmlformats.org/officeDocument/2006/relationships" id="271" r:id="R2a9ee870d2464a15"/>
    <p:sldId xmlns:r="http://schemas.openxmlformats.org/officeDocument/2006/relationships" id="272" r:id="R36e76ba01e1a4829"/>
    <p:sldId xmlns:r="http://schemas.openxmlformats.org/officeDocument/2006/relationships" id="273" r:id="R9b5495c1d386401f"/>
    <p:sldId xmlns:r="http://schemas.openxmlformats.org/officeDocument/2006/relationships" id="274" r:id="R0e72f1eb63564939"/>
    <p:sldId xmlns:r="http://schemas.openxmlformats.org/officeDocument/2006/relationships" id="275" r:id="R58c494bcc871440b"/>
    <p:sldId xmlns:r="http://schemas.openxmlformats.org/officeDocument/2006/relationships" id="276" r:id="R960a46075b8e4175"/>
    <p:sldId xmlns:r="http://schemas.openxmlformats.org/officeDocument/2006/relationships" id="277" r:id="R743b2b8c01534931"/>
    <p:sldId xmlns:r="http://schemas.openxmlformats.org/officeDocument/2006/relationships" id="278" r:id="R684ae47c424e4fbd"/>
    <p:sldId xmlns:r="http://schemas.openxmlformats.org/officeDocument/2006/relationships" id="279" r:id="R615d62144215448b"/>
    <p:sldId xmlns:r="http://schemas.openxmlformats.org/officeDocument/2006/relationships" id="280" r:id="R8fc2b4b576d1429e"/>
    <p:sldId xmlns:r="http://schemas.openxmlformats.org/officeDocument/2006/relationships" id="281" r:id="R7384a597b27448f6"/>
    <p:sldId xmlns:r="http://schemas.openxmlformats.org/officeDocument/2006/relationships" id="282" r:id="Rf899861d536848f7"/>
    <p:sldId xmlns:r="http://schemas.openxmlformats.org/officeDocument/2006/relationships" id="283" r:id="Ra90c7915a7c84a76"/>
    <p:sldId xmlns:r="http://schemas.openxmlformats.org/officeDocument/2006/relationships" id="284" r:id="R0ef7b0b243b24480"/>
    <p:sldId xmlns:r="http://schemas.openxmlformats.org/officeDocument/2006/relationships" id="285" r:id="R7d88195bf841463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9e0afc07e4743b8" /><Relationship Type="http://schemas.openxmlformats.org/officeDocument/2006/relationships/slideMaster" Target="/ppt/slideMasters/slideMaster1.xml" Id="R44fc476872144db2" /><Relationship Type="http://schemas.openxmlformats.org/officeDocument/2006/relationships/notesMaster" Target="/ppt/notesMasters/notesMaster1.xml" Id="R442f53af40df46e8" /><Relationship Type="http://schemas.openxmlformats.org/officeDocument/2006/relationships/presProps" Target="/ppt/presProps.xml" Id="Ra7de2992d9824a07" /><Relationship Type="http://schemas.openxmlformats.org/officeDocument/2006/relationships/tableStyles" Target="/ppt/tableStyles.xml" Id="R99d2a08613994641" /><Relationship Type="http://schemas.openxmlformats.org/officeDocument/2006/relationships/slide" Target="/ppt/slides/slide1.xml" Id="Rb95d42bf2be74f8a" /><Relationship Type="http://schemas.openxmlformats.org/officeDocument/2006/relationships/slide" Target="/ppt/slides/slide2.xml" Id="Ree8f049b827b4718" /><Relationship Type="http://schemas.openxmlformats.org/officeDocument/2006/relationships/slide" Target="/ppt/slides/slide3.xml" Id="R4f052c9d82fd49b4" /><Relationship Type="http://schemas.openxmlformats.org/officeDocument/2006/relationships/slide" Target="/ppt/slides/slide4.xml" Id="Rea8c682312874442" /><Relationship Type="http://schemas.openxmlformats.org/officeDocument/2006/relationships/slide" Target="/ppt/slides/slide5.xml" Id="R9d4c9bcda0da474c" /><Relationship Type="http://schemas.openxmlformats.org/officeDocument/2006/relationships/slide" Target="/ppt/slides/slide6.xml" Id="R64255ab9fac64018" /><Relationship Type="http://schemas.openxmlformats.org/officeDocument/2006/relationships/slide" Target="/ppt/slides/slide7.xml" Id="R3fe3da1275bf4bfe" /><Relationship Type="http://schemas.openxmlformats.org/officeDocument/2006/relationships/slide" Target="/ppt/slides/slide8.xml" Id="R0af99683f3904c86" /><Relationship Type="http://schemas.openxmlformats.org/officeDocument/2006/relationships/slide" Target="/ppt/slides/slide9.xml" Id="Rccbe322cced64ed5" /><Relationship Type="http://schemas.openxmlformats.org/officeDocument/2006/relationships/slide" Target="/ppt/slides/slide10.xml" Id="R1dbddb67efff4690" /><Relationship Type="http://schemas.openxmlformats.org/officeDocument/2006/relationships/slide" Target="/ppt/slides/slide11.xml" Id="R67e97fb6ab6d42be" /><Relationship Type="http://schemas.openxmlformats.org/officeDocument/2006/relationships/slide" Target="/ppt/slides/slide12.xml" Id="R224be4ee20154d87" /><Relationship Type="http://schemas.openxmlformats.org/officeDocument/2006/relationships/slide" Target="/ppt/slides/slide13.xml" Id="R7bdd243da3d04396" /><Relationship Type="http://schemas.openxmlformats.org/officeDocument/2006/relationships/slide" Target="/ppt/slides/slide14.xml" Id="Ra32e5b85355c4ca9" /><Relationship Type="http://schemas.openxmlformats.org/officeDocument/2006/relationships/slide" Target="/ppt/slides/slide15.xml" Id="R74ab148199c9460c" /><Relationship Type="http://schemas.openxmlformats.org/officeDocument/2006/relationships/slide" Target="/ppt/slides/slide16.xml" Id="R2a9ee870d2464a15" /><Relationship Type="http://schemas.openxmlformats.org/officeDocument/2006/relationships/slide" Target="/ppt/slides/slide17.xml" Id="R36e76ba01e1a4829" /><Relationship Type="http://schemas.openxmlformats.org/officeDocument/2006/relationships/slide" Target="/ppt/slides/slide18.xml" Id="R9b5495c1d386401f" /><Relationship Type="http://schemas.openxmlformats.org/officeDocument/2006/relationships/slide" Target="/ppt/slides/slide19.xml" Id="R0e72f1eb63564939" /><Relationship Type="http://schemas.openxmlformats.org/officeDocument/2006/relationships/slide" Target="/ppt/slides/slide20.xml" Id="R58c494bcc871440b" /><Relationship Type="http://schemas.openxmlformats.org/officeDocument/2006/relationships/slide" Target="/ppt/slides/slide21.xml" Id="R960a46075b8e4175" /><Relationship Type="http://schemas.openxmlformats.org/officeDocument/2006/relationships/slide" Target="/ppt/slides/slide22.xml" Id="R743b2b8c01534931" /><Relationship Type="http://schemas.openxmlformats.org/officeDocument/2006/relationships/slide" Target="/ppt/slides/slide23.xml" Id="R684ae47c424e4fbd" /><Relationship Type="http://schemas.openxmlformats.org/officeDocument/2006/relationships/slide" Target="/ppt/slides/slide24.xml" Id="R615d62144215448b" /><Relationship Type="http://schemas.openxmlformats.org/officeDocument/2006/relationships/slide" Target="/ppt/slides/slide25.xml" Id="R8fc2b4b576d1429e" /><Relationship Type="http://schemas.openxmlformats.org/officeDocument/2006/relationships/slide" Target="/ppt/slides/slide26.xml" Id="R7384a597b27448f6" /><Relationship Type="http://schemas.openxmlformats.org/officeDocument/2006/relationships/slide" Target="/ppt/slides/slide27.xml" Id="Rf899861d536848f7" /><Relationship Type="http://schemas.openxmlformats.org/officeDocument/2006/relationships/slide" Target="/ppt/slides/slide28.xml" Id="Ra90c7915a7c84a76" /><Relationship Type="http://schemas.openxmlformats.org/officeDocument/2006/relationships/slide" Target="/ppt/slides/slide29.xml" Id="R0ef7b0b243b24480" /><Relationship Type="http://schemas.openxmlformats.org/officeDocument/2006/relationships/slide" Target="/ppt/slides/slide30.xml" Id="R7d88195bf841463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262ad21f13c420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a9bb5451df641ba" /><Relationship Type="http://schemas.openxmlformats.org/officeDocument/2006/relationships/notesMaster" Target="/ppt/notesMasters/notesMaster1.xml" Id="R6f5a5517dbaf430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08bca239a68475e" /><Relationship Type="http://schemas.openxmlformats.org/officeDocument/2006/relationships/notesMaster" Target="/ppt/notesMasters/notesMaster1.xml" Id="Rabfbcd8db19e4d4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9e55d5a1a284c3c" /><Relationship Type="http://schemas.openxmlformats.org/officeDocument/2006/relationships/notesMaster" Target="/ppt/notesMasters/notesMaster1.xml" Id="R74bfcdcad624458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710b28770724b24" /><Relationship Type="http://schemas.openxmlformats.org/officeDocument/2006/relationships/notesMaster" Target="/ppt/notesMasters/notesMaster1.xml" Id="Ra6b1bf792c0e491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e290dfb220c4805" /><Relationship Type="http://schemas.openxmlformats.org/officeDocument/2006/relationships/notesMaster" Target="/ppt/notesMasters/notesMaster1.xml" Id="Rd51b54cf6ef94a4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3aa7412b4a844d7" /><Relationship Type="http://schemas.openxmlformats.org/officeDocument/2006/relationships/notesMaster" Target="/ppt/notesMasters/notesMaster1.xml" Id="R5f88913bd05b442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fdebc1cc75442ca" /><Relationship Type="http://schemas.openxmlformats.org/officeDocument/2006/relationships/notesMaster" Target="/ppt/notesMasters/notesMaster1.xml" Id="R3c84dda4da424c8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80bf2436a7c438e" /><Relationship Type="http://schemas.openxmlformats.org/officeDocument/2006/relationships/notesMaster" Target="/ppt/notesMasters/notesMaster1.xml" Id="Rb7937d903933445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c5300f2434e432f" /><Relationship Type="http://schemas.openxmlformats.org/officeDocument/2006/relationships/notesMaster" Target="/ppt/notesMasters/notesMaster1.xml" Id="Ra9426703b76d437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225260b21c547f9" /><Relationship Type="http://schemas.openxmlformats.org/officeDocument/2006/relationships/notesMaster" Target="/ppt/notesMasters/notesMaster1.xml" Id="R83b3e5b48b57434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8b76bb28bf34bc9" /><Relationship Type="http://schemas.openxmlformats.org/officeDocument/2006/relationships/notesMaster" Target="/ppt/notesMasters/notesMaster1.xml" Id="R93547182f387416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c5900f7fe484cc0" /><Relationship Type="http://schemas.openxmlformats.org/officeDocument/2006/relationships/notesMaster" Target="/ppt/notesMasters/notesMaster1.xml" Id="Re7153a0f40b0473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7241d14fc264d9e" /><Relationship Type="http://schemas.openxmlformats.org/officeDocument/2006/relationships/notesMaster" Target="/ppt/notesMasters/notesMaster1.xml" Id="Ref7fc918ca8b484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c292d1efd454a44" /><Relationship Type="http://schemas.openxmlformats.org/officeDocument/2006/relationships/notesMaster" Target="/ppt/notesMasters/notesMaster1.xml" Id="R20fd4392ad9842c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2e587432bb64f37" /><Relationship Type="http://schemas.openxmlformats.org/officeDocument/2006/relationships/notesMaster" Target="/ppt/notesMasters/notesMaster1.xml" Id="Rf3411da29c6c486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36e41bb5bf146ad" /><Relationship Type="http://schemas.openxmlformats.org/officeDocument/2006/relationships/notesMaster" Target="/ppt/notesMasters/notesMaster1.xml" Id="R36b2a4580428474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f5d0e71d0d849f3" /><Relationship Type="http://schemas.openxmlformats.org/officeDocument/2006/relationships/notesMaster" Target="/ppt/notesMasters/notesMaster1.xml" Id="R0b1bf3d1e1df422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6b3da73940341ef" /><Relationship Type="http://schemas.openxmlformats.org/officeDocument/2006/relationships/notesMaster" Target="/ppt/notesMasters/notesMaster1.xml" Id="Re7ecae7c6d0448a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a285a053f8b4971" /><Relationship Type="http://schemas.openxmlformats.org/officeDocument/2006/relationships/notesMaster" Target="/ppt/notesMasters/notesMaster1.xml" Id="R06112294b06446a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01f88dbe8f14d7b" /><Relationship Type="http://schemas.openxmlformats.org/officeDocument/2006/relationships/notesMaster" Target="/ppt/notesMasters/notesMaster1.xml" Id="R4bdf6f1cda5b481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7cb62ecc5f54655" /><Relationship Type="http://schemas.openxmlformats.org/officeDocument/2006/relationships/notesMaster" Target="/ppt/notesMasters/notesMaster1.xml" Id="R3cf78abc6c08433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1018ea84ec24e8e" /><Relationship Type="http://schemas.openxmlformats.org/officeDocument/2006/relationships/notesMaster" Target="/ppt/notesMasters/notesMaster1.xml" Id="Rc0e854e5fe364e6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ea7e0e28826440f" /><Relationship Type="http://schemas.openxmlformats.org/officeDocument/2006/relationships/notesMaster" Target="/ppt/notesMasters/notesMaster1.xml" Id="R5aaf11618a46426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e82415cb7ab4ede" /><Relationship Type="http://schemas.openxmlformats.org/officeDocument/2006/relationships/notesMaster" Target="/ppt/notesMasters/notesMaster1.xml" Id="R0b27227ff0e2448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888f75cb9c949c9" /><Relationship Type="http://schemas.openxmlformats.org/officeDocument/2006/relationships/notesMaster" Target="/ppt/notesMasters/notesMaster1.xml" Id="Reffc5b42df1540b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73c158d114b4bc7" /><Relationship Type="http://schemas.openxmlformats.org/officeDocument/2006/relationships/notesMaster" Target="/ppt/notesMasters/notesMaster1.xml" Id="Rdf767dd24e614c2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326dedf64c94a14" /><Relationship Type="http://schemas.openxmlformats.org/officeDocument/2006/relationships/notesMaster" Target="/ppt/notesMasters/notesMaster1.xml" Id="R0040f29ba5fa4d3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df3d1a5264344a2" /><Relationship Type="http://schemas.openxmlformats.org/officeDocument/2006/relationships/notesMaster" Target="/ppt/notesMasters/notesMaster1.xml" Id="R5bbb9d5446a746a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df5fd0e29344fbd" /><Relationship Type="http://schemas.openxmlformats.org/officeDocument/2006/relationships/notesMaster" Target="/ppt/notesMasters/notesMaster1.xml" Id="Rf0bd60b3c43f470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839a739f4fa46f1" /><Relationship Type="http://schemas.openxmlformats.org/officeDocument/2006/relationships/notesMaster" Target="/ppt/notesMasters/notesMaster1.xml" Id="Rc2b384e577e6480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的“国际贸易”学习单元。本套课件共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讲稿】明确告诉学生：本单元只训练“国际贸易”。先解释知识范围，再用一句话建立核心判断，最后示范标准方法。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【互动提问】请用自己的话复述“比较优势看机会成本而非绝对产量”，并举一个会触发“把绝对优势当比较优势”的错误例子。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Q1：每工日，甲可生产布 11 匹或粮 6 箱；乙可生产布 9 匹或粮 9 箱。谁在粮食有比较优势？ 选项为 A.甲，因为甲布产量较高；B.甲，因为只比较粮食绝对产量；C.两者没有比较优势，因为总产量不同；D.乙，因为乙生产1箱粮放弃的布较少。讲解时强调：比较优势看机会成本而非绝对产量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【预期回答】学生能说出“算机会成本—定专业化—画贸易”中的起始动作，并避开“把绝对优势当比较优势”。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算机会成本—定专业化—画贸易”，最后给出正确结论“乙，因为乙生产1箱粮放弃的布较少”。完整解析：甲每箱粮机会成本=1.83匹布；乙=1匹布。乙的机会成本较低，故乙在粮食有比较优势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1·比较优势。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【预期回答】学生能把失分归入“把绝对优势当比较优势”或更精确的个人错因，并写出可执行检查动作。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讲稿】逐项解释“国际贸易”中的专有名词、符号、对象和单位。特别强调：把绝对优势当比较优势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讲稿】用“条件—表示—方法—核验”重建本知识点。示范时逐步引用：算机会成本—定专业化—画贸易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讲稿】带学生逐句读取任务，不先求答案。要求指出材料中的有效条件，再按“算机会成本—定专业化—画贸易”作答。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1·汇率升值；用于知识范围与设问结构校准，题目身份为DSE原创模考题，不冒充历届真题（访问日期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1·贸易条件；用于知识范围与设问结构校准，题目身份为DSE原创模考题，不冒充历届真题（访问日期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讲稿】先展示错误路径，再用解析链复原第一失分点。禁止只说“粗心”；必须落到“把绝对优势当比较优势”或更精确的动作。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1·汇率升值；用于知识范围与设问结构校准，题目身份为DSE原创模考题，不冒充历届真题（访问日期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1·贸易条件；用于知识范围与设问结构校准，题目身份为DSE原创模考题，不冒充历届真题（访问日期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Q11：只考虑货物贸易，某期出口为 110 亿元、进口为 86 亿元。货物贸易差额为： 选项为 A.逆差 24 亿元；B.顺差 196 亿元；C.零；D.顺差 24 亿元。讲解时强调：比较优势看机会成本而非绝对产量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【预期回答】学生能说出“算机会成本—定专业化—画贸易”中的起始动作，并避开“把绝对优势当比较优势”。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1·贸易差额；用于知识范围与设问结构校准，题目身份为DSE原创模考题，不冒充历届真题（访问日期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分步讲评：先重述题目条件，再逐步示范“算机会成本—定专业化—画贸易”，最后给出正确结论“顺差 24 亿元”。完整解析：贸易差额=出口−进口=110−86=24 亿元，为正数即顺差。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1·贸易差额；用于知识范围与设问结构校准，题目身份为DSE原创模考题，不冒充历届真题（访问日期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1·贸易差额。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【预期回答】学生能把失分归入“把绝对优势当比较优势”或更精确的个人错因，并写出可执行检查动作。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1·贸易差额；用于知识范围与设问结构校准，题目身份为DSE原创模考题，不冒充历届真题（访问日期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讲稿】逐项解释“国际贸易”中的专有名词、符号、对象和单位。特别强调：把绝对优势当比较优势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1·贸易差额；用于知识范围与设问结构校准，题目身份为DSE原创模考题，不冒充历届真题（访问日期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讲稿】用“条件—表示—方法—核验”重建本知识点。示范时逐步引用：算机会成本—定专业化—画贸易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1·贸易差额；用于知识范围与设问结构校准，题目身份为DSE原创模考题，不冒充历届真题（访问日期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讲稿】带学生逐句读取任务，不先求答案。要求指出材料中的有效条件，再按“算机会成本—定专业化—画贸易”作答。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1·贸易条件；用于知识范围与设问结构校准，题目身份为DSE原创模考题，不冒充历届真题（访问日期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1·比较优势与专业化产量；用于知识范围与设问结构校准，题目身份为DSE原创模考题，不冒充历届真题（访问日期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讲稿】先展示错误路径，再用解析链复原第一失分点。禁止只说“粗心”；必须落到“把绝对优势当比较优势”或更精确的动作。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1·贸易条件；用于知识范围与设问结构校准，题目身份为DSE原创模考题，不冒充历届真题（访问日期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1·比较优势与专业化产量；用于知识范围与设问结构校准，题目身份为DSE原创模考题，不冒充历届真题（访问日期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Q21：小型开放经济向第 4 类进口品征收关税，世界价格不变。其他因素不变，本地价格、需求量、供应量和进口量通常会： 选项为 A.价格上升、需求量减少、供应量增加、进口量减少；B.价格下降、需求量增加、供应量减少、进口量增加；C.价格不变，所有数量均不变；D.价格上升、需求量增加、供应量减少、进口量增加。讲解时强调：比较优势看机会成本而非绝对产量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【预期回答】学生能说出“算机会成本—定专业化—画贸易”中的起始动作，并避开“把绝对优势当比较优势”。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1·关税的价格与数量影响；用于知识范围与设问结构校准，题目身份为DSE原创模考题，不冒充历届真题（访问日期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算机会成本—定专业化—画贸易”，最后给出正确结论“价格上升、需求量减少、供应量增加、进口量减少”。完整解析：关税抬高本地含税进口价；消费者沿需求曲线减少购买，本地生产者沿供给曲线增加供应，因此进口缺口收窄。2026–2027 课程不要求进一步计算消费者剩余或无谓损失。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1·关税的价格与数量影响；用于知识范围与设问结构校准，题目身份为DSE原创模考题，不冒充历届真题（访问日期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1·关税的价格与数量影响。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【预期回答】学生能把失分归入“把绝对优势当比较优势”或更精确的个人错因，并写出可执行检查动作。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1·关税的价格与数量影响；用于知识范围与设问结构校准，题目身份为DSE原创模考题，不冒充历届真题（访问日期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讲稿】逐项解释“国际贸易”中的专有名词、符号、对象和单位。特别强调：把绝对优势当比较优势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1·关税的价格与数量影响；用于知识范围与设问结构校准，题目身份为DSE原创模考题，不冒充历届真题（访问日期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讲稿】用“条件—表示—方法—核验”重建本知识点。示范时逐步引用：算机会成本—定专业化—画贸易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1·关税的价格与数量影响；用于知识范围与设问结构校准，题目身份为DSE原创模考题，不冒充历届真题（访问日期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讲稿】带学生逐句读取任务，不先求答案。要求指出材料中的有效条件，再按“算机会成本—定专业化—画贸易”作答。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1·比较优势与专业化产量；用于知识范围与设问结构校准，题目身份为DSE原创模考题，不冒充历届真题（访问日期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1·汇率升值；用于知识范围与设问结构校准，题目身份为DSE原创模考题，不冒充历届真题（访问日期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讲稿】先展示错误路径，再用解析链复原第一失分点。禁止只说“粗心”；必须落到“把绝对优势当比较优势”或更精确的动作。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1·比较优势与专业化产量；用于知识范围与设问结构校准，题目身份为DSE原创模考题，不冒充历届真题（访问日期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1·汇率升值；用于知识范围与设问结构校准，题目身份为DSE原创模考题，不冒充历届真题（访问日期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61a106a142420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4018c12d3aa4986" /><Relationship Type="http://schemas.openxmlformats.org/officeDocument/2006/relationships/slideLayout" Target="/ppt/slideLayouts/slideLayout1.xml" Id="Rc9c1249dafb549c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9c1249dafb549c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6555c4af4b4ab5" /><Relationship Type="http://schemas.openxmlformats.org/officeDocument/2006/relationships/image" Target="/ppt/media/image.png" Id="R055fa293d3e9467f" /><Relationship Type="http://schemas.openxmlformats.org/officeDocument/2006/relationships/notesSlide" Target="/ppt/notesSlides/notesSlide1.xml" Id="R5de5382efa384fa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bdfd535749451d" /><Relationship Type="http://schemas.openxmlformats.org/officeDocument/2006/relationships/image" Target="/ppt/media/image2.png" Id="R81794b452cfc465b" /><Relationship Type="http://schemas.openxmlformats.org/officeDocument/2006/relationships/notesSlide" Target="/ppt/notesSlides/notesSlide2.xml" Id="R324bd739a50c4d7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2eaec386534156" /><Relationship Type="http://schemas.openxmlformats.org/officeDocument/2006/relationships/image" Target="/ppt/media/image3.png" Id="R33ee299505774238" /><Relationship Type="http://schemas.openxmlformats.org/officeDocument/2006/relationships/notesSlide" Target="/ppt/notesSlides/notesSlide3.xml" Id="R67f65af44cd3489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252b62327a40fe" /><Relationship Type="http://schemas.openxmlformats.org/officeDocument/2006/relationships/image" Target="/ppt/media/image4.png" Id="Ra415de36ce3e4da2" /><Relationship Type="http://schemas.openxmlformats.org/officeDocument/2006/relationships/notesSlide" Target="/ppt/notesSlides/notesSlide4.xml" Id="R60264a403ec44b3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cb6c35a80649de" /><Relationship Type="http://schemas.openxmlformats.org/officeDocument/2006/relationships/image" Target="/ppt/media/image5.png" Id="R044edec4188e4d4c" /><Relationship Type="http://schemas.openxmlformats.org/officeDocument/2006/relationships/notesSlide" Target="/ppt/notesSlides/notesSlide5.xml" Id="R68eebbf238e8415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a2a92466eb443f" /><Relationship Type="http://schemas.openxmlformats.org/officeDocument/2006/relationships/image" Target="/ppt/media/image6.png" Id="R8188a6954c194e47" /><Relationship Type="http://schemas.openxmlformats.org/officeDocument/2006/relationships/notesSlide" Target="/ppt/notesSlides/notesSlide6.xml" Id="R82579aeeb84d407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28a101784f4dd4" /><Relationship Type="http://schemas.openxmlformats.org/officeDocument/2006/relationships/image" Target="/ppt/media/image7.png" Id="R03abd1e5ae764e32" /><Relationship Type="http://schemas.openxmlformats.org/officeDocument/2006/relationships/notesSlide" Target="/ppt/notesSlides/notesSlide7.xml" Id="Rda71c64fe01b4c4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eba293c3764e1d" /><Relationship Type="http://schemas.openxmlformats.org/officeDocument/2006/relationships/image" Target="/ppt/media/image8.png" Id="R58e66d89804642e6" /><Relationship Type="http://schemas.openxmlformats.org/officeDocument/2006/relationships/notesSlide" Target="/ppt/notesSlides/notesSlide8.xml" Id="Ra5a442308140475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993954854942d7" /><Relationship Type="http://schemas.openxmlformats.org/officeDocument/2006/relationships/image" Target="/ppt/media/image9.png" Id="R52331843fbe54304" /><Relationship Type="http://schemas.openxmlformats.org/officeDocument/2006/relationships/notesSlide" Target="/ppt/notesSlides/notesSlide9.xml" Id="R598941f890e04c1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e98488a3444aaf" /><Relationship Type="http://schemas.openxmlformats.org/officeDocument/2006/relationships/image" Target="/ppt/media/image10.png" Id="Rb6ad8e5b0d134e69" /><Relationship Type="http://schemas.openxmlformats.org/officeDocument/2006/relationships/notesSlide" Target="/ppt/notesSlides/notesSlide10.xml" Id="R1e84804eba5e418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105fb78e0a44a7" /><Relationship Type="http://schemas.openxmlformats.org/officeDocument/2006/relationships/image" Target="/ppt/media/image11.png" Id="R33a9ebcba8ee466e" /><Relationship Type="http://schemas.openxmlformats.org/officeDocument/2006/relationships/notesSlide" Target="/ppt/notesSlides/notesSlide11.xml" Id="R419899734f9444a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ba6ab109ea4c00" /><Relationship Type="http://schemas.openxmlformats.org/officeDocument/2006/relationships/image" Target="/ppt/media/image12.png" Id="R570cdaae53d74cbb" /><Relationship Type="http://schemas.openxmlformats.org/officeDocument/2006/relationships/notesSlide" Target="/ppt/notesSlides/notesSlide12.xml" Id="R3303ea38608046b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89d3a6f2d64dbe" /><Relationship Type="http://schemas.openxmlformats.org/officeDocument/2006/relationships/image" Target="/ppt/media/image13.png" Id="R51a9783b57bb4d6a" /><Relationship Type="http://schemas.openxmlformats.org/officeDocument/2006/relationships/notesSlide" Target="/ppt/notesSlides/notesSlide13.xml" Id="Rd57266e30dc744b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f1860000dd43d3" /><Relationship Type="http://schemas.openxmlformats.org/officeDocument/2006/relationships/image" Target="/ppt/media/image14.png" Id="R9af1d98a33404adc" /><Relationship Type="http://schemas.openxmlformats.org/officeDocument/2006/relationships/notesSlide" Target="/ppt/notesSlides/notesSlide14.xml" Id="Rf0c2d03fd0fc4d9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0eea809cb346fc" /><Relationship Type="http://schemas.openxmlformats.org/officeDocument/2006/relationships/image" Target="/ppt/media/image15.png" Id="Rf9d48dbe6a5049c1" /><Relationship Type="http://schemas.openxmlformats.org/officeDocument/2006/relationships/notesSlide" Target="/ppt/notesSlides/notesSlide15.xml" Id="R0b5e44d8f987408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87dade6ca24f06" /><Relationship Type="http://schemas.openxmlformats.org/officeDocument/2006/relationships/image" Target="/ppt/media/image16.png" Id="R51d3e84f788b4982" /><Relationship Type="http://schemas.openxmlformats.org/officeDocument/2006/relationships/notesSlide" Target="/ppt/notesSlides/notesSlide16.xml" Id="R288c8c656a9440d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111cd5afd64b82" /><Relationship Type="http://schemas.openxmlformats.org/officeDocument/2006/relationships/image" Target="/ppt/media/image17.png" Id="R3176e09f6e8047fc" /><Relationship Type="http://schemas.openxmlformats.org/officeDocument/2006/relationships/notesSlide" Target="/ppt/notesSlides/notesSlide17.xml" Id="R70d4d510e2014a5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f8bae947be4c51" /><Relationship Type="http://schemas.openxmlformats.org/officeDocument/2006/relationships/image" Target="/ppt/media/image18.png" Id="R59e0833ffde14146" /><Relationship Type="http://schemas.openxmlformats.org/officeDocument/2006/relationships/notesSlide" Target="/ppt/notesSlides/notesSlide18.xml" Id="R2533d2771f24426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6c4bacbb8740f0" /><Relationship Type="http://schemas.openxmlformats.org/officeDocument/2006/relationships/image" Target="/ppt/media/image19.png" Id="R086dec2dc37a400a" /><Relationship Type="http://schemas.openxmlformats.org/officeDocument/2006/relationships/notesSlide" Target="/ppt/notesSlides/notesSlide19.xml" Id="Rb41e30714f83458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4a9c250be74a1f" /><Relationship Type="http://schemas.openxmlformats.org/officeDocument/2006/relationships/image" Target="/ppt/media/image20.png" Id="R14381298373549f5" /><Relationship Type="http://schemas.openxmlformats.org/officeDocument/2006/relationships/notesSlide" Target="/ppt/notesSlides/notesSlide20.xml" Id="R94d599e513044ed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c7fcfe86a14786" /><Relationship Type="http://schemas.openxmlformats.org/officeDocument/2006/relationships/image" Target="/ppt/media/image21.png" Id="R96e78cc982e044f6" /><Relationship Type="http://schemas.openxmlformats.org/officeDocument/2006/relationships/notesSlide" Target="/ppt/notesSlides/notesSlide21.xml" Id="Rc3c104a7b3b748a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4affc4de9b4094" /><Relationship Type="http://schemas.openxmlformats.org/officeDocument/2006/relationships/image" Target="/ppt/media/image22.png" Id="R1423006bdb744c9c" /><Relationship Type="http://schemas.openxmlformats.org/officeDocument/2006/relationships/notesSlide" Target="/ppt/notesSlides/notesSlide22.xml" Id="R4d693316715a415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d8f3706db04b5c" /><Relationship Type="http://schemas.openxmlformats.org/officeDocument/2006/relationships/image" Target="/ppt/media/image23.png" Id="Rd0c81e1a9a954d50" /><Relationship Type="http://schemas.openxmlformats.org/officeDocument/2006/relationships/notesSlide" Target="/ppt/notesSlides/notesSlide23.xml" Id="Reaaa43e7682c423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027e459f8a45e6" /><Relationship Type="http://schemas.openxmlformats.org/officeDocument/2006/relationships/image" Target="/ppt/media/image24.png" Id="Rec652761aece44c4" /><Relationship Type="http://schemas.openxmlformats.org/officeDocument/2006/relationships/notesSlide" Target="/ppt/notesSlides/notesSlide24.xml" Id="R7debf1242f8147f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e985e70e8e465b" /><Relationship Type="http://schemas.openxmlformats.org/officeDocument/2006/relationships/image" Target="/ppt/media/image25.png" Id="R700b041bd87f4da0" /><Relationship Type="http://schemas.openxmlformats.org/officeDocument/2006/relationships/notesSlide" Target="/ppt/notesSlides/notesSlide25.xml" Id="R4499c05753934f5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3cd8e75f1e4eff" /><Relationship Type="http://schemas.openxmlformats.org/officeDocument/2006/relationships/image" Target="/ppt/media/image26.png" Id="Re3c11ed339b44daa" /><Relationship Type="http://schemas.openxmlformats.org/officeDocument/2006/relationships/notesSlide" Target="/ppt/notesSlides/notesSlide26.xml" Id="R6c58cd502cb6478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93aa47b1f446e5" /><Relationship Type="http://schemas.openxmlformats.org/officeDocument/2006/relationships/image" Target="/ppt/media/image27.png" Id="Rc5a99427933e436d" /><Relationship Type="http://schemas.openxmlformats.org/officeDocument/2006/relationships/notesSlide" Target="/ppt/notesSlides/notesSlide27.xml" Id="R31de07d77e0949d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025800ed8446cb" /><Relationship Type="http://schemas.openxmlformats.org/officeDocument/2006/relationships/image" Target="/ppt/media/image28.png" Id="R22228025705e4c14" /><Relationship Type="http://schemas.openxmlformats.org/officeDocument/2006/relationships/notesSlide" Target="/ppt/notesSlides/notesSlide28.xml" Id="Re828a6c65967425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b74cfa52a44138" /><Relationship Type="http://schemas.openxmlformats.org/officeDocument/2006/relationships/image" Target="/ppt/media/image29.png" Id="R38f6baf5ccb44540" /><Relationship Type="http://schemas.openxmlformats.org/officeDocument/2006/relationships/notesSlide" Target="/ppt/notesSlides/notesSlide29.xml" Id="R39001b9db4de4bb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5948ffc44a4d6b" /><Relationship Type="http://schemas.openxmlformats.org/officeDocument/2006/relationships/image" Target="/ppt/media/image30.png" Id="R40bf6672a5bd45da" /><Relationship Type="http://schemas.openxmlformats.org/officeDocument/2006/relationships/notesSlide" Target="/ppt/notesSlides/notesSlide30.xml" Id="R4b3593318686441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76535E-20F1-4772-8EAA-1EFF69B2B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67DBF4-9A40-4D4F-9D85-A24DB00E6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C0A622-6675-417C-8351-8E27D8054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A30230-9899-4594-B956-48EE25FF7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国际贸易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D3C7BB-277E-44FD-A167-C5848305F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比较优势、贸易收益、保护和汇率。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6A3190-9F47-404A-8C6D-2644AB414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AFDD9B-DD7D-41BD-B69F-FC3BFF7EE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9612C8-FD23-4B5C-B3B9-61FDA9140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4A5CB9-605A-428F-866F-D7E56B8D4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5fa293d3e9467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5675BF-9670-4E79-BC84-1CFEFA786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734472-19E9-42AD-B288-4D2A5BC71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2BF720-BF50-4182-8691-6BCAD4727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30046B-5908-4CE8-A481-E0497BFBF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FF8C24-4198-4E34-B5FF-01ECB3C34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468D23-CB94-43BE-9734-E794BB688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57A4A8-BAA1-45F0-A1D7-2B2FB180B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332BF9-BF1F-49FA-B3A2-F5C5418F6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9F3EBD-B7D8-4D3A-9AAA-254E6C7D1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9662760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BE2F405-928B-4EAF-A701-7BC5AB22C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8ABD08-259A-493A-8886-FCE3EF9B8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794b452cfc465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21B7E1-19C7-4AE5-9941-0A66E7158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4425FE-12D7-4B77-BBC4-7EC859314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7CD69E-C869-4064-A137-C2F7D7B8D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94EAB1-0D4B-4C4D-A5A9-7D2C21824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0059CC-6D24-4D0A-B4D8-A18568B92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93C982-DAF6-4D4E-9B01-523CCB7D4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51D464-4218-4290-9DE9-B45BE860E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99F405-0210-4FC6-8A5B-164C11D3D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164109-8997-42FC-965B-1B1BA9E9D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497FC7-FB21-4241-A85D-663E2290D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EE858C-5982-43DA-A535-47F7402A3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3A0BE7-595A-4D38-813D-7DBF19450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C87FFE-9AE7-45F3-B82A-B2565DC44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B1D2BB-8DBE-4F3F-9520-F280E5E4B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E45ACE-8C32-4C65-8FDF-CBE958B06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0CDBEF-2CBE-46DD-9F75-24CE8925D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019ADA-2997-4C1F-80B9-70A65A256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成功标准｜比较优势看机会成本而非绝对产量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98E4EA-D95F-4CBB-817C-58A49E491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A3A3A2-2BD5-4D2E-877F-6BE479845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BE7C9E-6E30-4162-9472-90708E05E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7977517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03C9EF-76E0-4F53-B58A-3CFE46509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686D0D-CF1F-41C2-9713-C2580C94E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ee2995057742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45F265-1EC0-4493-85BB-D82DB1962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国际贸易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229CBA-99BF-4FA3-921D-A48CD899E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B1E2CA-4797-4A20-AEA4-C3D1BCA1A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9A6873-5E7B-4186-AFA9-7DA8B3C90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4CECB1-F304-43B9-877F-87B8910C7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125C14-EFF9-4C3A-8318-D2C8609B9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边界提醒｜把绝对优势当比较优势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87A77C-5F18-4C9F-A8BE-E6C093952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D54B39-D0FF-4ECA-B8A7-F7DD6CC79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D7F8F2-DE4B-4986-B4E5-7850FDC0B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比较优势、贸易收益、保护和汇率。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AA2C82-B61A-42C0-819D-AB8DA9CA3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E207D4-C3BB-471B-B552-13FA0D135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9B5A20-C611-4D64-AB54-2C6B88FE1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算机会成本—定专业化—画贸易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EFEE4A-0081-4106-BE09-F1E35DBAF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E4F697-9A61-4446-AEA1-0CEA4B1C6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E0A990-6A9F-4617-962B-55BB3E8B6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E7636F-CAF2-46EB-9086-1F4ED167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7172EA-5844-4090-A352-1A9F9BB36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0373600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585E2D-80E2-47CD-BD9A-58E15A405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099FFB-6C61-4E71-86A5-2C778BDDC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15de36ce3e4da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E2294A-0562-4726-AA7B-BC8B90631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56C1CF-8F02-46BE-96B8-75C7C3523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383C7F-DF4A-4B8F-82E4-ED04D4BB7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能解释“比较优势看机会成本而非绝对产量”，并识别一个反例或边界。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FEBDCF-996D-4643-AE3A-98120CB23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8B0DBC-D9EA-40C5-A696-CCC560865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1FFADD-BC37-4D50-A00A-6122D9578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每工日，甲可生产布 11 匹或粮 6 箱；乙可生产布 9 匹或粮 9 箱。谁在粮食有比较优势？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6FBCD9-E4CA-4106-99D1-1E37C9AA0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高频错因：把绝对优势当比较优势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E63B7F-78B5-4EBE-8EC9-4907BA8B0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12EFA4-B4A9-48AF-9CF3-7B201A17C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F84AC8-A81D-4C1F-BADA-114798F88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B54F49-072D-4554-A544-E8E4E8AF0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51BEF6-E4FB-4802-B608-E424F66AF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B64C14-1186-4258-97F4-0A9517D9D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12F22A-0DAB-4D8A-8BB1-2F52962A2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80711649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0B899B-60FB-4C3C-88E4-C77E39116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0F266C-CE9C-4523-8E0F-14CB65DC0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4edec4188e4d4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0E9EBC-191B-49C3-9E4E-8D96CC93E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AC6F66-1A08-4539-BB4F-8DEA2982B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9378E1-715D-4BBB-BD9A-796FDB369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72A720-91BF-428A-B86C-0F90BFE8E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8A8EB1-3ABC-4044-ACB2-06E1179F7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算机会成本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A5F3ED-C934-487A-A755-C703F8251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DD18FE-3490-4554-B9CF-D31D99741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定专业化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5F2A40-F330-4017-9230-310AF6B72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0C9647-AA25-43F5-9377-16E9E4CD1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画贸易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FD3813-7B95-4377-AD71-139D5510F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6FF593-F7C1-4521-93AB-FDBCCE524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C39DD4-8D2A-482C-B919-B29B82BF2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每工日，甲可生产布 11 匹或粮 6 箱；乙可生产布 9 匹或粮 9 箱。谁在粮食有比较优势？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3DC2CB-9BFB-4D9F-97EE-16F77FEBF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C8BF1E-7415-47EC-B7C9-55E12F3A7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B46651-0AD2-484F-BBB1-417D2136D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正确结论：乙，因为乙生产1箱粮放弃的布较少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解析：甲每箱粮机会成本=1.83匹布；乙=1匹布。乙的机会成本较低，故乙在粮食有比较优势。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D0CE6D-11BF-4D9A-A2CE-FBCE605A3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676CE8-B8FB-4D7C-B746-B99D142F2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A4C507-E44F-4103-AAE5-209067A34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D92190-811F-4845-9944-12470C20A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4410985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C7C31F-AFAE-4AA9-913E-0C4E6BA9E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D7A6F8-A2A3-4A60-B262-6F825F7B5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88a6954c194e4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571541-DA4F-49B4-86A7-070BD0F25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0D69F8-37BA-4AE7-8692-FC3B4CE61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A68109-6D7C-4862-9D8D-4B5FE58DF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2037C5-88A6-4CD9-8646-C25182696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243569-0F39-4A0A-8F9D-EAEE70D7C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368D1E-52D7-42F0-AE4C-09F1F6D10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7F14B2-5FB3-48D6-9F10-8A808E081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74A902-E119-499A-BA09-9BED3137A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57A6DB-415D-4307-9A37-17B43E156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651382-6C3B-4103-882C-120E124DD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ED1047-E372-4713-874B-1C0ACD99F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6E4E8E-5244-4661-A870-5F677C715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822861-F55B-4F92-8B7A-2AF7C014D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把绝对优势当比较优势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67A532-BCB1-4CD4-936A-ECBB39DC9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799EDF-8AD0-483B-A5DB-2D958EA97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166E59-B5B3-461A-A464-C28C60614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37091A-2BFB-441B-9DE9-A6C96412D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F108E1-7F4A-48F1-8916-B33C2D26B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E101E9-4630-4A17-87F0-2D77FE509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4669749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3EB4F5-6D05-4588-8DC7-A31C5B1AA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B98295-B1EA-4DEA-8227-D4B7728BE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abd1e5ae764e3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ECAA7F-621E-4D89-A086-1394E0F3E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475F94-859C-443B-B603-989F79F2A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E5DBA3-C300-4CA3-9A6C-D343C83A8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2FA916-C1CC-4CBA-BC98-DEF65F41B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国际贸易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90D923-3C8F-427B-B416-AD3C35402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27B042-F885-4128-86A8-C20BDE5A8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7F5E21-E311-40A4-B2B9-3DDC6F1E4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6C2635-AEAC-4E57-B80D-A98825E40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72985A-9F75-426A-8061-DEC07E1A2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7F66B2-1803-442E-AD40-733542128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算机会成本—定专业化—画贸易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C630D1-8F2A-4F88-A4D4-8F3883B65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ED89C3-A951-4AD6-878B-21D054C70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B4671D-20BD-4265-A86D-9650BA71E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把绝对优势当比较优势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0C115E-9E84-4F3F-8D76-831CBE0FD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E5A158-842B-413F-B772-B5C939643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A167E9-DDA1-4925-B700-A4088551E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4A3CA5-9B09-49DA-85B6-B1F5B4092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3421404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33D86C-8A81-4984-9B69-DB5146360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12CC15-1D62-4CE1-8C9A-55743D3DA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e66d89804642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543B4C-6BEE-42C3-85EA-887ABDDE0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C2586E-F115-4EE3-8C52-6FB4A7E60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93664F-ED1C-4C18-82E5-34D9C097B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F9768F-33D6-46C1-8213-32F13612D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每工日，甲可生产布 11 匹或粮 6 箱；乙可生产布 9 匹或粮 9 箱。谁在粮食有比较优势？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F7DE7D-870D-4DD7-A42A-3E6E527E1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A53611-3CD7-4A7B-9B07-5C4E005ED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CDECDA-61E2-441C-9B19-725F93134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39B7EC-7296-45D3-BC94-B19F671C8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A3F27D-CB54-48EF-B573-F48ADFEEB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57F587-9C55-46D2-A51E-2BBDFAA2B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算机会成本—定专业化—画贸易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102AEE-72B5-43F2-A0AE-EEE3C51D5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FB13D1-7F40-4CAA-861E-3FB9C1D08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418447-92C5-4AC1-AE4C-42A960166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检查：把绝对优势当比较优势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4B5120-5137-41D4-9F85-BB902BBE6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890047-BB39-4C97-A92D-9BFDA74AB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7DD2A8-45E1-4F64-AE4A-0B8BA3271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AE85AE-3A56-4DCC-94E2-BE4D0B10D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0366175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715024-F4C8-4BDA-869A-084A39B54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374177-F959-4399-920C-3B48CF63A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331843fbe5430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86B2CC-A6F3-4E25-9253-461B2F2AA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838550-962D-4078-BA5A-75A9D77C0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FA09C8-D725-483C-90A3-21EA5D57F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31874A-258F-40AA-9FFA-323CEF082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港元对某外币升值 1%。其他因素不变，以港元计价的该地进口品会较便宜，而香港出口品对该地买家会：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8E4E2B-890C-4553-8F9A-2791CB3EC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1·汇率升值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2236DB-7F30-4DD0-A7DA-FDE2B92B7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04C59E-9B2F-49B9-9C03-1BF6753BC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6E00D4-CA57-4950-953C-E4EE5DCF1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56A423-3B5C-4327-B6F2-4A0BA16FA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A70D66-9105-4AFF-A0AE-0144F9FFA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A4EAE1-F4B5-4BE2-841E-ADE7D1662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311A86-7F38-402C-A5EA-023A16875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9FDC46-0201-4B0E-B38D-225EC148F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6691BE-B757-4C46-9C48-C0BFEA064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63610A-C988-40A9-8453-C8351E359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9B6549-2DC7-4A80-95FC-4318431CC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9BE823-DB04-417C-AB25-62D795181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F88E34-AB4B-4912-AD03-1F7A6770E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EAAA03-C54A-4D59-ABA5-1CBD2AA53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52326036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5CCCA2-0DDC-4818-AC02-E098855EB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DE1445-7EC4-4341-B125-AE810100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ad8e5b0d134e6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25C073-9A77-4969-971F-6468855D4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159FC7-E905-4176-BAA3-4F6D2BAED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6E883D-A32E-4ACA-9398-971E0B04F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38D3F4-F5E8-45C0-9559-AAF9DF821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E73A43-B6D8-45C3-ADCA-7F954B171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每工日，甲可生产布 11 匹或粮 6 箱；乙可生产布 9 匹或粮 9 箱。谁在粮食有比较优势？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A935BD-937E-4449-A9B4-260AB4A1B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F3126E-867C-4660-BFB9-226987451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7FBEB5-573F-47E4-A44A-C22148A4E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A70397-1219-4677-BF86-4D3BB3BCF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港元对某外币升值 1%。其他因素不变，以港元计价的该地进口品会较便宜，而香港出口品对该地买家会：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1283CE-25D6-49FC-B769-E8FEE2BF4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AF3695-3646-445E-A923-1B3DDF209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54C22B-936F-4C1B-B870-35ABB97EB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5FADE7-200D-4FDC-9080-8EE0A8718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甲生产1单位X的机会成本为 1.2Y，乙为 2.2Y。若甲出口X，一项能使双方从贸易获益的贸易条件是：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80EE8A-F57E-4F24-B24A-600A73F67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4C2F45-9120-4AC2-8C46-C33494AB0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48A278-3C54-4CD5-90FF-1935BC6A7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67199B-2991-457B-ACE0-DA478927D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50115045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38EA2F-786B-4860-9BAD-251BCF72D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F84F82-6F81-4328-B1C8-0DB6BB0CA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a9ebcba8ee466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757240-A603-4174-8124-01209B6A3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5061D2-619F-4ADB-879F-F82416712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FF2064-87B7-404A-8856-6E7B711EF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D42D8A-8182-4A06-AB84-125744337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把绝对优势当比较优势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9FAB0A-BE40-4474-9FDC-5B97D5C3D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1A7E57-C60F-45BD-A630-7207B405F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068E01-E46C-49F1-A3F6-0B182F2EC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E3D42E-0219-41B8-AFC1-E8C3EA63D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正确结论：较昂贵，因每单位港元需更多外币购买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解析链：本币升值提高本币购买外国货物的能力，但令外国买家取得同额本币所需外币增加，出口竞争力通常下降。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7DA7B2-2F00-478F-B5A8-DD76CDAC7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574AE8-299A-42D9-9983-9B66819B1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D9AA3A-B540-4307-8660-65F63123A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A4F1B9-452E-4AAA-8046-18F2C4A63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2356867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0DC0BF-B681-47A9-A447-1527A2A55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71EDF9-387F-49AB-A495-F013DBDBA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0cdaae53d74cb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FBABCF-E978-4029-B3CA-AB9A57EA0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A6DA3D-089C-48E6-8CDA-8842A7F35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6569D3-D673-4221-9A61-2040A0E63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E15F6C-0FFB-42CD-86D4-EA35398D4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甲生产1单位X的机会成本为 1.2Y，乙为 2.2Y。若甲出口X，一项能使双方从贸易获益的贸易条件是：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7DC897-6AA6-4C3A-8FB4-2D04BBF7F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D70B20-E1DB-41AC-8C18-34B567E28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9F7D87-425A-41D0-B22D-5AD45D55A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996589-94E7-449C-8035-2D7C8D9C3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C925FB-9F9F-4805-A093-9D98EF12F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9FC39A-08D1-4C01-B5CF-8758B3365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F653B0-2127-47C0-8F6E-3483A0AB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01FDDB-C7AE-49B8-ADFC-3920E0EFF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05A79D-EEFC-4CC2-982C-6272812BC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14260343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DFF81A-E712-42F2-A1E4-3FC26E351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3723AA-F692-4067-AF5F-E3589A99D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a9783b57bb4d6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FEE33E-3D2D-4813-BB93-00B2F4CE7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2A6D40-8E1A-4287-AF33-81F239E9A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7854D9-612D-4E95-8F68-1C19EA78E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能独立执行“算机会成本—定专业化—画贸易”，并说明每一步理由。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4ED917-E89D-4A26-A640-B1F153D73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8287E4-F62F-4A91-AE69-34143917F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E6A478-1EEC-4F9E-BBFD-F6ACB9A9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只考虑货物贸易，某期出口为 110 亿元、进口为 86 亿元。货物贸易差额为：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92ED03-94A6-4F23-A087-BFE3678E9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高频错因：把绝对优势当比较优势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3F353D-99A0-4E42-81E3-A9253E782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54912A-E194-4C77-91FE-A0311FDB6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B6275E-9DA0-4623-80D5-5CD706307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006198-E954-472E-A917-6C6729D55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D89700-47E0-4AE5-A3B1-663849C5F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41022E-A14C-4887-A65D-436FBAED7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957013-B34B-4ABE-9FE6-E57EAEC90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11228477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9EA234E-BBB8-4C21-8758-0BEB8A409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269D81-F969-4FE7-B9DE-3B7FA9421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f1d98a33404ad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267473-EDCB-40B5-AF53-76B832485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51B97A-23AB-45A1-9E6C-45B705FD3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52A016-3D86-403A-BC48-237663E8A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AEA0EF-16CB-46FD-BC0A-2846229AE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5E9441-198F-4699-A8AE-F97868001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算机会成本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5F72B1-C54A-4D8D-ADED-00B58B61B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7CFDAA-629D-41B9-ABA3-EC22F6F9E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定专业化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57DF03-7120-4E6F-8FF6-D6504BC11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9FCE0E-E766-4039-9677-5F66CAFCB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画贸易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79DE39-7E63-4A8E-859C-D67A381D9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8178EA-BF6D-457E-A6BD-AA49C1B09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7C5F70-9C79-4DA0-BE16-C13C8725A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只考虑货物贸易，某期出口为 110 亿元、进口为 86 亿元。货物贸易差额为：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BF2222-7CB9-4BF6-B6C6-71ED5F9AD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7B8A6E-FFDC-437E-A5E3-50783175F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E46288-3DF9-406C-BEEF-8197933D6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正确结论：顺差 24 亿元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解析：贸易差额=出口−进口=110−86=24 亿元，为正数即顺差。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5E78BA-FCC4-4B94-AC84-1FDC82BA2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B327CF-D975-4528-9FE4-A9C52CFE6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02C49A-30E1-4757-9EDD-9F06B44E4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890D0C-6C05-4CBE-B2C3-DB11AE3D1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03099828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8C2206-AD98-4E78-8F55-B893188BC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F95320-A801-45FF-9E5E-138160B7B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d48dbe6a5049c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407016-1D3D-4A45-A339-82CFD31CA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08E3AE-9C73-45E0-B365-0F5737148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318694-7A86-478F-8DAF-5A752F570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4208B4-2DD2-48B5-B342-CEE0B21E5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28DD5B-A5AB-4740-9C24-6A8F547F2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D59042-FA91-41E5-9E20-D78ACAA27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7ADFD6-1E74-4C1E-9572-12D95CDB5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86B563-044E-49C5-B0EC-56D80CBDE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F5607E-A1AB-42DE-BFC3-97286CE6C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98B737-C556-41E2-A3EE-B3479951F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3F7CC4-EDFD-4326-BDD2-7B3D8DE5E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5F7B20-30E1-40A2-A941-529AD3490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310559-15F3-452D-875A-3DA41E4F6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把绝对优势当比较优势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BDFA09-BD86-496A-B5F4-9007FDC05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20D4FC-B45B-4078-8AF6-565C9B5E9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20C82C-CEC8-4F24-86AE-66C05448D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A9E15D-A210-4498-9619-FE455CE14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F74556-D7E2-4952-8451-DC98FC46D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57E406-D0AD-4A2B-AA19-71A043A50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34242384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E7257B-4DD7-4775-BD0F-87B15B44F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98E25F-E10E-4BC0-8EBF-93E66CA34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d3e84f788b498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4AAFD1-EFEA-4184-85B5-A2214371F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35228A-ADD3-47DE-AD99-856CF3B22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B7DDB8-16E9-4E23-A25B-78E80FA42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0E2C57-82E2-4F09-8632-6E6B85EA7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国际贸易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DC90A4-F96A-4AD9-AE8D-AC1D0A700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F44848-E3AF-4341-9207-514363ABB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F9E58C-4593-4DBC-A5E7-0B2827821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6A2530-0DA6-4F5C-BEFB-28CEAD12B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74A9EA-F830-40C0-B67F-0E8A595AE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C2A585-D358-4F38-9AE8-285CAF945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算机会成本—定专业化—画贸易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F84DA0-4451-492D-BBBF-06A4A024B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703F29-9EBD-42EC-B5B1-75AFDE3EF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F450EA-4412-487E-AC05-50E5E63A0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把绝对优势当比较优势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221016-ECE8-42C5-9FA1-BFE60721C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43B5F4-D232-4CC2-93E0-67F582A39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9AAB90-CB32-4247-B39E-2591B2C89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6B5491-98A2-437C-9FEE-FA32C06BB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4663776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C7383E-4372-4556-9270-65D308E8E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F9E3CA-37DC-4DE5-B751-BFE62BC0D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76e09f6e8047f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E4D991-BF4B-4582-A81C-923FAE898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96971A-DC60-4063-9ED1-8D84953C7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7D4DBB-0B26-4998-BDF2-BD4A249BD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FB5B64-73F2-492A-8443-6245FD66F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只考虑货物贸易，某期出口为 110 亿元、进口为 86 亿元。货物贸易差额为：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B1E484-0C2C-42ED-A868-6B99E5FF9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3677BA-5EC1-4E1B-8DC6-549886591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5E0EE7-FEE7-4B4B-A6DE-F729BB833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B47B36-85E6-45DB-AEF2-70D0BC278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F0FE72-C225-4BCB-A455-6F16E4DF7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974EBE-DCBF-49A8-82FE-D692EFF6C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算机会成本—定专业化—画贸易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32002F-6818-442A-8DE1-6B99E9991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9B63F2-290B-4A58-AACA-968FBDB8C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CCB86D-A22E-4DB7-AE2B-BAD290F05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检查：把绝对优势当比较优势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2A0D4F-AB8E-43A6-AD72-FAAA6471C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D61AFB-2D8F-4DFF-BC75-FFF4ACFF2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CD8E57-BE55-48D8-8D71-C3BA1AD60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2E4B98-0E68-4940-BF72-F0B44AECF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20077956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146296-C519-4BA8-9ED5-D2F3AD038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13030F-8074-441D-B87E-6C9248ECF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e0833ffde141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D24366-2D08-4A99-877E-106FA8B78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4974FB-E573-4531-8BA1-32EAA876F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6AEF9D-5A9A-49FB-B739-602E21ECF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7168C9-D09E-4854-901F-BA39BEB34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甲生产1单位X的机会成本为 1.3Y，乙为 2.3Y。若甲出口X，一项能使双方从贸易获益的贸易条件是：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EA9903-CA11-4EA0-AE2A-827DAF538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1·贸易条件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743025-2600-4490-B1FA-042EC0C3F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86F09F-A6B3-425D-8509-7328E5507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A98149-381B-49B3-8196-1B5D9D5DA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BCEB9B-E4D9-4ED2-8F07-8F5F78FD2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AC50FF-FC46-487E-9925-9AD8850A7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669A35-E6AC-4434-9CD2-3F0FD34EC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DBD36C-3C57-4381-9841-1A9403077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71DAA5-8C30-4903-BE9E-C562AE8A8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9FA611-90A2-45D4-95D2-1D9C8264E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F24125-B246-4E98-BC4D-0D93496F9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4621C5-885E-469F-ADA2-5C20702A1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C51856-EDC3-44ED-8182-0E17A1C5B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F46D3C-1E41-4C8C-982A-EFA64B7C3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FAD136-F1B8-4A91-8A50-1F42835AE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9989368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F87EDC-42BF-4C5E-BC74-DF3E7CE1B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B6F2DF-9D62-4491-A9DF-36065B4C3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6dec2dc37a400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9D4FDD-ECB3-436F-9364-5AC1425DE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2B9465-FE86-4AA7-90F8-C65F02164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518365-AD73-4A98-9EF2-8A9C493DC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CB6BA9-4110-4C67-8AD9-1F8C420A5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DA3776-2B8F-4DA4-98C1-0B913EFFE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只考虑货物贸易，某期出口为 110 亿元、进口为 86 亿元。货物贸易差额为：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407DC8-DE84-4C4E-9A91-FC6D1BF9C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C35A93-CCD0-4434-AD40-604189A8E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B5CA9F-49B9-4AF8-B27D-48FA48CC5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48FD27-1653-47F7-AE75-AB4390D4D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甲生产1单位X的机会成本为 1.3Y，乙为 2.3Y。若甲出口X，一项能使双方从贸易获益的贸易条件是：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7F40F5-63AF-44FD-9445-D7FBF8E4D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9A7E66-574E-4DE7-B363-2B76FE78B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AEAB4D-2CBF-43E6-8978-AC494F647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9539AD-12B7-427C-8A03-7C7F9A884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每工日，甲地可生产晶片 15 批或医疗用品 6 批；乙地可生产晶片 8 批或医疗用品 11 批。若两地各有一工日并完全专业化于比较优势产品，总产量组合是：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CEE297-B71C-4285-AF84-7775EC1CF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0705F4-F1A7-4D95-BA61-8C5A47713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D29CCC-D266-4B2C-BBCB-F70F3D98B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E0E55E-967A-4E8B-91DB-378F25506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6335338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0E94AF-C41E-4850-B600-77C719B9C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0DC04D-AFA0-4BBB-B34F-4F16B894C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381298373549f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99D498-B564-4602-AEFD-B801E947C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714ABF-CDD4-489A-9C67-02617DE9C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5D919A-FB05-40AA-A7B4-FFF3E7048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F89D40-EB52-469E-AA10-6BC18040C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把绝对优势当比较优势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32E4F8-4016-4128-B872-9C68DA737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0A0CFA-761D-4D5A-B124-294E915D9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87CA08-1D8B-4A6F-9313-A834ABDBA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633F52-C685-4AF4-AD3C-32A1FC94B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正确结论：1X交换 1.8Y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解析链：贸易条件须位于双方机会成本之间，即每X交换多于 1.3Y、少于 2.3Y。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17AA71-3C82-4F59-AA84-2969FCF8D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E7B278-2F2A-46D2-951C-055DB5680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886265-B956-45CB-84F5-07F9EA830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A7AEC8-82BF-48FC-A2EA-6B8A02A37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64893450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188909-AE0D-4E42-B16C-379339579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6A9F40-344C-4F3B-8D6D-EA09B08C4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e78cc982e044f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86CC42-EC3C-4840-B28D-48E7B0CB0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7DB0E8-7124-4206-BE97-17A51B1A2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391A0D-280E-42E0-ABCB-602562DEF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D17DD3-E6C7-455C-84F9-E13AB0375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每工日，甲地可生产晶片 15 批或医疗用品 6 批；乙地可生产晶片 8 批或医疗用品 11 批。若两地各有一工日并完全专业化于比较优势产品，总产量组合是：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BE634A-DA27-448D-B7A4-F4E12F7C0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C2A115-022B-4ABD-B3A9-709BCF942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4388C2-B725-4FE1-96E5-B13A909D9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AF3775-7393-4758-BBD5-76925CEAB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590E70-8495-4B72-9FD4-558A9267E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632994-355A-445A-9C1A-C0F31FB5B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C51E7F-109D-4501-BB64-951D14457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2162B6-EE2D-4F88-97F1-DB5506B53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063D8A-4D87-40CE-9852-91B238F2D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54243278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B5EB0E-F3A4-4A6D-AB83-A7DDD3975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F21D86-614E-4A5C-A3E3-15E9E7A55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23006bdb744c9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F64A17-6B30-4AF5-9DF5-711DCDAF7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5B95E9-7166-4621-876F-D88CA0A6D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C00A56-A496-4D04-BBA0-1E65DE693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733446-4936-419B-A05F-BFC7EF76C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BDC82A-56F8-43A6-A9F5-BD38225E2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3571CC-D0CA-4FB6-969D-C8C335EF8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小型开放经济向第 4 类进口品征收关税，世界价格不变。其他因素不变，本地价格、需求量、供应量和进口量通常会：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97B560-91B6-439D-8BFB-26BEF3396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高频错因：把绝对优势当比较优势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731F93-880D-4890-9747-5CD0BEA91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C053E1-BCB6-428E-84CA-195C3A007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09CF9B-6FFE-4BBD-A728-714CD64B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C87683-D6CE-4C3D-AC9C-AC0B46BA4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9B6A91-6238-43BD-9617-A7A90B233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22C2BE-08FF-40A3-8E1D-AD5A99474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3CBCF8-4A4C-4AA4-B265-A514F2369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7788302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1300FB-D25D-41BB-9ABC-62CA5C79B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0E17F0-2F02-430E-BAF4-11E917455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c81e1a9a954d5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75D90F-18C1-4E33-B088-48991F5AD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724FBB-3527-4B91-9028-1F88D089C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E19FC5-66DF-44B2-A9E6-A0D7F7A83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165E1B-8CA3-4CE6-835E-49A7025E7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9AD3CC-57C5-414E-9D22-5B8EBE11D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算机会成本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B3EE16-20E8-45C4-B01D-F80D8E954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E83953-06CD-4DC6-AE76-0FDCD0F91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定专业化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5CFDBC-C2F8-443E-9B3E-1EEBDDF51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6B4578-F6C8-4DAE-967B-83A389941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画贸易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743417-70F6-4620-8D2E-37A69BB1C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F40EC0-F0FB-440E-94F6-B9EE4D964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C46095-A8E4-48A2-91E8-3C5AF93CF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小型开放经济向第 4 类进口品征收关税，世界价格不变。其他因素不变，本地价格、需求量、供应量和进口量通常会：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B2F1EA-193E-4B7F-917B-164B2E435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5B0509-6D7E-4D6F-BE2F-3DE0B8985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546335-A7DD-4839-9535-FED13B331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正确结论：价格上升、需求量减少、供应量增加、进口量减少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解析：关税抬高本地含税进口价；消费者沿需求曲线减少购买，本地生产者沿供给曲线增加供应，因此进口缺口收窄。2026–2027 课程不要求进一步计算消费者剩余或无谓损失。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1FC9B1-F698-4FDA-B8FA-7A243AB77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7588A6-1C30-4282-88B8-EBE23291A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F006AB-4F53-442D-BD20-0B8009924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EBBE31-F1E8-4340-8813-87CEF8025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92469060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C17875-462E-4934-AEF8-CFDD350F7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1F8EE1-19A1-4BEB-8650-A6853214E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652761aece44c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8E4B84-1CE9-4B0E-B9E7-D636FE4C1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67330D-5CF5-4918-AD18-18E5CAB38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E0CC4B-FA42-458C-A175-57290766C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490BED-A972-46D5-9A39-1CA06E652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9EB06D-185C-46CE-9DB3-31D72BE5B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8E4D74-4FD5-4EA1-988B-CE5D9CEA2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855B00-63B5-4448-BBD4-A69E2658C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93A38D-4FA4-4898-BC94-6161473C5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D323F7-75BE-46DB-BA45-F0FF32650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42CDBF-E38C-4C7B-85D8-D27F02C4C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647644-EEDB-4AB8-BFD0-810ABA09B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0A0E29-B17D-4DAB-9F9F-C614BFE16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B397CA-1D43-46E6-AA81-F6963826B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把绝对优势当比较优势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C1DFF8-76E8-4003-A89D-DD5653D07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CA50B3-AF70-4BAE-8F87-B0C581827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227B18-59E2-40D0-99BF-8807010E6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1C5FE4-3ECF-4E5E-9645-C69214252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79B886-BEA8-4FC5-AFA7-0CF0FF09A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22F845-C649-4E10-92F3-AB24CDA80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31913288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CDC26F-A506-40FB-AF61-CE28BF1EE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D3BC20-1517-49BE-BC68-DBA0E22FF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0b041bd87f4da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685E2A-2624-405B-BA68-40D6528E2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A9CC55-7F44-48BB-A2FD-EB27C0C5C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EC61C1-29FC-437F-ACD9-56DED262E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9A0051-DCBC-4EF1-9C35-E38B58133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国际贸易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696808-112A-4B7A-8737-E40F49BB1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C32FF7-0855-41E6-BDB3-CED06AF37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835C7F-072B-48D7-A74E-CAE67CD05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6EF251-FDBF-4567-AB7A-0C148F9D0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D6EE47-91E8-4758-9325-6C016D3D5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C448D0-6C4E-4E92-A9FC-30783D736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算机会成本—定专业化—画贸易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69842C-17FC-4283-850C-8AD1A8B56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0A5AA9-F271-4C82-9D43-D77AEA7E8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3AF6F8-92F0-4A15-88AE-CF61B3883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把绝对优势当比较优势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79EF37-4979-4982-8112-27E0780CC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566FCC-676A-4928-AF71-E667188FC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50400F-34BF-4AD1-B5B9-151C1F833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354230-FA8C-4C8C-B99A-7059443A0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00317816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7CDCDC-B2B4-4716-9F07-D3582BF3A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1AEBAE-8BA2-401E-8B82-00A0A2F7F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c11ed339b44da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3E0BB3-A50F-4034-91A1-94B2FFF83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D5D4CB-1C44-4776-B6A6-28BA0F83B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8004CE-EA2F-4CDF-A46E-5685422D2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E93AD3-6F47-4F62-92CF-860072FEC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小型开放经济向第 4 类进口品征收关税，世界价格不变。其他因素不变，本地价格、需求量、供应量和进口量通常会：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412E1A-A651-455E-B469-5F32B900C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7F7342-5A9B-4139-A2B0-0E3DD8EFC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4BC19E-F0D6-4E1E-864D-799A8A608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比较优势看机会成本而非绝对产量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C0D096-956D-4E64-9BD9-8A23FB827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D82F28-A0D9-4629-8800-85AD99C31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D46A64-4258-47E1-B2E5-DBCF3FB3F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算机会成本—定专业化—画贸易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2F58AF-C1E4-4BA4-A350-ECEDB2703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AC323B-F878-447C-96EA-97F379D95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601CDE-0217-4F58-85C0-C97D9D34C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检查：把绝对优势当比较优势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DED0DE-6F22-46A3-B24B-3BD28AED3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222848-5AC4-4AC7-B137-E44E1A4AB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0D6C8F-775A-4C36-92B5-07B2033A7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1815EA-FACF-492F-AE28-94DD7DEEC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96787664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378DF9-6A75-48A3-89CE-54D9A8F5F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3FC865-31BD-47CF-AEC7-ED5FD7B05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a99427933e436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CD36BE-42E0-4FB1-93BE-8FFC6294A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080226-823F-4694-9E15-34AA7E301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3513AF-79F1-4E71-8781-C0409C600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589A5C-9E34-408D-A5E0-E92863FBA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每工日，甲地可生产晶片 16 批或医疗用品 6 批；乙地可生产晶片 8 批或医疗用品 12 批。若两地各有一工日并完全专业化于比较优势产品，总产量组合是：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F76410-D136-4BFE-BEEC-2DD02AA66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1·比较优势与专业化产量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56492B-EBD3-4E1E-B69C-5B8125AC2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B83732-1B96-475F-B2DD-F08C52838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B95E5A-FA1D-4187-AA80-FA63E1E4F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A9B84A-3B21-4584-861A-A474ED5D9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FE9661-77B6-48F6-B735-641473B9D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F5F260-5D35-456B-B96C-50313117F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C6A827-79E8-4D63-9048-8E7EA864A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F59AE3-4371-4731-82F1-E03F33029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D1C3A7-17CB-42C7-B9C2-23819F1A5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927FED-141C-421C-9BFF-509134E57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E4F3D3-BD24-428B-B829-51EBB9D6C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B748F5-CB01-4028-BD96-70431654B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DE8F21-8CA2-4E8F-8300-A14AD1927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28A834-4898-4937-AC02-977A40423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93596694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73ABDC-A027-4D65-A0A8-2930570AE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E9172D-077E-411C-A974-242EC0DA5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228025705e4c1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F29A73-EAFC-48A0-AA12-C82B1A74B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D89B31-A0FC-4DB1-AAE2-CF2A385A7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1F6999-1035-4AB2-871D-2C5CC778B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53EBF4-2065-419F-B9E6-D10870409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325925-B08F-496F-A461-8D44CCDB7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小型开放经济向第 4 类进口品征收关税，世界价格不变。其他因素不变，本地价格、需求量、供应量和进口量通常会：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4A2F84-1914-4875-9C5C-33553DCCD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FDB511-5C56-4824-B4DC-F6011155E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378893-E360-44F8-9D70-38A38E254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66B346-E264-48CA-86EE-FC4FA386E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每工日，甲地可生产晶片 16 批或医疗用品 6 批；乙地可生产晶片 8 批或医疗用品 12 批。若两地各有一工日并完全专业化于比较优势产品，总产量组合是：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58F1A4-8F89-4FB2-86BA-8AA03768F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11B45D-B3EF-4A2D-8547-9E01A20B6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702780-25E9-429E-8CD4-929E2688A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615E2B-D0B6-4913-B4E5-E1E3FC856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港元对某外币升值 5%。其他因素不变，以港元计价的该地进口品会较便宜，而香港出口品对该地买家会：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7B6B60-7648-4206-8273-76AE1FE50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E8FB02-173F-4E98-A1A8-D5E5A5CAE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B2B749-90C6-434A-88FE-964F97D1C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0DFE41-7325-479F-807E-8187B6E2E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27269913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01AE06-80B5-46F0-ACF5-4165CF943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DD94DD-DB59-41DF-8FE4-DEF3E5899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f6baf5ccb445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160C28-A6AC-4157-B434-877BE66B0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8EFA41-F0AC-4183-A7DD-0E4DBDE74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81942E-87D9-4B71-B8F6-C0B5C0F9E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CED82C-E856-4BDC-A05E-E30B79C4E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把绝对优势当比较优势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A89F45-FCDE-4EB0-B0B6-CED22AD9D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971EE2-D323-4040-B5C3-B26C9AB79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5E9475-242A-48F6-9284-404BBEAC3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F7ECF0-9257-4103-BE55-CC1DE918B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正确结论：甲生产晶片 16 批，乙生产医疗用品 12 批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解析链：甲生产一批晶片放弃 0.38 批医疗用品，低于乙的 1.5，故甲在晶片有比较优势；乙在医疗用品有比较优势。专业化组合据此确定，而不是比较单项绝对产量。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F0CA45-9306-4D20-A122-94A7D1AE1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7F9DB5-6D4D-44A0-B588-16122D026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6CEA05-4DF3-4D37-B299-900284301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DC63C1-16A8-44B1-B142-FB9CAF0A5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69557507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202A3F-214A-4C91-BE00-AF3636BFF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EC4970-75FA-4B29-BEB5-F145845F1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bf6672a5bd45d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A38069-5EEC-4673-8BAD-55E935A41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1F1DD4-E2DA-410B-8C46-E01D7D203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8B90D4-3AE9-485E-A655-12FB9D7BC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CDD58C-B2A1-4D94-AC5C-6D55931A2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港元对某外币升值 5%。其他因素不变，以港元计价的该地进口品会较便宜，而香港出口品对该地买家会：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99A46C-287B-45FE-9047-B5CEF72BB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16DAD1-284F-431F-8C16-568050500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074C22-C522-4A96-9E6C-B76451CA6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595F26-3499-4C91-A3C7-8F7CA5C15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159D95-493C-4174-96D6-CF5151D2D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799D6F-01F9-461D-AA32-D95E82073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6D949A-DB96-442A-9FAA-BF70F3083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0506BF-ADAE-4A42-A250-6DE876364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国际贸易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245C12-EFA0-4CBA-A0AE-4BC200E43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1114046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2026-08-19T08:42:23.5040000Z</dcterms:created>
  <dcterms:modified xsi:type="dcterms:W3CDTF">2026-08-19T08:42:23.5040000Z</dcterms:modified>
</coreProperties>
</file>