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353ae4468fe4259" /><Relationship Type="http://schemas.openxmlformats.org/officeDocument/2006/relationships/extended-properties" Target="/docProps/app.xml" Id="R33898fd2d98e4a4c" /><Relationship Type="http://schemas.openxmlformats.org/officeDocument/2006/relationships/officeDocument" Target="/ppt/presentation.xml" Id="Rc131f31ed97f4717" /></Relationships>
</file>

<file path=ppt/presentation.xml><?xml version="1.0" encoding="utf-8"?>
<p:presentation xmlns:p="http://schemas.openxmlformats.org/presentationml/2006/main">
  <p:sldMasterIdLst>
    <p:sldMasterId xmlns:r="http://schemas.openxmlformats.org/officeDocument/2006/relationships" id="2147483648" r:id="Ra8bd8f8d35ca4034"/>
  </p:sldMasterIdLst>
  <p:notesMasterIdLst>
    <p:notesMasterId xmlns:r="http://schemas.openxmlformats.org/officeDocument/2006/relationships" r:id="Re1d39aee222f4096"/>
  </p:notesMasterIdLst>
  <p:sldIdLst>
    <p:sldId xmlns:r="http://schemas.openxmlformats.org/officeDocument/2006/relationships" id="256" r:id="R2aa3988b6a2b4135"/>
    <p:sldId xmlns:r="http://schemas.openxmlformats.org/officeDocument/2006/relationships" id="257" r:id="Re05319adc96842cb"/>
    <p:sldId xmlns:r="http://schemas.openxmlformats.org/officeDocument/2006/relationships" id="258" r:id="R54f64ac1587c41b3"/>
    <p:sldId xmlns:r="http://schemas.openxmlformats.org/officeDocument/2006/relationships" id="259" r:id="R23966ae345d04052"/>
    <p:sldId xmlns:r="http://schemas.openxmlformats.org/officeDocument/2006/relationships" id="260" r:id="R64dd56bdc72c4b13"/>
    <p:sldId xmlns:r="http://schemas.openxmlformats.org/officeDocument/2006/relationships" id="261" r:id="Refb718217e5d47b7"/>
    <p:sldId xmlns:r="http://schemas.openxmlformats.org/officeDocument/2006/relationships" id="262" r:id="R7c77fd9186294140"/>
    <p:sldId xmlns:r="http://schemas.openxmlformats.org/officeDocument/2006/relationships" id="263" r:id="R3be7bc198f874b40"/>
    <p:sldId xmlns:r="http://schemas.openxmlformats.org/officeDocument/2006/relationships" id="264" r:id="R801d7d352dcf4c70"/>
    <p:sldId xmlns:r="http://schemas.openxmlformats.org/officeDocument/2006/relationships" id="265" r:id="R8fa8a4cd89a944d4"/>
    <p:sldId xmlns:r="http://schemas.openxmlformats.org/officeDocument/2006/relationships" id="266" r:id="R8a1302f857364638"/>
    <p:sldId xmlns:r="http://schemas.openxmlformats.org/officeDocument/2006/relationships" id="267" r:id="Rbf0765f9bdb049b9"/>
    <p:sldId xmlns:r="http://schemas.openxmlformats.org/officeDocument/2006/relationships" id="268" r:id="Rf58859c2844649e3"/>
    <p:sldId xmlns:r="http://schemas.openxmlformats.org/officeDocument/2006/relationships" id="269" r:id="Rea69d81de29a4a48"/>
    <p:sldId xmlns:r="http://schemas.openxmlformats.org/officeDocument/2006/relationships" id="270" r:id="Re43b1c9ce1194503"/>
    <p:sldId xmlns:r="http://schemas.openxmlformats.org/officeDocument/2006/relationships" id="271" r:id="R41cadd3420f94307"/>
    <p:sldId xmlns:r="http://schemas.openxmlformats.org/officeDocument/2006/relationships" id="272" r:id="Rf1d4cc85e7cc453e"/>
    <p:sldId xmlns:r="http://schemas.openxmlformats.org/officeDocument/2006/relationships" id="273" r:id="R8040adce91a94d28"/>
    <p:sldId xmlns:r="http://schemas.openxmlformats.org/officeDocument/2006/relationships" id="274" r:id="R65174635df4c4d17"/>
    <p:sldId xmlns:r="http://schemas.openxmlformats.org/officeDocument/2006/relationships" id="275" r:id="R0455ea375eb64a3e"/>
    <p:sldId xmlns:r="http://schemas.openxmlformats.org/officeDocument/2006/relationships" id="276" r:id="Rdc96d96d1b94412b"/>
    <p:sldId xmlns:r="http://schemas.openxmlformats.org/officeDocument/2006/relationships" id="277" r:id="R4d6f5ef3a64e4aed"/>
    <p:sldId xmlns:r="http://schemas.openxmlformats.org/officeDocument/2006/relationships" id="278" r:id="Rede9ac9c481c4474"/>
    <p:sldId xmlns:r="http://schemas.openxmlformats.org/officeDocument/2006/relationships" id="279" r:id="R391d107a7ac7480b"/>
    <p:sldId xmlns:r="http://schemas.openxmlformats.org/officeDocument/2006/relationships" id="280" r:id="Rf6d148db61dc4eec"/>
    <p:sldId xmlns:r="http://schemas.openxmlformats.org/officeDocument/2006/relationships" id="281" r:id="Rddc648d05ebc4f27"/>
    <p:sldId xmlns:r="http://schemas.openxmlformats.org/officeDocument/2006/relationships" id="282" r:id="R3701d7706f484a4c"/>
    <p:sldId xmlns:r="http://schemas.openxmlformats.org/officeDocument/2006/relationships" id="283" r:id="R7f579ad4c0f0450a"/>
    <p:sldId xmlns:r="http://schemas.openxmlformats.org/officeDocument/2006/relationships" id="284" r:id="R209c5ec217ff44a1"/>
    <p:sldId xmlns:r="http://schemas.openxmlformats.org/officeDocument/2006/relationships" id="285" r:id="R5eb5fe0e05fb4a3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1ab60df248d42aa" /><Relationship Type="http://schemas.openxmlformats.org/officeDocument/2006/relationships/slideMaster" Target="/ppt/slideMasters/slideMaster1.xml" Id="Ra8bd8f8d35ca4034" /><Relationship Type="http://schemas.openxmlformats.org/officeDocument/2006/relationships/notesMaster" Target="/ppt/notesMasters/notesMaster1.xml" Id="Re1d39aee222f4096" /><Relationship Type="http://schemas.openxmlformats.org/officeDocument/2006/relationships/presProps" Target="/ppt/presProps.xml" Id="Ra4977989c4e74f87" /><Relationship Type="http://schemas.openxmlformats.org/officeDocument/2006/relationships/tableStyles" Target="/ppt/tableStyles.xml" Id="R6f3be4482aa94ec4" /><Relationship Type="http://schemas.openxmlformats.org/officeDocument/2006/relationships/slide" Target="/ppt/slides/slide1.xml" Id="R2aa3988b6a2b4135" /><Relationship Type="http://schemas.openxmlformats.org/officeDocument/2006/relationships/slide" Target="/ppt/slides/slide2.xml" Id="Re05319adc96842cb" /><Relationship Type="http://schemas.openxmlformats.org/officeDocument/2006/relationships/slide" Target="/ppt/slides/slide3.xml" Id="R54f64ac1587c41b3" /><Relationship Type="http://schemas.openxmlformats.org/officeDocument/2006/relationships/slide" Target="/ppt/slides/slide4.xml" Id="R23966ae345d04052" /><Relationship Type="http://schemas.openxmlformats.org/officeDocument/2006/relationships/slide" Target="/ppt/slides/slide5.xml" Id="R64dd56bdc72c4b13" /><Relationship Type="http://schemas.openxmlformats.org/officeDocument/2006/relationships/slide" Target="/ppt/slides/slide6.xml" Id="Refb718217e5d47b7" /><Relationship Type="http://schemas.openxmlformats.org/officeDocument/2006/relationships/slide" Target="/ppt/slides/slide7.xml" Id="R7c77fd9186294140" /><Relationship Type="http://schemas.openxmlformats.org/officeDocument/2006/relationships/slide" Target="/ppt/slides/slide8.xml" Id="R3be7bc198f874b40" /><Relationship Type="http://schemas.openxmlformats.org/officeDocument/2006/relationships/slide" Target="/ppt/slides/slide9.xml" Id="R801d7d352dcf4c70" /><Relationship Type="http://schemas.openxmlformats.org/officeDocument/2006/relationships/slide" Target="/ppt/slides/slide10.xml" Id="R8fa8a4cd89a944d4" /><Relationship Type="http://schemas.openxmlformats.org/officeDocument/2006/relationships/slide" Target="/ppt/slides/slide11.xml" Id="R8a1302f857364638" /><Relationship Type="http://schemas.openxmlformats.org/officeDocument/2006/relationships/slide" Target="/ppt/slides/slide12.xml" Id="Rbf0765f9bdb049b9" /><Relationship Type="http://schemas.openxmlformats.org/officeDocument/2006/relationships/slide" Target="/ppt/slides/slide13.xml" Id="Rf58859c2844649e3" /><Relationship Type="http://schemas.openxmlformats.org/officeDocument/2006/relationships/slide" Target="/ppt/slides/slide14.xml" Id="Rea69d81de29a4a48" /><Relationship Type="http://schemas.openxmlformats.org/officeDocument/2006/relationships/slide" Target="/ppt/slides/slide15.xml" Id="Re43b1c9ce1194503" /><Relationship Type="http://schemas.openxmlformats.org/officeDocument/2006/relationships/slide" Target="/ppt/slides/slide16.xml" Id="R41cadd3420f94307" /><Relationship Type="http://schemas.openxmlformats.org/officeDocument/2006/relationships/slide" Target="/ppt/slides/slide17.xml" Id="Rf1d4cc85e7cc453e" /><Relationship Type="http://schemas.openxmlformats.org/officeDocument/2006/relationships/slide" Target="/ppt/slides/slide18.xml" Id="R8040adce91a94d28" /><Relationship Type="http://schemas.openxmlformats.org/officeDocument/2006/relationships/slide" Target="/ppt/slides/slide19.xml" Id="R65174635df4c4d17" /><Relationship Type="http://schemas.openxmlformats.org/officeDocument/2006/relationships/slide" Target="/ppt/slides/slide20.xml" Id="R0455ea375eb64a3e" /><Relationship Type="http://schemas.openxmlformats.org/officeDocument/2006/relationships/slide" Target="/ppt/slides/slide21.xml" Id="Rdc96d96d1b94412b" /><Relationship Type="http://schemas.openxmlformats.org/officeDocument/2006/relationships/slide" Target="/ppt/slides/slide22.xml" Id="R4d6f5ef3a64e4aed" /><Relationship Type="http://schemas.openxmlformats.org/officeDocument/2006/relationships/slide" Target="/ppt/slides/slide23.xml" Id="Rede9ac9c481c4474" /><Relationship Type="http://schemas.openxmlformats.org/officeDocument/2006/relationships/slide" Target="/ppt/slides/slide24.xml" Id="R391d107a7ac7480b" /><Relationship Type="http://schemas.openxmlformats.org/officeDocument/2006/relationships/slide" Target="/ppt/slides/slide25.xml" Id="Rf6d148db61dc4eec" /><Relationship Type="http://schemas.openxmlformats.org/officeDocument/2006/relationships/slide" Target="/ppt/slides/slide26.xml" Id="Rddc648d05ebc4f27" /><Relationship Type="http://schemas.openxmlformats.org/officeDocument/2006/relationships/slide" Target="/ppt/slides/slide27.xml" Id="R3701d7706f484a4c" /><Relationship Type="http://schemas.openxmlformats.org/officeDocument/2006/relationships/slide" Target="/ppt/slides/slide28.xml" Id="R7f579ad4c0f0450a" /><Relationship Type="http://schemas.openxmlformats.org/officeDocument/2006/relationships/slide" Target="/ppt/slides/slide29.xml" Id="R209c5ec217ff44a1" /><Relationship Type="http://schemas.openxmlformats.org/officeDocument/2006/relationships/slide" Target="/ppt/slides/slide30.xml" Id="R5eb5fe0e05fb4a3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c9d06043b684ad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ed769e70c5b468a" /><Relationship Type="http://schemas.openxmlformats.org/officeDocument/2006/relationships/notesMaster" Target="/ppt/notesMasters/notesMaster1.xml" Id="Rb8f9046a3466488a" /></Relationships>
</file>

<file path=ppt/notesSlides/_rels/notesSlide2.xml.rels>&#65279;<?xml version="1.0" encoding="utf-8"?><Relationships xmlns="http://schemas.openxmlformats.org/package/2006/relationships"><Relationship Type="http://schemas.openxmlformats.org/officeDocument/2006/relationships/slide" Target="/ppt/slides/slide2.xml" Id="R4861e0a35dff49e6" /><Relationship Type="http://schemas.openxmlformats.org/officeDocument/2006/relationships/notesMaster" Target="/ppt/notesMasters/notesMaster1.xml" Id="R2f39fdd0021d4c74" /></Relationships>
</file>

<file path=ppt/notesSlides/_rels/notesSlide3.xml.rels>&#65279;<?xml version="1.0" encoding="utf-8"?><Relationships xmlns="http://schemas.openxmlformats.org/package/2006/relationships"><Relationship Type="http://schemas.openxmlformats.org/officeDocument/2006/relationships/slide" Target="/ppt/slides/slide3.xml" Id="R461aaba9d9a34e3a" /><Relationship Type="http://schemas.openxmlformats.org/officeDocument/2006/relationships/notesMaster" Target="/ppt/notesMasters/notesMaster1.xml" Id="R189fff2c8bb14f47" /></Relationships>
</file>

<file path=ppt/notesSlides/_rels/notesSlide4.xml.rels>&#65279;<?xml version="1.0" encoding="utf-8"?><Relationships xmlns="http://schemas.openxmlformats.org/package/2006/relationships"><Relationship Type="http://schemas.openxmlformats.org/officeDocument/2006/relationships/slide" Target="/ppt/slides/slide4.xml" Id="R5fa6182254944927" /><Relationship Type="http://schemas.openxmlformats.org/officeDocument/2006/relationships/notesMaster" Target="/ppt/notesMasters/notesMaster1.xml" Id="R391be779089e48ad" /></Relationships>
</file>

<file path=ppt/notesSlides/_rels/notesSlide5.xml.rels>&#65279;<?xml version="1.0" encoding="utf-8"?><Relationships xmlns="http://schemas.openxmlformats.org/package/2006/relationships"><Relationship Type="http://schemas.openxmlformats.org/officeDocument/2006/relationships/slide" Target="/ppt/slides/slide5.xml" Id="Rd905b0bfe18f4bcc" /><Relationship Type="http://schemas.openxmlformats.org/officeDocument/2006/relationships/notesMaster" Target="/ppt/notesMasters/notesMaster1.xml" Id="R162561ab1f3c4af4" /></Relationships>
</file>

<file path=ppt/notesSlides/_rels/notesSlide6.xml.rels>&#65279;<?xml version="1.0" encoding="utf-8"?><Relationships xmlns="http://schemas.openxmlformats.org/package/2006/relationships"><Relationship Type="http://schemas.openxmlformats.org/officeDocument/2006/relationships/slide" Target="/ppt/slides/slide6.xml" Id="Rb77e4b811cbe4e30" /><Relationship Type="http://schemas.openxmlformats.org/officeDocument/2006/relationships/notesMaster" Target="/ppt/notesMasters/notesMaster1.xml" Id="Re4e8b1e57e4841e9" /></Relationships>
</file>

<file path=ppt/notesSlides/_rels/notesSlide7.xml.rels>&#65279;<?xml version="1.0" encoding="utf-8"?><Relationships xmlns="http://schemas.openxmlformats.org/package/2006/relationships"><Relationship Type="http://schemas.openxmlformats.org/officeDocument/2006/relationships/slide" Target="/ppt/slides/slide7.xml" Id="R6df3f216f69348fa" /><Relationship Type="http://schemas.openxmlformats.org/officeDocument/2006/relationships/notesMaster" Target="/ppt/notesMasters/notesMaster1.xml" Id="R57b62e7d32d84a90" /></Relationships>
</file>

<file path=ppt/notesSlides/_rels/notesSlide8.xml.rels>&#65279;<?xml version="1.0" encoding="utf-8"?><Relationships xmlns="http://schemas.openxmlformats.org/package/2006/relationships"><Relationship Type="http://schemas.openxmlformats.org/officeDocument/2006/relationships/slide" Target="/ppt/slides/slide8.xml" Id="R887663ceadac49c9" /><Relationship Type="http://schemas.openxmlformats.org/officeDocument/2006/relationships/notesMaster" Target="/ppt/notesMasters/notesMaster1.xml" Id="R5fc68dca58ba408f" /></Relationships>
</file>

<file path=ppt/notesSlides/_rels/notesSlide9.xml.rels>&#65279;<?xml version="1.0" encoding="utf-8"?><Relationships xmlns="http://schemas.openxmlformats.org/package/2006/relationships"><Relationship Type="http://schemas.openxmlformats.org/officeDocument/2006/relationships/slide" Target="/ppt/slides/slide9.xml" Id="Rc89c0aedd2914768" /><Relationship Type="http://schemas.openxmlformats.org/officeDocument/2006/relationships/notesMaster" Target="/ppt/notesMasters/notesMaster1.xml" Id="Redead2373531415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09d7eb867764a96" /><Relationship Type="http://schemas.openxmlformats.org/officeDocument/2006/relationships/notesMaster" Target="/ppt/notesMasters/notesMaster1.xml" Id="Rd81922bdd404406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937ebef49354a46" /><Relationship Type="http://schemas.openxmlformats.org/officeDocument/2006/relationships/notesMaster" Target="/ppt/notesMasters/notesMaster1.xml" Id="R643ff864e4b841c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a94bdacb15949aa" /><Relationship Type="http://schemas.openxmlformats.org/officeDocument/2006/relationships/notesMaster" Target="/ppt/notesMasters/notesMaster1.xml" Id="Rad47d087d46a43f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ec98e04fd434bfe" /><Relationship Type="http://schemas.openxmlformats.org/officeDocument/2006/relationships/notesMaster" Target="/ppt/notesMasters/notesMaster1.xml" Id="R13ce17030a81474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3e44588a0d3429d" /><Relationship Type="http://schemas.openxmlformats.org/officeDocument/2006/relationships/notesMaster" Target="/ppt/notesMasters/notesMaster1.xml" Id="R507e5b70f0f2479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c769b7fc1ff4e81" /><Relationship Type="http://schemas.openxmlformats.org/officeDocument/2006/relationships/notesMaster" Target="/ppt/notesMasters/notesMaster1.xml" Id="Re438a60624d24c4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aea7c48057f4f37" /><Relationship Type="http://schemas.openxmlformats.org/officeDocument/2006/relationships/notesMaster" Target="/ppt/notesMasters/notesMaster1.xml" Id="R77140b5aaddc494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89e0b4a8ee04887" /><Relationship Type="http://schemas.openxmlformats.org/officeDocument/2006/relationships/notesMaster" Target="/ppt/notesMasters/notesMaster1.xml" Id="R58abb464037244d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2403a646dac4204" /><Relationship Type="http://schemas.openxmlformats.org/officeDocument/2006/relationships/notesMaster" Target="/ppt/notesMasters/notesMaster1.xml" Id="R0cb51be0442f41b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39fc6f38e434d0a" /><Relationship Type="http://schemas.openxmlformats.org/officeDocument/2006/relationships/notesMaster" Target="/ppt/notesMasters/notesMaster1.xml" Id="R48913c9db20c44e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16560960203467c" /><Relationship Type="http://schemas.openxmlformats.org/officeDocument/2006/relationships/notesMaster" Target="/ppt/notesMasters/notesMaster1.xml" Id="R3f6882d230e34f8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84ff81d19374836" /><Relationship Type="http://schemas.openxmlformats.org/officeDocument/2006/relationships/notesMaster" Target="/ppt/notesMasters/notesMaster1.xml" Id="R532a57b7c22743d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085967f3af0407d" /><Relationship Type="http://schemas.openxmlformats.org/officeDocument/2006/relationships/notesMaster" Target="/ppt/notesMasters/notesMaster1.xml" Id="R45cb5ef0e5334b3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ec7acffe5e64b45" /><Relationship Type="http://schemas.openxmlformats.org/officeDocument/2006/relationships/notesMaster" Target="/ppt/notesMasters/notesMaster1.xml" Id="R22a523920c194f3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a04512e91f24e37" /><Relationship Type="http://schemas.openxmlformats.org/officeDocument/2006/relationships/notesMaster" Target="/ppt/notesMasters/notesMaster1.xml" Id="Rd30635d2e916418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948a65c551d4dfa" /><Relationship Type="http://schemas.openxmlformats.org/officeDocument/2006/relationships/notesMaster" Target="/ppt/notesMasters/notesMaster1.xml" Id="R0b25aae45a9a447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198210f8b034d63" /><Relationship Type="http://schemas.openxmlformats.org/officeDocument/2006/relationships/notesMaster" Target="/ppt/notesMasters/notesMaster1.xml" Id="Rf3c2e75056564f2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c7ca09410fa4a64" /><Relationship Type="http://schemas.openxmlformats.org/officeDocument/2006/relationships/notesMaster" Target="/ppt/notesMasters/notesMaster1.xml" Id="R0761e9ed6ee14ed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fc01add79904afc" /><Relationship Type="http://schemas.openxmlformats.org/officeDocument/2006/relationships/notesMaster" Target="/ppt/notesMasters/notesMaster1.xml" Id="R080978229f3341f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39bf8d2ef524106" /><Relationship Type="http://schemas.openxmlformats.org/officeDocument/2006/relationships/notesMaster" Target="/ppt/notesMasters/notesMaster1.xml" Id="Rc26d94c200f3457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9ea4c7380884f96" /><Relationship Type="http://schemas.openxmlformats.org/officeDocument/2006/relationships/notesMaster" Target="/ppt/notesMasters/notesMaster1.xml" Id="Ra402a2f716aa4a0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英语 的“语篇衔接与逻辑”学习单元。本套课件共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讲稿】明确告诉学生：本单元只训练“语篇衔接与逻辑”。先解释知识范围，再用一句话建立核心判断，最后示范标准方法。</a:t>
            </a:r>
          </a:p>
          <a:p xmlns:a="http://schemas.openxmlformats.org/drawingml/2006/main">
            <a:r>
              <a:t>【互动提问】请用自己的话复述“衔接词服务于真实逻辑关系”，并举一个会触发“看到熟悉连接词就机械套用”的错误例子。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English Paper 1 cohesion task · 证据定位
Evidence focus: identify the exact phrase that supports the answer.
【原创训练材料｜参数为训练所设】The new form cut average submission time. ____, interviews showed that some elderly users still needed face-to-face help.
Choose the connector that preserves the contrast. 选项为 A.This combination；B.After sentence 3；C.these different needs；D.However。讲解时强调：衔接词服务于真实逻辑关系</a:t>
            </a:r>
          </a:p>
          <a:p xmlns:a="http://schemas.openxmlformats.org/drawingml/2006/main">
            <a:r>
              <a:t>【互动提问】你的第一步是什么？这个步骤依赖哪一个条件？</a:t>
            </a:r>
          </a:p>
          <a:p xmlns:a="http://schemas.openxmlformats.org/drawingml/2006/main">
            <a:r>
              <a:t>【预期回答】学生能说出“判断前后命题关系再选连接方式”中的起始动作，并避开“看到熟悉连接词就机械套用”。</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分步讲评：先重述题目条件，再逐步示范“判断前后命题关系再选连接方式”，最后给出正确结论“However”。完整解析：The second sentence limits the first result, so a contrast marker is needed.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English Language 2027/2028 Assessment Framework、Sample/Practice Paper 与公开评核资料｜English Paper 1 cohesion task·证据定位·原创模考任务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【预期回答】学生能把失分归入“看到熟悉连接词就机械套用”或更精确的个人错因，并写出可执行检查动作。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讲稿】逐项解释“语篇衔接与逻辑”中的专有名词、符号、对象和单位。特别强调：看到熟悉连接词就机械套用</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讲稿】用“条件—表示—方法—核验”重建本知识点。示范时逐步引用：判断前后命题关系再选连接方式</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讲稿】带学生逐句读取任务，不先求答案。要求指出材料中的有效条件，再按“判断前后命题关系再选连接方式”作答。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讲稿】先展示错误路径，再用解析链复原第一失分点。禁止只说“粗心”；必须落到“看到熟悉连接词就机械套用”或更精确的动作。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English Paper 1 cohesion task · 证据定位
Evidence focus: identify the exact phrase that supports the answer.
【原创训练材料｜参数为训练所设】The first prototype was light but unstable. The second added a wider base. ____, its total mass remained below the specification limit.
Choose the connector that adds a favourable point without implying cause. 选项为 A.This additional evidence；B.However；C.This combination；D.Moreover。讲解时强调：衔接词服务于真实逻辑关系</a:t>
            </a:r>
          </a:p>
          <a:p xmlns:a="http://schemas.openxmlformats.org/drawingml/2006/main">
            <a:r>
              <a:t>【互动提问】你的第一步是什么？这个步骤依赖哪一个条件？</a:t>
            </a:r>
          </a:p>
          <a:p xmlns:a="http://schemas.openxmlformats.org/drawingml/2006/main">
            <a:r>
              <a:t>【预期回答】学生能说出“判断前后命题关系再选连接方式”中的起始动作，并避开“看到熟悉连接词就机械套用”。</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分步讲评：先重述题目条件，再逐步示范“判断前后命题关系再选连接方式”，最后给出正确结论“Moreover”。完整解析：The final sentence adds another benefit; it neither contrasts nor explains a cause.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English Language 2027/2028 Assessment Framework、Sample/Practice Paper 与公开评核资料｜English Paper 1 cohesion task·证据定位·原创模考任务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【预期回答】学生能把失分归入“看到熟悉连接词就机械套用”或更精确的个人错因，并写出可执行检查动作。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讲稿】逐项解释“语篇衔接与逻辑”中的专有名词、符号、对象和单位。特别强调：看到熟悉连接词就机械套用</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讲稿】用“条件—表示—方法—核验”重建本知识点。示范时逐步引用：判断前后命题关系再选连接方式</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讲稿】带学生逐句读取任务，不先求答案。要求指出材料中的有效条件，再按“判断前后命题关系再选连接方式”作答。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讲稿】先展示错误路径，再用解析链复原第一失分点。禁止只说“粗心”；必须落到“看到熟悉连接词就机械套用”或更精确的动作。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English Paper 1 cohesion task · 证据定位
Evidence focus: identify the exact phrase that supports the answer.
【原创训练材料｜参数为训练所设】(1) The team first mapped where food was discarded. (2) It then changed portion sizes. (3) Waste fell for three weeks. (4) The team repeated the measurement.
After which sentence should ‘To test whether the change lasted,’ be inserted? 选项为 A.After sentence 3；B.these different needs；C.Moreover；D.This additional evidence。讲解时强调：衔接词服务于真实逻辑关系</a:t>
            </a:r>
          </a:p>
          <a:p xmlns:a="http://schemas.openxmlformats.org/drawingml/2006/main">
            <a:r>
              <a:t>【互动提问】你的第一步是什么？这个步骤依赖哪一个条件？</a:t>
            </a:r>
          </a:p>
          <a:p xmlns:a="http://schemas.openxmlformats.org/drawingml/2006/main">
            <a:r>
              <a:t>【预期回答】学生能说出“判断前后命题关系再选连接方式”中的起始动作，并避开“看到熟悉连接词就机械套用”。</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分步讲评：先重述题目条件，再逐步示范“判断前后命题关系再选连接方式”，最后给出正确结论“After sentence 3”。完整解析：The purpose clause introduces the repeated measurement in sentence 4.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English Language 2027/2028 Assessment Framework、Sample/Practice Paper 与公开评核资料｜English Paper 1 cohesion task·证据定位·原创模考任务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【预期回答】学生能把失分归入“看到熟悉连接词就机械套用”或更精确的个人错因，并写出可执行检查动作。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讲稿】逐项解释“语篇衔接与逻辑”中的专有名词、符号、对象和单位。特别强调：看到熟悉连接词就机械套用</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讲稿】用“条件—表示—方法—核验”重建本知识点。示范时逐步引用：判断前后命题关系再选连接方式</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讲稿】带学生逐句读取任务，不先求答案。要求指出材料中的有效条件，再按“判断前后命题关系再选连接方式”作答。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讲稿】先展示错误路径，再用解析链复原第一失分点。禁止只说“粗心”；必须落到“看到熟悉连接词就机械套用”或更精确的动作。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1 cohesion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79d3c487e32491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e8eb474dacd4e19" /><Relationship Type="http://schemas.openxmlformats.org/officeDocument/2006/relationships/slideLayout" Target="/ppt/slideLayouts/slideLayout1.xml" Id="Rb620f50c0877446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620f50c0877446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ae11d9279294baa" /><Relationship Type="http://schemas.openxmlformats.org/officeDocument/2006/relationships/image" Target="/ppt/media/image.png" Id="R529b79d8530f4d7f" /><Relationship Type="http://schemas.openxmlformats.org/officeDocument/2006/relationships/notesSlide" Target="/ppt/notesSlides/notesSlide1.xml" Id="Ra8393af8ac6141e3"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80145f7976a4087" /><Relationship Type="http://schemas.openxmlformats.org/officeDocument/2006/relationships/image" Target="/ppt/media/image2.png" Id="R78317ef9e128434a" /><Relationship Type="http://schemas.openxmlformats.org/officeDocument/2006/relationships/notesSlide" Target="/ppt/notesSlides/notesSlide2.xml" Id="R2d519de66c2e4845"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820bbb551be843c7" /><Relationship Type="http://schemas.openxmlformats.org/officeDocument/2006/relationships/image" Target="/ppt/media/image3.png" Id="Re9af8658b22a481a" /><Relationship Type="http://schemas.openxmlformats.org/officeDocument/2006/relationships/notesSlide" Target="/ppt/notesSlides/notesSlide3.xml" Id="Rda4a1053860f4ed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e95f892b99104228" /><Relationship Type="http://schemas.openxmlformats.org/officeDocument/2006/relationships/image" Target="/ppt/media/image4.png" Id="Rf158ab9e7df14db3" /><Relationship Type="http://schemas.openxmlformats.org/officeDocument/2006/relationships/notesSlide" Target="/ppt/notesSlides/notesSlide4.xml" Id="R0f792128339447ad"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218e64e2ed3046eb" /><Relationship Type="http://schemas.openxmlformats.org/officeDocument/2006/relationships/image" Target="/ppt/media/image5.png" Id="R57f67e3fd0ca45c3" /><Relationship Type="http://schemas.openxmlformats.org/officeDocument/2006/relationships/notesSlide" Target="/ppt/notesSlides/notesSlide5.xml" Id="R530e35024110405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9903c1414674b95" /><Relationship Type="http://schemas.openxmlformats.org/officeDocument/2006/relationships/image" Target="/ppt/media/image6.png" Id="Rfd134ae0803c4715" /><Relationship Type="http://schemas.openxmlformats.org/officeDocument/2006/relationships/notesSlide" Target="/ppt/notesSlides/notesSlide6.xml" Id="R1e40b55484504517"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faacd75e86c4cb7" /><Relationship Type="http://schemas.openxmlformats.org/officeDocument/2006/relationships/image" Target="/ppt/media/image7.png" Id="Rb6c83425172247e6" /><Relationship Type="http://schemas.openxmlformats.org/officeDocument/2006/relationships/notesSlide" Target="/ppt/notesSlides/notesSlide7.xml" Id="Re142daa5ecaf456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0e88f09276e54914" /><Relationship Type="http://schemas.openxmlformats.org/officeDocument/2006/relationships/image" Target="/ppt/media/image8.png" Id="Rf3f272b7dd8640e3" /><Relationship Type="http://schemas.openxmlformats.org/officeDocument/2006/relationships/notesSlide" Target="/ppt/notesSlides/notesSlide8.xml" Id="R93d7bf9748494c0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a64be468665741e4" /><Relationship Type="http://schemas.openxmlformats.org/officeDocument/2006/relationships/image" Target="/ppt/media/image9.png" Id="R63a239f76593465b" /><Relationship Type="http://schemas.openxmlformats.org/officeDocument/2006/relationships/notesSlide" Target="/ppt/notesSlides/notesSlide9.xml" Id="R0b40af1292c3485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be66c6c9610f4b7d" /><Relationship Type="http://schemas.openxmlformats.org/officeDocument/2006/relationships/image" Target="/ppt/media/image10.png" Id="R654abcb15bc5447b" /><Relationship Type="http://schemas.openxmlformats.org/officeDocument/2006/relationships/notesSlide" Target="/ppt/notesSlides/notesSlide10.xml" Id="R14de81b00cd64c4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b299e483f1d04d02" /><Relationship Type="http://schemas.openxmlformats.org/officeDocument/2006/relationships/image" Target="/ppt/media/image11.png" Id="R9bc23eb56cd54fe8" /><Relationship Type="http://schemas.openxmlformats.org/officeDocument/2006/relationships/notesSlide" Target="/ppt/notesSlides/notesSlide11.xml" Id="R6028db84a4c54fc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d9a2ecba00aa44e1" /><Relationship Type="http://schemas.openxmlformats.org/officeDocument/2006/relationships/image" Target="/ppt/media/image12.png" Id="R8fdb54d025634e1e" /><Relationship Type="http://schemas.openxmlformats.org/officeDocument/2006/relationships/notesSlide" Target="/ppt/notesSlides/notesSlide12.xml" Id="R9ac4cc0c1e694c4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f73eb461b4f24c5d" /><Relationship Type="http://schemas.openxmlformats.org/officeDocument/2006/relationships/image" Target="/ppt/media/image13.png" Id="Rbcbb8c2a66f64468" /><Relationship Type="http://schemas.openxmlformats.org/officeDocument/2006/relationships/notesSlide" Target="/ppt/notesSlides/notesSlide13.xml" Id="Refc2296748d0492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3d84221359e44da4" /><Relationship Type="http://schemas.openxmlformats.org/officeDocument/2006/relationships/image" Target="/ppt/media/image14.png" Id="Rcd0c5d5cd35349d9" /><Relationship Type="http://schemas.openxmlformats.org/officeDocument/2006/relationships/notesSlide" Target="/ppt/notesSlides/notesSlide14.xml" Id="Rfc79167f04894fa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9d1cf7c62d3e4371" /><Relationship Type="http://schemas.openxmlformats.org/officeDocument/2006/relationships/image" Target="/ppt/media/image15.png" Id="R672c31f9cb324613" /><Relationship Type="http://schemas.openxmlformats.org/officeDocument/2006/relationships/notesSlide" Target="/ppt/notesSlides/notesSlide15.xml" Id="Rb5cd453e545c4e3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8d0f9e155e58446b" /><Relationship Type="http://schemas.openxmlformats.org/officeDocument/2006/relationships/image" Target="/ppt/media/image16.png" Id="R76aa4a78843e4dde" /><Relationship Type="http://schemas.openxmlformats.org/officeDocument/2006/relationships/notesSlide" Target="/ppt/notesSlides/notesSlide16.xml" Id="Rf946d39395e9400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a39d34162de440db" /><Relationship Type="http://schemas.openxmlformats.org/officeDocument/2006/relationships/image" Target="/ppt/media/image17.png" Id="R0fd3fdfc49594808" /><Relationship Type="http://schemas.openxmlformats.org/officeDocument/2006/relationships/notesSlide" Target="/ppt/notesSlides/notesSlide17.xml" Id="Re5d6f12c23ff44c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df32eded739e44ad" /><Relationship Type="http://schemas.openxmlformats.org/officeDocument/2006/relationships/image" Target="/ppt/media/image18.png" Id="R4fd37709878146fa" /><Relationship Type="http://schemas.openxmlformats.org/officeDocument/2006/relationships/notesSlide" Target="/ppt/notesSlides/notesSlide18.xml" Id="R9ac84c3546a7480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97196fc338534db3" /><Relationship Type="http://schemas.openxmlformats.org/officeDocument/2006/relationships/image" Target="/ppt/media/image19.png" Id="Raf07e2b33b434ec7" /><Relationship Type="http://schemas.openxmlformats.org/officeDocument/2006/relationships/notesSlide" Target="/ppt/notesSlides/notesSlide19.xml" Id="Rbf14b6df3bea473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0336754c32834b88" /><Relationship Type="http://schemas.openxmlformats.org/officeDocument/2006/relationships/image" Target="/ppt/media/image20.png" Id="R4ed6d66897e2453e" /><Relationship Type="http://schemas.openxmlformats.org/officeDocument/2006/relationships/notesSlide" Target="/ppt/notesSlides/notesSlide20.xml" Id="R08169871c5f7467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c2b62388e5654768" /><Relationship Type="http://schemas.openxmlformats.org/officeDocument/2006/relationships/image" Target="/ppt/media/image21.png" Id="R73bc3437a6204cb0" /><Relationship Type="http://schemas.openxmlformats.org/officeDocument/2006/relationships/notesSlide" Target="/ppt/notesSlides/notesSlide21.xml" Id="R8857fd056066485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760778ae07c84309" /><Relationship Type="http://schemas.openxmlformats.org/officeDocument/2006/relationships/image" Target="/ppt/media/image22.png" Id="Rfd7f60a068ff4531" /><Relationship Type="http://schemas.openxmlformats.org/officeDocument/2006/relationships/notesSlide" Target="/ppt/notesSlides/notesSlide22.xml" Id="Rf178e30da1204c9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d005d8f01b304e80" /><Relationship Type="http://schemas.openxmlformats.org/officeDocument/2006/relationships/image" Target="/ppt/media/image23.png" Id="R6b5b4802f6974923" /><Relationship Type="http://schemas.openxmlformats.org/officeDocument/2006/relationships/notesSlide" Target="/ppt/notesSlides/notesSlide23.xml" Id="R8daaa92c1a794ec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bba0016d1e7f45af" /><Relationship Type="http://schemas.openxmlformats.org/officeDocument/2006/relationships/image" Target="/ppt/media/image24.png" Id="R95a285f07643421a" /><Relationship Type="http://schemas.openxmlformats.org/officeDocument/2006/relationships/notesSlide" Target="/ppt/notesSlides/notesSlide24.xml" Id="R4736a75d98eb4b9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bc0b15ab3f0448a4" /><Relationship Type="http://schemas.openxmlformats.org/officeDocument/2006/relationships/image" Target="/ppt/media/image25.png" Id="R54ccfa57c4fc4c7d" /><Relationship Type="http://schemas.openxmlformats.org/officeDocument/2006/relationships/notesSlide" Target="/ppt/notesSlides/notesSlide25.xml" Id="R3c4a3a0f526346d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319e060ed5884c96" /><Relationship Type="http://schemas.openxmlformats.org/officeDocument/2006/relationships/image" Target="/ppt/media/image26.png" Id="R467c468ef4f64e07" /><Relationship Type="http://schemas.openxmlformats.org/officeDocument/2006/relationships/notesSlide" Target="/ppt/notesSlides/notesSlide26.xml" Id="R94d6ecfad2294a8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2a38835d88494af8" /><Relationship Type="http://schemas.openxmlformats.org/officeDocument/2006/relationships/image" Target="/ppt/media/image27.png" Id="Rfa7f27820fda404a" /><Relationship Type="http://schemas.openxmlformats.org/officeDocument/2006/relationships/notesSlide" Target="/ppt/notesSlides/notesSlide27.xml" Id="R583e7c223d24423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3ea81200cea9401b" /><Relationship Type="http://schemas.openxmlformats.org/officeDocument/2006/relationships/image" Target="/ppt/media/image28.png" Id="R7581e5a1553d497f" /><Relationship Type="http://schemas.openxmlformats.org/officeDocument/2006/relationships/notesSlide" Target="/ppt/notesSlides/notesSlide28.xml" Id="Rd4beaa8606cb4b5d"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b32ac595a9eb4c83" /><Relationship Type="http://schemas.openxmlformats.org/officeDocument/2006/relationships/image" Target="/ppt/media/image29.png" Id="Rf806ed130d334cc9" /><Relationship Type="http://schemas.openxmlformats.org/officeDocument/2006/relationships/notesSlide" Target="/ppt/notesSlides/notesSlide29.xml" Id="R1cc5a8c76b674e6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0d82bb64a59c415c" /><Relationship Type="http://schemas.openxmlformats.org/officeDocument/2006/relationships/image" Target="/ppt/media/image30.png" Id="R0c64411dd50a4eae" /><Relationship Type="http://schemas.openxmlformats.org/officeDocument/2006/relationships/notesSlide" Target="/ppt/notesSlides/notesSlide30.xml" Id="Rbde89e8f6a944dfd"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A95BEFC9-FEA0-482C-B9CA-0ACFB548169D}"/>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B61CF51-B88B-4CC2-9C6C-41E842F225F2}"/>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3849BB95-8ACF-40FF-9402-5E815B146B88}"/>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ENG · KNOWLEDGE POINT</a:t>
            </a:r>
          </a:p>
        </p:txBody>
      </p:sp>
      <p:sp>
        <p:nvSpPr>
          <p:cNvPr id="4" name="">
            <a:extLst xmlns:a="http://schemas.openxmlformats.org/drawingml/2006/main">
              <a:ext uri="{FF2B5EF4-FFF2-40B4-BE49-F238E27FC236}">
                <a16:creationId xmlns:a16="http://schemas.microsoft.com/office/drawing/2014/main" id="{82701B8D-A8BA-432D-8221-8FAA0A6115BE}"/>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语篇衔接与逻辑</a:t>
            </a:r>
          </a:p>
        </p:txBody>
      </p:sp>
      <p:sp>
        <p:nvSpPr>
          <p:cNvPr id="5" name="">
            <a:extLst xmlns:a="http://schemas.openxmlformats.org/drawingml/2006/main">
              <a:ext uri="{FF2B5EF4-FFF2-40B4-BE49-F238E27FC236}">
                <a16:creationId xmlns:a16="http://schemas.microsoft.com/office/drawing/2014/main" id="{CDF8D5AC-985B-4942-BA81-1F50BBA2B265}"/>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指代、连接、信息推进与段落组织。</a:t>
            </a:r>
          </a:p>
        </p:txBody>
      </p:sp>
      <p:sp>
        <p:nvSpPr>
          <p:cNvPr id="6" name="">
            <a:extLst xmlns:a="http://schemas.openxmlformats.org/drawingml/2006/main">
              <a:ext uri="{FF2B5EF4-FFF2-40B4-BE49-F238E27FC236}">
                <a16:creationId xmlns:a16="http://schemas.microsoft.com/office/drawing/2014/main" id="{C403C753-7125-4A83-925A-295F54F6D8CC}"/>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632DDF41-89A5-4703-B14E-E0658E39467E}"/>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BC60FE85-16AE-4260-B213-F45CFAF02E3D}"/>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F9E41DF9-23AE-4ADA-A83C-10F657428C4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529b79d8530f4d7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B72987DF-A954-4F90-A31D-78C8E8B7D132}"/>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06B3F"/>
                </a:solidFill>
                <a:latin typeface="Arial"/>
                <a:ea typeface="Arial"/>
                <a:cs typeface="Arial"/>
              </a:defRPr>
            </a:pPr>
            <a:r>
              <a:rPr sz="6900" b="1">
                <a:solidFill>
                  <a:srgbClr val="F06B3F"/>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CC133880-3996-4782-956F-9DFD745F7981}"/>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3221D463-09E6-4BD0-A99F-FF5841EB4DDC}"/>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8D49CD96-DF43-4826-BEFE-3EA6D919F05E}"/>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B810C81B-95C8-447D-ADC2-7DF4D2294304}"/>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902D3E35-B932-4E4C-8980-C74C91405E2D}"/>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216A9FE9-EC55-4E3F-8FD0-B7A9A4D7CE3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96602AF0-D18F-42D5-8E0F-E4483FCAB1D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19" name="">
            <a:extLst xmlns:a="http://schemas.openxmlformats.org/drawingml/2006/main">
              <a:ext uri="{FF2B5EF4-FFF2-40B4-BE49-F238E27FC236}">
                <a16:creationId xmlns:a16="http://schemas.microsoft.com/office/drawing/2014/main" id="{6415C96D-11D0-4D4A-A99B-EFF84ADF688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219601771"/>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04223419-902B-4DB6-8CA2-D345538D757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56EF85D6-E478-4796-9F0E-54631C802F6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78317ef9e128434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7629DDA-A006-4EA0-ABB8-ED649A656F54}"/>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D635B3F4-5DA3-4E85-8ADD-D25EAADF6227}"/>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48B1C60-040B-47E9-A202-25EF4A686351}"/>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CB53A42D-9C54-4E61-B583-4221E5485B28}"/>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E749E50A-8CD8-4698-AFF2-2600498A66B6}"/>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32074774-61EA-47BD-818C-3907542D6B56}"/>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8E2344AE-5D6F-475A-B6A2-AD67E4ADE6C9}"/>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D4F5E1DA-E03A-49C3-BA7C-05B2A0B52E28}"/>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06B3F"/>
                </a:solidFill>
                <a:latin typeface="Arial"/>
                <a:ea typeface="Arial"/>
                <a:cs typeface="Arial"/>
              </a:defRPr>
            </a:pPr>
            <a:r>
              <a:rPr sz="1800" b="1">
                <a:solidFill>
                  <a:srgbClr val="F06B3F"/>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B4E5FE3A-27C0-47D9-BA8B-8FB3488069AD}"/>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F011C152-59BC-4452-B0BA-1811E3CA2BCC}"/>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67B11E71-A640-4ABF-AB1B-AF108D6CB9DA}"/>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F5618AFE-FD41-4AC3-9D1B-1E2830792FB7}"/>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BDB394D0-C670-48E3-9DA7-FBD45B475A77}"/>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06B3F"/>
                </a:solidFill>
                <a:latin typeface="Arial"/>
                <a:ea typeface="Arial"/>
                <a:cs typeface="Arial"/>
              </a:defRPr>
            </a:pPr>
            <a:r>
              <a:rPr sz="1800" b="1">
                <a:solidFill>
                  <a:srgbClr val="F06B3F"/>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163798F9-9561-4BE9-A717-B88DC367E7BF}"/>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BC6193DB-904A-4426-B73E-FB324083DBD1}"/>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43CE0512-CE57-4679-A06D-AC862EDA131E}"/>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FBB2FEC0-C23F-4446-A1D8-2DDF585CAC92}"/>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成功标准｜衔接词服务于真实逻辑关系</a:t>
            </a:r>
          </a:p>
        </p:txBody>
      </p:sp>
      <p:sp>
        <p:nvSpPr>
          <p:cNvPr id="21" name="">
            <a:extLst xmlns:a="http://schemas.openxmlformats.org/drawingml/2006/main">
              <a:ext uri="{FF2B5EF4-FFF2-40B4-BE49-F238E27FC236}">
                <a16:creationId xmlns:a16="http://schemas.microsoft.com/office/drawing/2014/main" id="{572A518C-7171-4D53-B1D6-F4B5F1251E5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EB9CBFA2-C000-4EA0-9612-D0ECD80484A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23" name="">
            <a:extLst xmlns:a="http://schemas.openxmlformats.org/drawingml/2006/main">
              <a:ext uri="{FF2B5EF4-FFF2-40B4-BE49-F238E27FC236}">
                <a16:creationId xmlns:a16="http://schemas.microsoft.com/office/drawing/2014/main" id="{05C8D2C3-85D9-40D1-B70B-D75974C4A38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193681995"/>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C8D6835-00C4-4DFE-B5F9-C7E43F95F72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6C4404E9-2AA3-4FBA-B661-745628519AC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9af8658b22a481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18A15E7-B9DE-4E3E-90B7-47E75286ED8D}"/>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语篇衔接与逻辑</a:t>
            </a:r>
          </a:p>
        </p:txBody>
      </p:sp>
      <p:sp>
        <p:nvSpPr>
          <p:cNvPr id="5" name="">
            <a:extLst xmlns:a="http://schemas.openxmlformats.org/drawingml/2006/main">
              <a:ext uri="{FF2B5EF4-FFF2-40B4-BE49-F238E27FC236}">
                <a16:creationId xmlns:a16="http://schemas.microsoft.com/office/drawing/2014/main" id="{193670F9-6618-4191-ACC5-AD02309096E2}"/>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73694F3F-0935-418E-ABD9-80AFFED29DC9}"/>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917D5B12-89F9-4A3A-B967-D080A5373BD4}"/>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48F4199B-AE59-4DD8-A646-0008D079FABB}"/>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衔接词服务于真实逻辑关系</a:t>
            </a:r>
          </a:p>
        </p:txBody>
      </p:sp>
      <p:sp>
        <p:nvSpPr>
          <p:cNvPr id="9" name="">
            <a:extLst xmlns:a="http://schemas.openxmlformats.org/drawingml/2006/main">
              <a:ext uri="{FF2B5EF4-FFF2-40B4-BE49-F238E27FC236}">
                <a16:creationId xmlns:a16="http://schemas.microsoft.com/office/drawing/2014/main" id="{D5FC56CC-4EE2-4EE3-B14A-CA80EDC9E9D5}"/>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边界提醒｜看到熟悉连接词就机械套用</a:t>
            </a:r>
          </a:p>
        </p:txBody>
      </p:sp>
      <p:sp>
        <p:nvSpPr>
          <p:cNvPr id="10" name="">
            <a:extLst xmlns:a="http://schemas.openxmlformats.org/drawingml/2006/main">
              <a:ext uri="{FF2B5EF4-FFF2-40B4-BE49-F238E27FC236}">
                <a16:creationId xmlns:a16="http://schemas.microsoft.com/office/drawing/2014/main" id="{AD6865C3-02C8-4083-AA64-51461C5B32A7}"/>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CBB87CA9-1AAB-4A3D-8413-BD1E112151E6}"/>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06B3F"/>
                </a:solidFill>
                <a:latin typeface="Microsoft YaHei"/>
                <a:ea typeface="Microsoft YaHei"/>
                <a:cs typeface="Microsoft YaHei"/>
              </a:defRPr>
            </a:pPr>
            <a:r>
              <a:rPr sz="975" b="1">
                <a:solidFill>
                  <a:srgbClr val="F06B3F"/>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E1B8D9A9-3A9C-466D-8BE2-13FA369C2F70}"/>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指代、连接、信息推进与段落组织。</a:t>
            </a:r>
          </a:p>
        </p:txBody>
      </p:sp>
      <p:sp>
        <p:nvSpPr>
          <p:cNvPr id="13" name="">
            <a:extLst xmlns:a="http://schemas.openxmlformats.org/drawingml/2006/main">
              <a:ext uri="{FF2B5EF4-FFF2-40B4-BE49-F238E27FC236}">
                <a16:creationId xmlns:a16="http://schemas.microsoft.com/office/drawing/2014/main" id="{1639A2F9-69E1-4FF0-AFC2-180C6E3A30D5}"/>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0BF61204-043E-4E97-B9D4-121084A6F13F}"/>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EF4F9427-7A64-409E-B45C-9E8762D977C8}"/>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判断前后命题关系再选连接方式</a:t>
            </a:r>
          </a:p>
        </p:txBody>
      </p:sp>
      <p:sp>
        <p:nvSpPr>
          <p:cNvPr id="16" name="">
            <a:extLst xmlns:a="http://schemas.openxmlformats.org/drawingml/2006/main">
              <a:ext uri="{FF2B5EF4-FFF2-40B4-BE49-F238E27FC236}">
                <a16:creationId xmlns:a16="http://schemas.microsoft.com/office/drawing/2014/main" id="{21BB78CE-D19B-4FBC-9A1D-43CA19AE32C9}"/>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English Language 2027/2028 Assessment Framework、Sample/Practice Paper 与公开评核资料｜English Paper 1 cohesion task·证据定位…</a:t>
            </a:r>
          </a:p>
        </p:txBody>
      </p:sp>
      <p:sp>
        <p:nvSpPr>
          <p:cNvPr id="17" name="">
            <a:extLst xmlns:a="http://schemas.openxmlformats.org/drawingml/2006/main">
              <a:ext uri="{FF2B5EF4-FFF2-40B4-BE49-F238E27FC236}">
                <a16:creationId xmlns:a16="http://schemas.microsoft.com/office/drawing/2014/main" id="{0C25FCD2-E487-4A0B-969B-7E45E3FACC64}"/>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73A39E2C-1A1C-4AD5-87D6-4640BB3010C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805E4D6-E60B-48D7-ABD6-F89C93B1F70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20" name="">
            <a:extLst xmlns:a="http://schemas.openxmlformats.org/drawingml/2006/main">
              <a:ext uri="{FF2B5EF4-FFF2-40B4-BE49-F238E27FC236}">
                <a16:creationId xmlns:a16="http://schemas.microsoft.com/office/drawing/2014/main" id="{22207BEF-DFCE-4768-BCCD-E0920C090BD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861916267"/>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C305574A-9C64-42B2-B673-D1375768F6D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25807015-D34C-4069-9B98-52202657078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f158ab9e7df14db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64490D8-EB8F-4BD4-A622-209ED782B07D}"/>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31A7742A-6B8A-416B-BD7B-8027EE2DC442}"/>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8969E563-EB39-4305-A4D2-94B7089A98E0}"/>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能解释“衔接词服务于真实逻辑关系”，并识别一个反例或边界。</a:t>
            </a:r>
          </a:p>
        </p:txBody>
      </p:sp>
      <p:sp>
        <p:nvSpPr>
          <p:cNvPr id="7" name="">
            <a:extLst xmlns:a="http://schemas.openxmlformats.org/drawingml/2006/main">
              <a:ext uri="{FF2B5EF4-FFF2-40B4-BE49-F238E27FC236}">
                <a16:creationId xmlns:a16="http://schemas.microsoft.com/office/drawing/2014/main" id="{8D62E66F-9A23-46DB-8FAE-19CAD6AB2614}"/>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2F204556-6084-4A06-B2D0-0BB221DAFDBB}"/>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CCD6703D-F605-47A5-A54A-2ED317B20289}"/>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English Paper 1 cohesion task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【原创训练材料｜参数为训练所设】The new …</a:t>
            </a:r>
          </a:p>
        </p:txBody>
      </p:sp>
      <p:sp>
        <p:nvSpPr>
          <p:cNvPr id="10" name="">
            <a:extLst xmlns:a="http://schemas.openxmlformats.org/drawingml/2006/main">
              <a:ext uri="{FF2B5EF4-FFF2-40B4-BE49-F238E27FC236}">
                <a16:creationId xmlns:a16="http://schemas.microsoft.com/office/drawing/2014/main" id="{39B66CFE-F363-435E-B9D8-9A5912A67F25}"/>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高频错因：看到熟悉连接词就机械套用</a:t>
            </a:r>
          </a:p>
        </p:txBody>
      </p:sp>
      <p:sp>
        <p:nvSpPr>
          <p:cNvPr id="11" name="">
            <a:extLst xmlns:a="http://schemas.openxmlformats.org/drawingml/2006/main">
              <a:ext uri="{FF2B5EF4-FFF2-40B4-BE49-F238E27FC236}">
                <a16:creationId xmlns:a16="http://schemas.microsoft.com/office/drawing/2014/main" id="{F32D82E2-4E70-484A-AABA-9030E313A742}"/>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4D6DF040-98EF-439A-86BC-E287603232CC}"/>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7784E2C8-4B7E-4924-8E7C-567B0203906F}"/>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衔接词服务于真实逻辑关系</a:t>
            </a:r>
          </a:p>
        </p:txBody>
      </p:sp>
      <p:sp>
        <p:nvSpPr>
          <p:cNvPr id="14" name="">
            <a:extLst xmlns:a="http://schemas.openxmlformats.org/drawingml/2006/main">
              <a:ext uri="{FF2B5EF4-FFF2-40B4-BE49-F238E27FC236}">
                <a16:creationId xmlns:a16="http://schemas.microsoft.com/office/drawing/2014/main" id="{531E8501-F24C-4916-A9A0-ABC4A798E359}"/>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11CCC7BC-E9BA-4907-A411-FD1E99FADF6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C52EC84-1C72-453B-AF7F-A9E6A7ED13C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17" name="">
            <a:extLst xmlns:a="http://schemas.openxmlformats.org/drawingml/2006/main">
              <a:ext uri="{FF2B5EF4-FFF2-40B4-BE49-F238E27FC236}">
                <a16:creationId xmlns:a16="http://schemas.microsoft.com/office/drawing/2014/main" id="{3462357C-413E-4B15-876D-C552E1800BE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34063701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16E906AE-DAA1-45E6-8ACA-468A7BB7B64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4C1F92AC-CC25-4F40-A8BE-5E4746BFC2D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57f67e3fd0ca45c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B70E5CF-9932-428B-9204-C8DD324EE99F}"/>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6D200E7E-F93A-4E01-80E2-46125BDDF6E4}"/>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A54FFD7-A2BC-43C9-BD63-CE651B5BE77B}"/>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974C4030-583C-4F4A-B0CE-3D2C10102EEF}"/>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83DED7C9-4A45-4631-BED2-33780427F06D}"/>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判断前后命题关系再选连接方式</a:t>
            </a:r>
          </a:p>
        </p:txBody>
      </p:sp>
      <p:sp>
        <p:nvSpPr>
          <p:cNvPr id="9" name="">
            <a:extLst xmlns:a="http://schemas.openxmlformats.org/drawingml/2006/main">
              <a:ext uri="{FF2B5EF4-FFF2-40B4-BE49-F238E27FC236}">
                <a16:creationId xmlns:a16="http://schemas.microsoft.com/office/drawing/2014/main" id="{73332CE0-A86A-4F19-893C-7AD1767611D4}"/>
              </a:ext>
            </a:extLst>
          </p:cNvPr>
          <p:cNvSpPr>
            <a:spLocks xmlns:a="http://schemas.openxmlformats.org/drawingml/2006/main" noGrp="1"/>
          </p:cNvSpPr>
          <p:nvPr/>
        </p:nvSpPr>
        <p:spPr>
          <a:xfrm xmlns:a="http://schemas.openxmlformats.org/drawingml/2006/main">
            <a:off x="914400" y="3333750"/>
            <a:ext cx="4095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0">
                <a:solidFill>
                  <a:srgbClr val="D8E1EA"/>
                </a:solidFill>
                <a:latin typeface="Microsoft YaHei"/>
                <a:ea typeface="Microsoft YaHei"/>
                <a:cs typeface="Microsoft YaHei"/>
              </a:defRPr>
            </a:pPr>
            <a:r>
              <a:rPr sz="1425" b="0">
                <a:solidFill>
                  <a:srgbClr val="D8E1EA"/>
                </a:solidFill>
                <a:latin typeface="Microsoft YaHei"/>
                <a:ea typeface="Microsoft YaHei"/>
                <a:cs typeface="Microsoft YaHei"/>
              </a:rPr>
              <a:t>把每一步写成可复核的得分点：条件 → 表示 → 运算/论证 → 结论。</a:t>
            </a:r>
          </a:p>
        </p:txBody>
      </p:sp>
      <p:sp>
        <p:nvSpPr>
          <p:cNvPr id="10" name="">
            <a:extLst xmlns:a="http://schemas.openxmlformats.org/drawingml/2006/main">
              <a:ext uri="{FF2B5EF4-FFF2-40B4-BE49-F238E27FC236}">
                <a16:creationId xmlns:a16="http://schemas.microsoft.com/office/drawing/2014/main" id="{B7990C35-3425-4E3D-9A2E-EF7182F6F7F7}"/>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466F69AE-3F94-441A-B85D-4DA2A438BED7}"/>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Q01 · DSE模考题</a:t>
            </a:r>
          </a:p>
        </p:txBody>
      </p:sp>
      <p:sp>
        <p:nvSpPr>
          <p:cNvPr id="12" name="">
            <a:extLst xmlns:a="http://schemas.openxmlformats.org/drawingml/2006/main">
              <a:ext uri="{FF2B5EF4-FFF2-40B4-BE49-F238E27FC236}">
                <a16:creationId xmlns:a16="http://schemas.microsoft.com/office/drawing/2014/main" id="{C91F265D-271E-4C92-9C57-98C19065702E}"/>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0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English Paper 1 cohesion task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【原创训练材料｜参数为训练所设】The new form cut a…</a:t>
            </a:r>
          </a:p>
        </p:txBody>
      </p:sp>
      <p:sp>
        <p:nvSpPr>
          <p:cNvPr id="13" name="">
            <a:extLst xmlns:a="http://schemas.openxmlformats.org/drawingml/2006/main">
              <a:ext uri="{FF2B5EF4-FFF2-40B4-BE49-F238E27FC236}">
                <a16:creationId xmlns:a16="http://schemas.microsoft.com/office/drawing/2014/main" id="{0EE701D0-92E9-4EA1-8247-A34CC4B9790D}"/>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32E05FA8-0657-4C9E-A590-50AD23982E6D}"/>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5" name="">
            <a:extLst xmlns:a="http://schemas.openxmlformats.org/drawingml/2006/main">
              <a:ext uri="{FF2B5EF4-FFF2-40B4-BE49-F238E27FC236}">
                <a16:creationId xmlns:a16="http://schemas.microsoft.com/office/drawing/2014/main" id="{341EB6C8-2DD0-4738-84DB-4588DBC615EA}"/>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484"/>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正确结论：However</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second sentence limits the first result, so a contrast marker is needed. 本题只使用题内材料；情境与数值均为原创训练参数，不代表官方数据。</a:t>
            </a:r>
          </a:p>
        </p:txBody>
      </p:sp>
      <p:sp>
        <p:nvSpPr>
          <p:cNvPr id="16" name="">
            <a:extLst xmlns:a="http://schemas.openxmlformats.org/drawingml/2006/main">
              <a:ext uri="{FF2B5EF4-FFF2-40B4-BE49-F238E27FC236}">
                <a16:creationId xmlns:a16="http://schemas.microsoft.com/office/drawing/2014/main" id="{64F36D02-3334-4301-A739-5E7993C264D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17" name="">
            <a:extLst xmlns:a="http://schemas.openxmlformats.org/drawingml/2006/main">
              <a:ext uri="{FF2B5EF4-FFF2-40B4-BE49-F238E27FC236}">
                <a16:creationId xmlns:a16="http://schemas.microsoft.com/office/drawing/2014/main" id="{B0BF39B0-F890-419A-B84C-9F4788B15D4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673E4C2C-75ED-475C-9D46-42EB0882C3E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19" name="">
            <a:extLst xmlns:a="http://schemas.openxmlformats.org/drawingml/2006/main">
              <a:ext uri="{FF2B5EF4-FFF2-40B4-BE49-F238E27FC236}">
                <a16:creationId xmlns:a16="http://schemas.microsoft.com/office/drawing/2014/main" id="{D89A9F47-B3F0-4929-AF1A-49B7C8ABDAA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1945346728"/>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C140CEA-8F95-47F7-9795-668767F23F7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3C1A4981-1AEE-47D8-A5E3-5CD8F5E802B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d134ae0803c471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1FD32AD-748C-4318-A414-797DB80BA1DD}"/>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F05C3E83-0CEF-4CA3-BE3C-75C7CE4C2C6C}"/>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0ED0C16-47BD-4964-A256-ACD4D3AA4C18}"/>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9EB89B6B-56DA-4780-8999-58543F76E3D2}"/>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1DAB3CBC-1016-493B-A9FB-C6A721C736A2}"/>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AB278626-E538-44F4-BB20-F0F42DCFEB75}"/>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51C4FBBF-07AC-4C04-AD10-9AD041E745E9}"/>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E136D0FA-C733-4C96-BA1F-73BC5DE2E3F6}"/>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215D0258-E972-4109-9200-19DBBD0FE2EC}"/>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BC96006C-DBB1-4CA3-A99A-C4285E2E21D5}"/>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3695E07A-63A5-4294-AB12-412B91172C55}"/>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BCEB0B6-89B5-4382-A705-85F1B5FCE56C}"/>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AD46DE7F-14B7-4BD3-BC66-F85DCC97490E}"/>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看到熟悉连接词就机械套用</a:t>
            </a:r>
          </a:p>
        </p:txBody>
      </p:sp>
      <p:sp>
        <p:nvSpPr>
          <p:cNvPr id="17" name="">
            <a:extLst xmlns:a="http://schemas.openxmlformats.org/drawingml/2006/main">
              <a:ext uri="{FF2B5EF4-FFF2-40B4-BE49-F238E27FC236}">
                <a16:creationId xmlns:a16="http://schemas.microsoft.com/office/drawing/2014/main" id="{022EA2D3-423B-45C5-9ED7-64F0BEFDFC10}"/>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6715774C-38DB-4938-B09E-4555F140501B}"/>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258A5998-FA5E-41BB-84D2-8E1684C057D5}"/>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DB146CA1-6315-4D6F-B2E9-D8E32CFC4E3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3FFF592-4397-4428-A6F3-047ACA22623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22" name="">
            <a:extLst xmlns:a="http://schemas.openxmlformats.org/drawingml/2006/main">
              <a:ext uri="{FF2B5EF4-FFF2-40B4-BE49-F238E27FC236}">
                <a16:creationId xmlns:a16="http://schemas.microsoft.com/office/drawing/2014/main" id="{65521AC4-8453-4DC5-A087-D31DFCAF4EE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85997456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C086FAC-AD3E-4F68-825C-5E0816265F7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5116201E-34B6-4B6A-B63E-89C063C18F1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6c83425172247e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297C10A-AAB3-4E1F-B0D1-926B9D3F7A4F}"/>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FD8BEF8A-3796-40C5-A35B-2F4D2A8B76FC}"/>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1F7DA8C-3B22-4341-94D6-5301DC551735}"/>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EA1632CD-DD58-49F0-9094-887EBC76F1CB}"/>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语篇衔接与逻辑</a:t>
            </a:r>
          </a:p>
        </p:txBody>
      </p:sp>
      <p:sp>
        <p:nvSpPr>
          <p:cNvPr id="8" name="">
            <a:extLst xmlns:a="http://schemas.openxmlformats.org/drawingml/2006/main">
              <a:ext uri="{FF2B5EF4-FFF2-40B4-BE49-F238E27FC236}">
                <a16:creationId xmlns:a16="http://schemas.microsoft.com/office/drawing/2014/main" id="{428E9205-F34E-4450-8393-8D3E1278CBF5}"/>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C0FD775F-31E5-4AB7-95CB-7AE0BAAF77F8}"/>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715895E4-2D79-4FFD-822E-8064F440EB5E}"/>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衔接词服务于真实逻辑关系</a:t>
            </a:r>
          </a:p>
        </p:txBody>
      </p:sp>
      <p:sp>
        <p:nvSpPr>
          <p:cNvPr id="11" name="">
            <a:extLst xmlns:a="http://schemas.openxmlformats.org/drawingml/2006/main">
              <a:ext uri="{FF2B5EF4-FFF2-40B4-BE49-F238E27FC236}">
                <a16:creationId xmlns:a16="http://schemas.microsoft.com/office/drawing/2014/main" id="{E5A7C382-1D3D-4904-A336-3E276A193E14}"/>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1839F561-3CAB-4AF3-874A-2E1C094031A9}"/>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BB05D295-A974-4001-B42C-0B501DB78C86}"/>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判断前后命题关系再选连接方式</a:t>
            </a:r>
          </a:p>
        </p:txBody>
      </p:sp>
      <p:sp>
        <p:nvSpPr>
          <p:cNvPr id="14" name="">
            <a:extLst xmlns:a="http://schemas.openxmlformats.org/drawingml/2006/main">
              <a:ext uri="{FF2B5EF4-FFF2-40B4-BE49-F238E27FC236}">
                <a16:creationId xmlns:a16="http://schemas.microsoft.com/office/drawing/2014/main" id="{38D3AA61-F850-4948-BAC8-C05C125F12B9}"/>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4CF88EC9-6642-40A1-940D-B8C0FD6A8371}"/>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2012F6DD-142C-4C0A-8E63-95BB478EC2A2}"/>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看到熟悉连接词就机械套用</a:t>
            </a:r>
          </a:p>
        </p:txBody>
      </p:sp>
      <p:sp>
        <p:nvSpPr>
          <p:cNvPr id="17" name="">
            <a:extLst xmlns:a="http://schemas.openxmlformats.org/drawingml/2006/main">
              <a:ext uri="{FF2B5EF4-FFF2-40B4-BE49-F238E27FC236}">
                <a16:creationId xmlns:a16="http://schemas.microsoft.com/office/drawing/2014/main" id="{316BEF79-3BD2-4311-BF33-1F6CBEFA95DF}"/>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45D40A06-7358-4794-A165-81E00D62116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163B5A7-C68B-4743-8DE0-2169D25AD68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20" name="">
            <a:extLst xmlns:a="http://schemas.openxmlformats.org/drawingml/2006/main">
              <a:ext uri="{FF2B5EF4-FFF2-40B4-BE49-F238E27FC236}">
                <a16:creationId xmlns:a16="http://schemas.microsoft.com/office/drawing/2014/main" id="{F921F87A-A30E-47AA-98D4-486C7A3382C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287194787"/>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2B946AF-60BC-4202-AA94-F369DF47B1C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30A498B1-5BBA-47BE-B193-C654628E07F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3f272b7dd8640e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DFA1454-AB58-48FE-8D80-C977D519EE31}"/>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7F5270A2-631A-4CBD-AA61-2BD294A6D550}"/>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58D7FEFB-F7DE-4A0D-AD39-DCB972B3E013}"/>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407D9888-7162-4AF4-8D4A-1A0BE9EC5DA5}"/>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English Paper 1 cohesion task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a:t>
            </a:r>
          </a:p>
        </p:txBody>
      </p:sp>
      <p:sp>
        <p:nvSpPr>
          <p:cNvPr id="8" name="">
            <a:extLst xmlns:a="http://schemas.openxmlformats.org/drawingml/2006/main">
              <a:ext uri="{FF2B5EF4-FFF2-40B4-BE49-F238E27FC236}">
                <a16:creationId xmlns:a16="http://schemas.microsoft.com/office/drawing/2014/main" id="{523E580E-2FDF-4EF5-8624-B61702127260}"/>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9CAADEBE-9ED6-4A08-AC76-128DE0D627EA}"/>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FAC59F82-08F4-4329-BC89-3A3204131BBC}"/>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衔接词服务于真实逻辑关系</a:t>
            </a:r>
          </a:p>
        </p:txBody>
      </p:sp>
      <p:sp>
        <p:nvSpPr>
          <p:cNvPr id="11" name="">
            <a:extLst xmlns:a="http://schemas.openxmlformats.org/drawingml/2006/main">
              <a:ext uri="{FF2B5EF4-FFF2-40B4-BE49-F238E27FC236}">
                <a16:creationId xmlns:a16="http://schemas.microsoft.com/office/drawing/2014/main" id="{26AE2A47-E77C-4FF2-9483-F139EFF15509}"/>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EDE35038-1CE0-449F-BFE3-75E03C03E65D}"/>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88961290-0D1F-4989-9DD7-821E2D183AA3}"/>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判断前后命题关系再选连接方式</a:t>
            </a:r>
          </a:p>
        </p:txBody>
      </p:sp>
      <p:sp>
        <p:nvSpPr>
          <p:cNvPr id="14" name="">
            <a:extLst xmlns:a="http://schemas.openxmlformats.org/drawingml/2006/main">
              <a:ext uri="{FF2B5EF4-FFF2-40B4-BE49-F238E27FC236}">
                <a16:creationId xmlns:a16="http://schemas.microsoft.com/office/drawing/2014/main" id="{23C32382-EED1-49DD-99C0-5598E32C7230}"/>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6FED0451-A3C4-4571-AF32-F63CA182B294}"/>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3DF8CAA9-6359-4F98-A4E0-A4EC6241F038}"/>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检查：看到熟悉连接词就机械套用</a:t>
            </a:r>
          </a:p>
        </p:txBody>
      </p:sp>
      <p:sp>
        <p:nvSpPr>
          <p:cNvPr id="17" name="">
            <a:extLst xmlns:a="http://schemas.openxmlformats.org/drawingml/2006/main">
              <a:ext uri="{FF2B5EF4-FFF2-40B4-BE49-F238E27FC236}">
                <a16:creationId xmlns:a16="http://schemas.microsoft.com/office/drawing/2014/main" id="{0168101B-32C1-4785-938F-A5D60C71F753}"/>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A0C9FF6E-77A6-42F5-9CC5-94E168AAD88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3D5DA07-813D-4B2E-8995-CD5C17D9AE9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20" name="">
            <a:extLst xmlns:a="http://schemas.openxmlformats.org/drawingml/2006/main">
              <a:ext uri="{FF2B5EF4-FFF2-40B4-BE49-F238E27FC236}">
                <a16:creationId xmlns:a16="http://schemas.microsoft.com/office/drawing/2014/main" id="{53D5D4EB-0369-4D80-B393-CA0164D3EB5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1921946528"/>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4344E14C-80F0-4286-949B-44BEF58551D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80372B78-CFE8-4CEA-A201-52FE8025843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3a239f76593465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8E57964-EED2-47B4-ACEC-A11DEB9E2C0C}"/>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302FC40C-447C-4861-B2D7-C4BB41E8391D}"/>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A0B0844-F4E4-4F20-91D5-E98D662E547E}"/>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ACA47BB6-7B76-4256-9B8E-EAD61EEF8B8D}"/>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English Paper 1 cohesion task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【原创训练材料｜参数为训练所设】Some students preferred longer opening hours; others asked for quieter zones. The library the…</a:t>
            </a:r>
          </a:p>
        </p:txBody>
      </p:sp>
      <p:sp>
        <p:nvSpPr>
          <p:cNvPr id="8" name="">
            <a:extLst xmlns:a="http://schemas.openxmlformats.org/drawingml/2006/main">
              <a:ext uri="{FF2B5EF4-FFF2-40B4-BE49-F238E27FC236}">
                <a16:creationId xmlns:a16="http://schemas.microsoft.com/office/drawing/2014/main" id="{04D9AEB5-48C4-4FAA-B762-F6CE73B29E91}"/>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FFA22816-6F46-44E2-970B-E3AD22174362}"/>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2CAEC6A-4230-4CF7-8823-0574B477E0D4}"/>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D0F5D2C2-EE17-4DB8-887B-A7283400E49F}"/>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98F722E7-7E71-4CE1-89DB-92BEA9022E35}"/>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984B991F-3915-4440-BF86-40382567246E}"/>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B9ACC7B0-F6F4-4C30-8BBC-AC84979097EB}"/>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09D3AD4E-358C-43F7-8E5F-A91C49464924}"/>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DA556721-6EDD-4306-B05D-A9BECF0D48FD}"/>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14C6F1AE-9C5D-4C8E-AB29-DE3ED87ECD6B}"/>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01DE2F6F-F294-4344-BDF9-77BD7AB110EB}"/>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79F50CEC-4F31-4E1C-B6F7-CB35610B8B23}"/>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7FBC6354-FFC9-4ACE-9B08-5B45C8D71BE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DC75B36C-2AEC-4794-855D-056338F1CB2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22" name="">
            <a:extLst xmlns:a="http://schemas.openxmlformats.org/drawingml/2006/main">
              <a:ext uri="{FF2B5EF4-FFF2-40B4-BE49-F238E27FC236}">
                <a16:creationId xmlns:a16="http://schemas.microsoft.com/office/drawing/2014/main" id="{29701984-839F-40CE-9A9F-D7422D3BFBA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1265326929"/>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F2C45FF-AC85-4564-A88C-C28F0EEF0D7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39B2CF3D-BAFD-4D6D-89A4-A3F874EE7A1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54abcb15bc5447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5FBDE24-E6B6-49F8-964F-CDF22E1EB57B}"/>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1D2FC0BE-5F43-4DA0-AD18-DFA9CA322096}"/>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C4344DA-3A78-4A38-8B26-427DA083CC00}"/>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C02FB6F7-C6F1-4935-8B46-CC7FE6A5728C}"/>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5F3FDAA5-3104-45B1-9CE7-2CD633636808}"/>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English Paper 1 cohesion task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Evidence focus: identify the exact phrase that supports the answer.</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a:t>
            </a:r>
          </a:p>
        </p:txBody>
      </p:sp>
      <p:sp>
        <p:nvSpPr>
          <p:cNvPr id="9" name="">
            <a:extLst xmlns:a="http://schemas.openxmlformats.org/drawingml/2006/main">
              <a:ext uri="{FF2B5EF4-FFF2-40B4-BE49-F238E27FC236}">
                <a16:creationId xmlns:a16="http://schemas.microsoft.com/office/drawing/2014/main" id="{2F5ADCFE-7261-4EEF-8BC7-CC578EF39580}"/>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2E3031D5-67E4-45A1-8F13-CC2FFB341116}"/>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6EF27F73-2A52-4EE4-BADF-271765133D39}"/>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7D5D655D-0A91-4ED7-B5EB-245803EC6269}"/>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English Paper 1 cohesion task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Distractor focus: reject the option that changes one material fact.</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a:t>
            </a:r>
          </a:p>
        </p:txBody>
      </p:sp>
      <p:sp>
        <p:nvSpPr>
          <p:cNvPr id="13" name="">
            <a:extLst xmlns:a="http://schemas.openxmlformats.org/drawingml/2006/main">
              <a:ext uri="{FF2B5EF4-FFF2-40B4-BE49-F238E27FC236}">
                <a16:creationId xmlns:a16="http://schemas.microsoft.com/office/drawing/2014/main" id="{16B5BB5C-52BD-4ACF-9054-318D8C8F3BC3}"/>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087B7653-8599-486D-875A-449DB9A2A3FE}"/>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E709C966-8C2A-4067-B4B6-799F57B24BB5}"/>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3E92922A-D8A5-4977-8CF8-D52A6CDA48A1}"/>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English Paper 1 cohesion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a:t>
            </a:r>
          </a:p>
        </p:txBody>
      </p:sp>
      <p:sp>
        <p:nvSpPr>
          <p:cNvPr id="17" name="">
            <a:extLst xmlns:a="http://schemas.openxmlformats.org/drawingml/2006/main">
              <a:ext uri="{FF2B5EF4-FFF2-40B4-BE49-F238E27FC236}">
                <a16:creationId xmlns:a16="http://schemas.microsoft.com/office/drawing/2014/main" id="{55D30AE5-4557-4D77-A555-A6EF021C5295}"/>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32C4F2AC-71D2-4784-B68F-530DB4E5FB9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597E841-A144-44C8-B966-929F888E043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20" name="">
            <a:extLst xmlns:a="http://schemas.openxmlformats.org/drawingml/2006/main">
              <a:ext uri="{FF2B5EF4-FFF2-40B4-BE49-F238E27FC236}">
                <a16:creationId xmlns:a16="http://schemas.microsoft.com/office/drawing/2014/main" id="{50B25EC6-F456-4BCC-8287-8B0EAE0D62C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198683492"/>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6ECE627E-062C-47C8-91D8-9A130504535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2FAC9F19-0E2E-4ACE-B129-1A61A083C47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bc23eb56cd54fe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9188B82-3C4F-43C5-943D-25499D19B9EC}"/>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FBF1ABE5-DF5D-4317-8DAF-A1F632A7929C}"/>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F26B2A6-FD34-4A70-860B-7598E7DAC16E}"/>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A95E907D-EC22-4BB7-906F-D9D628314805}"/>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看到熟悉连接词就机械套用</a:t>
            </a:r>
          </a:p>
        </p:txBody>
      </p:sp>
      <p:sp>
        <p:nvSpPr>
          <p:cNvPr id="8" name="">
            <a:extLst xmlns:a="http://schemas.openxmlformats.org/drawingml/2006/main">
              <a:ext uri="{FF2B5EF4-FFF2-40B4-BE49-F238E27FC236}">
                <a16:creationId xmlns:a16="http://schemas.microsoft.com/office/drawing/2014/main" id="{068E0238-AE43-4207-9B01-2E369088019A}"/>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E3258EFD-6148-4D60-A273-C886C9ED4B5F}"/>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5C61FCB-25F9-4E48-BED0-2D5C62D13F2F}"/>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537AA15D-E1CD-445B-B8AC-09EA1A66AB67}"/>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正确结论：these different needs</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phrase accurately refers to the two distinct preferences.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2C562B04-9CA1-4624-B569-AEEACC20864C}"/>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3B78D452-705C-47E6-8447-F46AA0AC1CD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5C6FD08E-8D67-47EE-8F9A-CAC42B68D4C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15" name="">
            <a:extLst xmlns:a="http://schemas.openxmlformats.org/drawingml/2006/main">
              <a:ext uri="{FF2B5EF4-FFF2-40B4-BE49-F238E27FC236}">
                <a16:creationId xmlns:a16="http://schemas.microsoft.com/office/drawing/2014/main" id="{A8B63D7C-3EF7-4D6D-830E-788C27CDCFC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442189749"/>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6DFB962-8B70-4D77-91B0-CABBE824C67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ABF6D28D-8CDD-4415-8FF9-7179FB6204E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8fdb54d025634e1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3870E79-1D0F-4966-9409-7E7A43275E71}"/>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1F1508D0-982E-4483-9456-B3B563C06718}"/>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5B26C85-ADAE-43D8-8D08-B1D6A4C96D94}"/>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5E092CC2-991E-47DD-898C-1E181C28CDB6}"/>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English Paper 1 cohesion task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【原创训练材料｜参数为训练所设】Solar panels reduced daytime grid use. Battery storage was then added. ____ allowed evening activities to use more of th…</a:t>
            </a:r>
          </a:p>
        </p:txBody>
      </p:sp>
      <p:sp>
        <p:nvSpPr>
          <p:cNvPr id="8" name="">
            <a:extLst xmlns:a="http://schemas.openxmlformats.org/drawingml/2006/main">
              <a:ext uri="{FF2B5EF4-FFF2-40B4-BE49-F238E27FC236}">
                <a16:creationId xmlns:a16="http://schemas.microsoft.com/office/drawing/2014/main" id="{5E349C89-5367-4EBF-BE16-0E92AD32841B}"/>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CFEF8BCE-EABA-4677-8193-A9ECACE08BB4}"/>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E9770C4-9760-4279-B53F-FED8505046F2}"/>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20CC6F31-5A1F-4AF7-B909-0889E552EE78}"/>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B1F38CB4-69CF-49F3-A21B-CC8CCFD415FA}"/>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2157EB50-A871-4792-99FE-CABA3A3E4B6F}"/>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A1E5C645-7452-45DA-AA54-6B9A5E604B9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B09CE9B-16AE-4565-9790-B616589743F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16" name="">
            <a:extLst xmlns:a="http://schemas.openxmlformats.org/drawingml/2006/main">
              <a:ext uri="{FF2B5EF4-FFF2-40B4-BE49-F238E27FC236}">
                <a16:creationId xmlns:a16="http://schemas.microsoft.com/office/drawing/2014/main" id="{7114910D-EBDD-44C3-9B37-F183F9462C5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536150044"/>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AD694A63-A76B-41B1-9325-B818BD79974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71A092D9-3480-446B-AD0D-83DB81E4084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bcbb8c2a66f6446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A3FB61D-DC71-473B-8B1C-AD0504A82D6F}"/>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A04A61A0-70CB-4EF9-A889-728C65788143}"/>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B07E3149-CB6B-477E-A73E-66096489DF23}"/>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能独立执行“判断前后命题关系再选连接方式”，并说明每一步理由。</a:t>
            </a:r>
          </a:p>
        </p:txBody>
      </p:sp>
      <p:sp>
        <p:nvSpPr>
          <p:cNvPr id="7" name="">
            <a:extLst xmlns:a="http://schemas.openxmlformats.org/drawingml/2006/main">
              <a:ext uri="{FF2B5EF4-FFF2-40B4-BE49-F238E27FC236}">
                <a16:creationId xmlns:a16="http://schemas.microsoft.com/office/drawing/2014/main" id="{493FEC0C-D9F4-44E9-9599-E2B00A335158}"/>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F9CDC0DC-EC95-4C84-A354-171B4C90ED5A}"/>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24D58F1E-1114-4371-90D2-165CC8CCC604}"/>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English Paper 1 cohesion task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【原创训练材料｜参数为训练所设】The fir…</a:t>
            </a:r>
          </a:p>
        </p:txBody>
      </p:sp>
      <p:sp>
        <p:nvSpPr>
          <p:cNvPr id="10" name="">
            <a:extLst xmlns:a="http://schemas.openxmlformats.org/drawingml/2006/main">
              <a:ext uri="{FF2B5EF4-FFF2-40B4-BE49-F238E27FC236}">
                <a16:creationId xmlns:a16="http://schemas.microsoft.com/office/drawing/2014/main" id="{02308955-2BB1-452F-A4FB-5F749D1C8B34}"/>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高频错因：看到熟悉连接词就机械套用</a:t>
            </a:r>
          </a:p>
        </p:txBody>
      </p:sp>
      <p:sp>
        <p:nvSpPr>
          <p:cNvPr id="11" name="">
            <a:extLst xmlns:a="http://schemas.openxmlformats.org/drawingml/2006/main">
              <a:ext uri="{FF2B5EF4-FFF2-40B4-BE49-F238E27FC236}">
                <a16:creationId xmlns:a16="http://schemas.microsoft.com/office/drawing/2014/main" id="{8AE57FCB-8060-47D5-8829-99FF6F25AA1B}"/>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0C4D1FE-F2CB-488A-AE22-9A879798619F}"/>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F7375A66-EAAE-48E8-8D26-676198D3D5FE}"/>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衔接词服务于真实逻辑关系</a:t>
            </a:r>
          </a:p>
        </p:txBody>
      </p:sp>
      <p:sp>
        <p:nvSpPr>
          <p:cNvPr id="14" name="">
            <a:extLst xmlns:a="http://schemas.openxmlformats.org/drawingml/2006/main">
              <a:ext uri="{FF2B5EF4-FFF2-40B4-BE49-F238E27FC236}">
                <a16:creationId xmlns:a16="http://schemas.microsoft.com/office/drawing/2014/main" id="{277F5EBA-7A6C-4A3A-A6EF-188A87F81D00}"/>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DA142FCB-5658-4740-957D-DD77E3B6AA9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4AA19388-7B1E-4F7D-A626-C06032A1122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17" name="">
            <a:extLst xmlns:a="http://schemas.openxmlformats.org/drawingml/2006/main">
              <a:ext uri="{FF2B5EF4-FFF2-40B4-BE49-F238E27FC236}">
                <a16:creationId xmlns:a16="http://schemas.microsoft.com/office/drawing/2014/main" id="{4A4F2E43-8E8C-491E-95C5-7A08BF9D050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1816996050"/>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E675C737-07AE-4994-B142-963443B5C87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081B7B39-6E2B-4A22-B68E-339DD5A517B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cd0c5d5cd35349d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2949F36-862C-4468-BE5C-A12F55A901DD}"/>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D12A3BA5-4519-489A-81CF-4E0DBFEFFD92}"/>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6997B38-A4FB-49D9-83FE-3E268B561462}"/>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8E7962A0-E06B-488B-AB08-D7E9F39EA3DA}"/>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35F1FEEC-3A2B-4425-BCCD-335F72EDD18F}"/>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判断前后命题关系再选连接方式</a:t>
            </a:r>
          </a:p>
        </p:txBody>
      </p:sp>
      <p:sp>
        <p:nvSpPr>
          <p:cNvPr id="9" name="">
            <a:extLst xmlns:a="http://schemas.openxmlformats.org/drawingml/2006/main">
              <a:ext uri="{FF2B5EF4-FFF2-40B4-BE49-F238E27FC236}">
                <a16:creationId xmlns:a16="http://schemas.microsoft.com/office/drawing/2014/main" id="{59A9D310-3F50-4274-84A4-C9EFD5911CE3}"/>
              </a:ext>
            </a:extLst>
          </p:cNvPr>
          <p:cNvSpPr>
            <a:spLocks xmlns:a="http://schemas.openxmlformats.org/drawingml/2006/main" noGrp="1"/>
          </p:cNvSpPr>
          <p:nvPr/>
        </p:nvSpPr>
        <p:spPr>
          <a:xfrm xmlns:a="http://schemas.openxmlformats.org/drawingml/2006/main">
            <a:off x="914400" y="3333750"/>
            <a:ext cx="4095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0">
                <a:solidFill>
                  <a:srgbClr val="D8E1EA"/>
                </a:solidFill>
                <a:latin typeface="Microsoft YaHei"/>
                <a:ea typeface="Microsoft YaHei"/>
                <a:cs typeface="Microsoft YaHei"/>
              </a:defRPr>
            </a:pPr>
            <a:r>
              <a:rPr sz="1425" b="0">
                <a:solidFill>
                  <a:srgbClr val="D8E1EA"/>
                </a:solidFill>
                <a:latin typeface="Microsoft YaHei"/>
                <a:ea typeface="Microsoft YaHei"/>
                <a:cs typeface="Microsoft YaHei"/>
              </a:rPr>
              <a:t>把每一步写成可复核的得分点：条件 → 表示 → 运算/论证 → 结论。</a:t>
            </a:r>
          </a:p>
        </p:txBody>
      </p:sp>
      <p:sp>
        <p:nvSpPr>
          <p:cNvPr id="10" name="">
            <a:extLst xmlns:a="http://schemas.openxmlformats.org/drawingml/2006/main">
              <a:ext uri="{FF2B5EF4-FFF2-40B4-BE49-F238E27FC236}">
                <a16:creationId xmlns:a16="http://schemas.microsoft.com/office/drawing/2014/main" id="{13E1C9DB-12BE-44D5-AB38-809A083D933F}"/>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EAF75FF8-152F-40CB-ABA8-3B3F445A7E2B}"/>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Q11 · DSE模考题</a:t>
            </a:r>
          </a:p>
        </p:txBody>
      </p:sp>
      <p:sp>
        <p:nvSpPr>
          <p:cNvPr id="12" name="">
            <a:extLst xmlns:a="http://schemas.openxmlformats.org/drawingml/2006/main">
              <a:ext uri="{FF2B5EF4-FFF2-40B4-BE49-F238E27FC236}">
                <a16:creationId xmlns:a16="http://schemas.microsoft.com/office/drawing/2014/main" id="{B53F5523-9F40-491B-A635-16199407369C}"/>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564"/>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English Paper 1 cohesion task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【原创训练材料｜参数为训练所设】The first prototy…</a:t>
            </a:r>
          </a:p>
        </p:txBody>
      </p:sp>
      <p:sp>
        <p:nvSpPr>
          <p:cNvPr id="13" name="">
            <a:extLst xmlns:a="http://schemas.openxmlformats.org/drawingml/2006/main">
              <a:ext uri="{FF2B5EF4-FFF2-40B4-BE49-F238E27FC236}">
                <a16:creationId xmlns:a16="http://schemas.microsoft.com/office/drawing/2014/main" id="{D6768288-2F47-4699-ABF6-3ECC62F3A6D2}"/>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1D2C4A39-9433-4AD8-9D38-CD3BE4A61CF4}"/>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5" name="">
            <a:extLst xmlns:a="http://schemas.openxmlformats.org/drawingml/2006/main">
              <a:ext uri="{FF2B5EF4-FFF2-40B4-BE49-F238E27FC236}">
                <a16:creationId xmlns:a16="http://schemas.microsoft.com/office/drawing/2014/main" id="{F6E1122F-1CA9-490C-8345-0FFB3C838CC7}"/>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484"/>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正确结论：Moreover</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final sentence adds another benefit; it neither contrasts nor explains a cause. 本题只使用题内材料；情境与数值均为原创训练参数，不代表官方数据。</a:t>
            </a:r>
          </a:p>
        </p:txBody>
      </p:sp>
      <p:sp>
        <p:nvSpPr>
          <p:cNvPr id="16" name="">
            <a:extLst xmlns:a="http://schemas.openxmlformats.org/drawingml/2006/main">
              <a:ext uri="{FF2B5EF4-FFF2-40B4-BE49-F238E27FC236}">
                <a16:creationId xmlns:a16="http://schemas.microsoft.com/office/drawing/2014/main" id="{61369A7D-38EB-406E-AA5B-48E5711A90D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17" name="">
            <a:extLst xmlns:a="http://schemas.openxmlformats.org/drawingml/2006/main">
              <a:ext uri="{FF2B5EF4-FFF2-40B4-BE49-F238E27FC236}">
                <a16:creationId xmlns:a16="http://schemas.microsoft.com/office/drawing/2014/main" id="{58C79374-DE3F-464B-BB7C-C10E53FCBF0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9972E170-EAB3-4EC4-BDA0-FB5D1CFF590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19" name="">
            <a:extLst xmlns:a="http://schemas.openxmlformats.org/drawingml/2006/main">
              <a:ext uri="{FF2B5EF4-FFF2-40B4-BE49-F238E27FC236}">
                <a16:creationId xmlns:a16="http://schemas.microsoft.com/office/drawing/2014/main" id="{D9191391-BA68-44D2-B7C3-D2E053B0C49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746864574"/>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AF23F14-588A-4670-8E16-2754C4FE226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F4233587-4757-4C49-BE5D-9ED00EE1A3B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72c31f9cb32461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0BC3BCC-5C5A-468D-B6AE-1EC5A7F14F91}"/>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5623236D-825B-4AAF-96CB-71B51FEB5024}"/>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536D37A-CEB3-4975-90A6-BE26CD1BD959}"/>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45224A55-393C-4B16-A0CB-E10B1FEEBF79}"/>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80F99F82-1298-46D8-B971-603C4CA3BD2B}"/>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EB57A29A-9FE2-4C9E-BCF8-64549DF780C7}"/>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2E8CC6E6-F526-4E7C-9DA0-8F7A48438BD8}"/>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F9A7E45A-D377-4AB4-84DF-63A0D12B0C9B}"/>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D9520C80-6D85-424B-8557-8023F8037836}"/>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0915DB79-4F91-4BDE-A2A1-28DE763F257B}"/>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8C1DF8DF-953C-4723-8A3C-0145B526D8BD}"/>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2C91840C-FDAD-4236-9399-12D13601F9FA}"/>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5E5DE411-4EB8-4F3B-9324-5B92693BEC26}"/>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看到熟悉连接词就机械套用</a:t>
            </a:r>
          </a:p>
        </p:txBody>
      </p:sp>
      <p:sp>
        <p:nvSpPr>
          <p:cNvPr id="17" name="">
            <a:extLst xmlns:a="http://schemas.openxmlformats.org/drawingml/2006/main">
              <a:ext uri="{FF2B5EF4-FFF2-40B4-BE49-F238E27FC236}">
                <a16:creationId xmlns:a16="http://schemas.microsoft.com/office/drawing/2014/main" id="{FE443D1F-E923-4041-ACE8-BF265FE1FA51}"/>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9A1F4501-2575-407B-A09B-F86BCED68756}"/>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FF723EB9-DBED-4273-9A9B-0752B9CD989C}"/>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78EB7F81-9B2D-4B13-8E91-FBDD392C4D0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D46D0C79-CF34-4841-98A7-78DE19BB13B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22" name="">
            <a:extLst xmlns:a="http://schemas.openxmlformats.org/drawingml/2006/main">
              <a:ext uri="{FF2B5EF4-FFF2-40B4-BE49-F238E27FC236}">
                <a16:creationId xmlns:a16="http://schemas.microsoft.com/office/drawing/2014/main" id="{4851A3DC-899D-4A12-B1EA-33B3404E180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1955861351"/>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BB1CBA0-67B6-4ECC-8A8B-99D151B97D3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135B5DBB-5F51-4EF2-826C-A69ED1D9AED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6aa4a78843e4dd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B190474-95AF-417C-943C-1CBF2F48C938}"/>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E947B987-1F6A-4E37-BB3F-680EE4340B38}"/>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8A68B66-9672-484E-B72B-062C85A42D32}"/>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D26C3602-943D-4090-82F6-15A144B896F3}"/>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语篇衔接与逻辑</a:t>
            </a:r>
          </a:p>
        </p:txBody>
      </p:sp>
      <p:sp>
        <p:nvSpPr>
          <p:cNvPr id="8" name="">
            <a:extLst xmlns:a="http://schemas.openxmlformats.org/drawingml/2006/main">
              <a:ext uri="{FF2B5EF4-FFF2-40B4-BE49-F238E27FC236}">
                <a16:creationId xmlns:a16="http://schemas.microsoft.com/office/drawing/2014/main" id="{BF41B7EF-8F1C-454F-9F0F-A4E7CB0B1A82}"/>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2E88DBC8-D6C4-4337-A060-EA69349B9B03}"/>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80760A5B-C7B6-43D1-B07E-E233303F0762}"/>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衔接词服务于真实逻辑关系</a:t>
            </a:r>
          </a:p>
        </p:txBody>
      </p:sp>
      <p:sp>
        <p:nvSpPr>
          <p:cNvPr id="11" name="">
            <a:extLst xmlns:a="http://schemas.openxmlformats.org/drawingml/2006/main">
              <a:ext uri="{FF2B5EF4-FFF2-40B4-BE49-F238E27FC236}">
                <a16:creationId xmlns:a16="http://schemas.microsoft.com/office/drawing/2014/main" id="{6B89E6B2-5E11-4F8A-ADF8-A7490F6B4801}"/>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F9343B6A-2E76-406D-9B07-EBF13F4C4319}"/>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AD9E7E2C-5C78-4F06-A0E7-5E9F2E06599F}"/>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判断前后命题关系再选连接方式</a:t>
            </a:r>
          </a:p>
        </p:txBody>
      </p:sp>
      <p:sp>
        <p:nvSpPr>
          <p:cNvPr id="14" name="">
            <a:extLst xmlns:a="http://schemas.openxmlformats.org/drawingml/2006/main">
              <a:ext uri="{FF2B5EF4-FFF2-40B4-BE49-F238E27FC236}">
                <a16:creationId xmlns:a16="http://schemas.microsoft.com/office/drawing/2014/main" id="{64B0BABE-567E-48DC-9094-57C22AC2925F}"/>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23A34615-AAB0-40C2-9900-D2835A6F7762}"/>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56427FD5-203B-4441-AF17-6D409740EECA}"/>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看到熟悉连接词就机械套用</a:t>
            </a:r>
          </a:p>
        </p:txBody>
      </p:sp>
      <p:sp>
        <p:nvSpPr>
          <p:cNvPr id="17" name="">
            <a:extLst xmlns:a="http://schemas.openxmlformats.org/drawingml/2006/main">
              <a:ext uri="{FF2B5EF4-FFF2-40B4-BE49-F238E27FC236}">
                <a16:creationId xmlns:a16="http://schemas.microsoft.com/office/drawing/2014/main" id="{E876F496-11C5-4408-AF68-5C6A087C4EBF}"/>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C6165CEE-9260-4625-B365-512C16D8BE0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C31F3FD-4D61-4CE4-AA0F-419E700804E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20" name="">
            <a:extLst xmlns:a="http://schemas.openxmlformats.org/drawingml/2006/main">
              <a:ext uri="{FF2B5EF4-FFF2-40B4-BE49-F238E27FC236}">
                <a16:creationId xmlns:a16="http://schemas.microsoft.com/office/drawing/2014/main" id="{01CC0465-E787-4035-A9A5-012BC0D8F24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502429835"/>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597AD78-CF40-4D58-BCF5-1AC1369E696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AFD223BA-313A-4F22-8240-9EFE13374A8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fd3fdfc4959480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B0739FB-1E69-4CA3-A9AD-4CAF7A324195}"/>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0D80A5ED-6B95-40F7-B378-DDD7D79A4FCC}"/>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0F4A354-A249-4AE5-8507-B717F11F4842}"/>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7C058247-5073-420C-A089-BC13A190039C}"/>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English Paper 1 cohesion task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t>
            </a:r>
          </a:p>
        </p:txBody>
      </p:sp>
      <p:sp>
        <p:nvSpPr>
          <p:cNvPr id="8" name="">
            <a:extLst xmlns:a="http://schemas.openxmlformats.org/drawingml/2006/main">
              <a:ext uri="{FF2B5EF4-FFF2-40B4-BE49-F238E27FC236}">
                <a16:creationId xmlns:a16="http://schemas.microsoft.com/office/drawing/2014/main" id="{C3B4F958-DAB2-4DF7-A1F5-54CC91B1869C}"/>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E0235462-7C3A-492E-A48A-61DB6A987AEA}"/>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7640A744-5214-4CFC-82C5-8BEE404636C1}"/>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衔接词服务于真实逻辑关系</a:t>
            </a:r>
          </a:p>
        </p:txBody>
      </p:sp>
      <p:sp>
        <p:nvSpPr>
          <p:cNvPr id="11" name="">
            <a:extLst xmlns:a="http://schemas.openxmlformats.org/drawingml/2006/main">
              <a:ext uri="{FF2B5EF4-FFF2-40B4-BE49-F238E27FC236}">
                <a16:creationId xmlns:a16="http://schemas.microsoft.com/office/drawing/2014/main" id="{D8D88D0B-904C-4670-8D40-CA886D12425E}"/>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3E99D2C7-B2D3-4EF1-8D29-98913F5CB6AA}"/>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03DAD9D7-DBA6-4CE5-81B6-1FC9852EFEB4}"/>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判断前后命题关系再选连接方式</a:t>
            </a:r>
          </a:p>
        </p:txBody>
      </p:sp>
      <p:sp>
        <p:nvSpPr>
          <p:cNvPr id="14" name="">
            <a:extLst xmlns:a="http://schemas.openxmlformats.org/drawingml/2006/main">
              <a:ext uri="{FF2B5EF4-FFF2-40B4-BE49-F238E27FC236}">
                <a16:creationId xmlns:a16="http://schemas.microsoft.com/office/drawing/2014/main" id="{DBC7DAB7-13BC-4A10-AA53-8886505F5824}"/>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207B612D-B06C-4AC7-8844-45765B915346}"/>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67F9DB32-4938-4F9D-8C8E-33FEE383E493}"/>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检查：看到熟悉连接词就机械套用</a:t>
            </a:r>
          </a:p>
        </p:txBody>
      </p:sp>
      <p:sp>
        <p:nvSpPr>
          <p:cNvPr id="17" name="">
            <a:extLst xmlns:a="http://schemas.openxmlformats.org/drawingml/2006/main">
              <a:ext uri="{FF2B5EF4-FFF2-40B4-BE49-F238E27FC236}">
                <a16:creationId xmlns:a16="http://schemas.microsoft.com/office/drawing/2014/main" id="{6C093CC7-0726-4E97-9412-98AF3026C105}"/>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3C4D345C-532D-435B-8B4E-A4B9B658DF9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D34A637-FB93-4FD3-A1F4-2B9AF362365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20" name="">
            <a:extLst xmlns:a="http://schemas.openxmlformats.org/drawingml/2006/main">
              <a:ext uri="{FF2B5EF4-FFF2-40B4-BE49-F238E27FC236}">
                <a16:creationId xmlns:a16="http://schemas.microsoft.com/office/drawing/2014/main" id="{6CBE5530-9F88-4DB6-B20B-68CEED2A15D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1051957679"/>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FBE9B4D-A3E2-4223-97DD-74422A3D250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7D518595-1127-43DA-ABAC-ACD42E24C38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fd37709878146f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25030AE-FE91-4082-B1F6-34C55494F56A}"/>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B491FDC0-D9C0-4D2D-8A91-0D8F4428FB21}"/>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DA8BC9C-4247-4FF6-8874-AED0C50A8C70}"/>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16759140-C1F2-40EF-BE25-A1740A8AE705}"/>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English Paper 1 cohesion task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【原创训练材料｜参数为训练所设】Solar panels reduced daytime grid use. Battery storage was then added. ____ allowed evening …</a:t>
            </a:r>
          </a:p>
        </p:txBody>
      </p:sp>
      <p:sp>
        <p:nvSpPr>
          <p:cNvPr id="8" name="">
            <a:extLst xmlns:a="http://schemas.openxmlformats.org/drawingml/2006/main">
              <a:ext uri="{FF2B5EF4-FFF2-40B4-BE49-F238E27FC236}">
                <a16:creationId xmlns:a16="http://schemas.microsoft.com/office/drawing/2014/main" id="{10D6950A-B720-44D1-AAB0-CB65394B169B}"/>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E333A2D3-38A1-4E6B-8A82-998EEB37450D}"/>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D1BBF29-A809-4831-A52C-246A79DB45C2}"/>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4DC0C109-8BB5-4C25-9ECF-D153C1C1C1D3}"/>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545C7CAB-33E1-4C0E-844B-479AEF8EDDA2}"/>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E03763D4-BA8D-4DB2-81BE-4FF5175E7BB7}"/>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779EFBE8-F5C7-4166-8891-DDB2086E45FE}"/>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07AD12E9-9A82-4966-860C-722320C67B70}"/>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83E4DC60-B4FA-4324-BDF4-CB0811F2F269}"/>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53228C6E-71B0-42DA-A920-1DB76D5CEB77}"/>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22F0107D-AAFC-4EE9-BC4F-6A11AB057FBD}"/>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6E525CE0-A929-42D6-924F-D895568AA4BF}"/>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07ADC840-42C2-46B4-854E-0C6D05398B8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D5E7A72-E492-4E66-9793-9FAB6F3EBFC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22" name="">
            <a:extLst xmlns:a="http://schemas.openxmlformats.org/drawingml/2006/main">
              <a:ext uri="{FF2B5EF4-FFF2-40B4-BE49-F238E27FC236}">
                <a16:creationId xmlns:a16="http://schemas.microsoft.com/office/drawing/2014/main" id="{27ADF28A-51E1-4E3C-8670-3F88697250C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1125105600"/>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A9BFC07-B825-42C7-A050-8CBA2BDB05F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E28A6939-7998-48E0-9E4D-D3497889D32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f07e2b33b434ec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547C7D9-23DA-417C-9008-A31F770007C9}"/>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C27235DC-D423-434F-A14E-714ECC6E3B6F}"/>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BABD96B-9786-4EA0-BEAA-F6321219FF28}"/>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EE725800-04AF-4191-81E8-3471C6FC528F}"/>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FF13D5D3-3B37-40CF-BCF7-38BA7E73D8EE}"/>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English Paper 1 cohesion task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Evidence focus: identify the exact phrase that supports the answer.</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a:t>
            </a:r>
          </a:p>
        </p:txBody>
      </p:sp>
      <p:sp>
        <p:nvSpPr>
          <p:cNvPr id="9" name="">
            <a:extLst xmlns:a="http://schemas.openxmlformats.org/drawingml/2006/main">
              <a:ext uri="{FF2B5EF4-FFF2-40B4-BE49-F238E27FC236}">
                <a16:creationId xmlns:a16="http://schemas.microsoft.com/office/drawing/2014/main" id="{342D3EBA-0799-4CE7-B63C-3086584F2583}"/>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729E57B4-F10F-46A4-BE19-B6E176DDCB77}"/>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9EE69C1A-0703-4885-B1F3-8F57B01447C3}"/>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84A762AB-D69F-4C76-B223-78A933E48B39}"/>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English Paper 1 cohesion task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Distractor focus: reject the option that changes one material fact.</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a:t>
            </a:r>
          </a:p>
        </p:txBody>
      </p:sp>
      <p:sp>
        <p:nvSpPr>
          <p:cNvPr id="13" name="">
            <a:extLst xmlns:a="http://schemas.openxmlformats.org/drawingml/2006/main">
              <a:ext uri="{FF2B5EF4-FFF2-40B4-BE49-F238E27FC236}">
                <a16:creationId xmlns:a16="http://schemas.microsoft.com/office/drawing/2014/main" id="{4DEFE4BB-919A-44C8-A381-96302795B49D}"/>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68672AED-813C-4065-8494-F056D5F54880}"/>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97DCA074-AAE8-4A6C-B260-671CAAB9182F}"/>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4FE3882F-AD7C-4CEB-B8A0-4AD0DA529454}"/>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English Paper 1 cohesion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a:t>
            </a:r>
          </a:p>
        </p:txBody>
      </p:sp>
      <p:sp>
        <p:nvSpPr>
          <p:cNvPr id="17" name="">
            <a:extLst xmlns:a="http://schemas.openxmlformats.org/drawingml/2006/main">
              <a:ext uri="{FF2B5EF4-FFF2-40B4-BE49-F238E27FC236}">
                <a16:creationId xmlns:a16="http://schemas.microsoft.com/office/drawing/2014/main" id="{9CB63F42-6B90-4897-89FB-AE4C7CB43C1D}"/>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ECB968CE-FDE1-469E-AEE6-A63D5E4A322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CA1D7C6-4C1A-433D-A9A4-D08FCC26BD3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20" name="">
            <a:extLst xmlns:a="http://schemas.openxmlformats.org/drawingml/2006/main">
              <a:ext uri="{FF2B5EF4-FFF2-40B4-BE49-F238E27FC236}">
                <a16:creationId xmlns:a16="http://schemas.microsoft.com/office/drawing/2014/main" id="{555A3467-536B-4EB7-98F0-C1FF1A1A4BD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936160916"/>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488EBF6-330B-4619-B78D-9EF1E771334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DD7E919B-F4DD-497E-8328-62B720B3647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ed6d66897e2453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09ACC1F-B5AC-483D-B1F3-E01E3C1F1FA4}"/>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2E434146-5187-42EB-B9C3-2EF24FCF9281}"/>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D25C0BA-8B52-4911-8641-318A13749E50}"/>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33AE51B7-7017-4C20-B23A-F93EAD246B37}"/>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看到熟悉连接词就机械套用</a:t>
            </a:r>
          </a:p>
        </p:txBody>
      </p:sp>
      <p:sp>
        <p:nvSpPr>
          <p:cNvPr id="8" name="">
            <a:extLst xmlns:a="http://schemas.openxmlformats.org/drawingml/2006/main">
              <a:ext uri="{FF2B5EF4-FFF2-40B4-BE49-F238E27FC236}">
                <a16:creationId xmlns:a16="http://schemas.microsoft.com/office/drawing/2014/main" id="{E9FFCC51-003B-4C51-ABEC-A07C5FE0753F}"/>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AEF5B4E2-7048-451A-B216-0EA1ABCB1B0F}"/>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37186CD-857D-4EC5-813D-2B714DDFB64C}"/>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849D7E99-5513-40FA-9FF1-CC2D02B24312}"/>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正确结论：This combination</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effect comes from panels plus storage, not either item alone.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5A7C20CD-DF0C-4649-BA70-257F026040BA}"/>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555909E7-294C-418E-A365-A012BA09015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B7D05B8E-AE38-4BAA-B5F1-39483F6A7CD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15" name="">
            <a:extLst xmlns:a="http://schemas.openxmlformats.org/drawingml/2006/main">
              <a:ext uri="{FF2B5EF4-FFF2-40B4-BE49-F238E27FC236}">
                <a16:creationId xmlns:a16="http://schemas.microsoft.com/office/drawing/2014/main" id="{59A612B3-4C7F-4B75-8571-F61552452D7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1035430290"/>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DBD6A67-7EFA-46B0-BAD7-8EEE96C5A75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383D2126-A916-4212-A621-7B9CF0F0F22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73bc3437a6204cb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C11F5A5-3D8D-4E32-93CB-85481B09AB68}"/>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708E0034-DE55-4852-A595-457B9C17E781}"/>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68F4915-96D5-44F4-A0EF-778388D7DE6A}"/>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DC6E84F9-B3C2-4A63-B19B-7AE8BEAB8777}"/>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English Paper 1 cohesion task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【原创训练材料｜参数为训练所设】The first survey measured intention only. The team therefore added transaction records to the second study. ____ made i…</a:t>
            </a:r>
          </a:p>
        </p:txBody>
      </p:sp>
      <p:sp>
        <p:nvSpPr>
          <p:cNvPr id="8" name="">
            <a:extLst xmlns:a="http://schemas.openxmlformats.org/drawingml/2006/main">
              <a:ext uri="{FF2B5EF4-FFF2-40B4-BE49-F238E27FC236}">
                <a16:creationId xmlns:a16="http://schemas.microsoft.com/office/drawing/2014/main" id="{3F3846F8-61E3-4184-884B-310EFA4EAC0F}"/>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397B0265-CEBA-4149-B195-E2633474EF3F}"/>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DA53846-DB84-498A-9029-0600BBBA81FE}"/>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676E6B7F-08B6-4E30-9476-4EF7787442E7}"/>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0D387F4F-8F4D-4663-89F8-929A7AD72032}"/>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A69B7241-F7FA-44C4-809F-08703ECF8C0F}"/>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27F8BBFD-3582-4B8A-B67E-FE94D5C257F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4A289A3-4775-4A3F-8353-1EF6413BE04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16" name="">
            <a:extLst xmlns:a="http://schemas.openxmlformats.org/drawingml/2006/main">
              <a:ext uri="{FF2B5EF4-FFF2-40B4-BE49-F238E27FC236}">
                <a16:creationId xmlns:a16="http://schemas.microsoft.com/office/drawing/2014/main" id="{7EF4166D-75FC-4149-B543-07DEE397691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1447556791"/>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7E3CF66D-FE52-48BF-B507-985C939F5D9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B899F7E2-E337-4C65-9D5E-2D41F4D292D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fd7f60a068ff453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66F684C-B3B6-48AB-B288-6EF2747DD407}"/>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9B37C7AE-2017-41C4-B989-3C16904C8945}"/>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1659A66E-E149-4316-B8EC-78DF33DC6DF7}"/>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09013924-B9EC-4369-86D5-D885790ED150}"/>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07EF5760-AC0A-43FF-A2BA-596E479477F6}"/>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AD3E1C55-435A-4AEE-B232-A633FE45A6A3}"/>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English Paper 1 cohesion task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【原创训练材料｜参数为训练所设】(1) The…</a:t>
            </a:r>
          </a:p>
        </p:txBody>
      </p:sp>
      <p:sp>
        <p:nvSpPr>
          <p:cNvPr id="10" name="">
            <a:extLst xmlns:a="http://schemas.openxmlformats.org/drawingml/2006/main">
              <a:ext uri="{FF2B5EF4-FFF2-40B4-BE49-F238E27FC236}">
                <a16:creationId xmlns:a16="http://schemas.microsoft.com/office/drawing/2014/main" id="{9338094A-4A96-4535-AAC5-0B42A708B138}"/>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高频错因：看到熟悉连接词就机械套用</a:t>
            </a:r>
          </a:p>
        </p:txBody>
      </p:sp>
      <p:sp>
        <p:nvSpPr>
          <p:cNvPr id="11" name="">
            <a:extLst xmlns:a="http://schemas.openxmlformats.org/drawingml/2006/main">
              <a:ext uri="{FF2B5EF4-FFF2-40B4-BE49-F238E27FC236}">
                <a16:creationId xmlns:a16="http://schemas.microsoft.com/office/drawing/2014/main" id="{D382197E-C7AB-48C9-BB6C-D8BBEFD755E3}"/>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4BE4EF95-E8EC-4527-90E8-4A5B24AE01CA}"/>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E77E7114-FFCB-47F1-BD6A-C4B411273E5B}"/>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衔接词服务于真实逻辑关系</a:t>
            </a:r>
          </a:p>
        </p:txBody>
      </p:sp>
      <p:sp>
        <p:nvSpPr>
          <p:cNvPr id="14" name="">
            <a:extLst xmlns:a="http://schemas.openxmlformats.org/drawingml/2006/main">
              <a:ext uri="{FF2B5EF4-FFF2-40B4-BE49-F238E27FC236}">
                <a16:creationId xmlns:a16="http://schemas.microsoft.com/office/drawing/2014/main" id="{022FCA00-B16B-4EB8-8432-1FB5DABA928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BB1CA5C1-70D2-4E4E-8347-6B6CD136CCC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4102BDD8-690E-40D3-A020-F0C5B2D8DA8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17" name="">
            <a:extLst xmlns:a="http://schemas.openxmlformats.org/drawingml/2006/main">
              <a:ext uri="{FF2B5EF4-FFF2-40B4-BE49-F238E27FC236}">
                <a16:creationId xmlns:a16="http://schemas.microsoft.com/office/drawing/2014/main" id="{F5BD720A-E57D-495C-9D18-C53C15F4C19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441717731"/>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86194A10-B87A-4BDE-845E-805F0DD9D4B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CF4C9212-CD1B-4F91-9205-DD1EF1D460C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6b5b4802f697492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9BA4FBD-5CEE-4093-9BE0-7B05CADB61B1}"/>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2BB11956-FF29-481D-9A3A-E89EBD772396}"/>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6A23CA3-CCCB-445D-989B-005E9381C75F}"/>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BE26F235-A779-457D-86AA-41A4934D2AAB}"/>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1BFCC32C-CDE6-4E5F-B7FD-5730831A61CE}"/>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判断前后命题关系再选连接方式</a:t>
            </a:r>
          </a:p>
        </p:txBody>
      </p:sp>
      <p:sp>
        <p:nvSpPr>
          <p:cNvPr id="9" name="">
            <a:extLst xmlns:a="http://schemas.openxmlformats.org/drawingml/2006/main">
              <a:ext uri="{FF2B5EF4-FFF2-40B4-BE49-F238E27FC236}">
                <a16:creationId xmlns:a16="http://schemas.microsoft.com/office/drawing/2014/main" id="{2B93DF1B-AB7D-4377-99D3-6CC9070A5B1A}"/>
              </a:ext>
            </a:extLst>
          </p:cNvPr>
          <p:cNvSpPr>
            <a:spLocks xmlns:a="http://schemas.openxmlformats.org/drawingml/2006/main" noGrp="1"/>
          </p:cNvSpPr>
          <p:nvPr/>
        </p:nvSpPr>
        <p:spPr>
          <a:xfrm xmlns:a="http://schemas.openxmlformats.org/drawingml/2006/main">
            <a:off x="914400" y="3333750"/>
            <a:ext cx="4095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0">
                <a:solidFill>
                  <a:srgbClr val="D8E1EA"/>
                </a:solidFill>
                <a:latin typeface="Microsoft YaHei"/>
                <a:ea typeface="Microsoft YaHei"/>
                <a:cs typeface="Microsoft YaHei"/>
              </a:defRPr>
            </a:pPr>
            <a:r>
              <a:rPr sz="1425" b="0">
                <a:solidFill>
                  <a:srgbClr val="D8E1EA"/>
                </a:solidFill>
                <a:latin typeface="Microsoft YaHei"/>
                <a:ea typeface="Microsoft YaHei"/>
                <a:cs typeface="Microsoft YaHei"/>
              </a:rPr>
              <a:t>把每一步写成可复核的得分点：条件 → 表示 → 运算/论证 → 结论。</a:t>
            </a:r>
          </a:p>
        </p:txBody>
      </p:sp>
      <p:sp>
        <p:nvSpPr>
          <p:cNvPr id="10" name="">
            <a:extLst xmlns:a="http://schemas.openxmlformats.org/drawingml/2006/main">
              <a:ext uri="{FF2B5EF4-FFF2-40B4-BE49-F238E27FC236}">
                <a16:creationId xmlns:a16="http://schemas.microsoft.com/office/drawing/2014/main" id="{6A861F48-9251-40B7-BFEB-3EB453835DF5}"/>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16572515-F335-453E-AF32-57933A5DD95C}"/>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Q21 · DSE模考题</a:t>
            </a:r>
          </a:p>
        </p:txBody>
      </p:sp>
      <p:sp>
        <p:nvSpPr>
          <p:cNvPr id="12" name="">
            <a:extLst xmlns:a="http://schemas.openxmlformats.org/drawingml/2006/main">
              <a:ext uri="{FF2B5EF4-FFF2-40B4-BE49-F238E27FC236}">
                <a16:creationId xmlns:a16="http://schemas.microsoft.com/office/drawing/2014/main" id="{82274747-9A78-4432-8882-96E24884B320}"/>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0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English Paper 1 cohesion task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【原创训练材料｜参数为训练所设】(1) The team firs…</a:t>
            </a:r>
          </a:p>
        </p:txBody>
      </p:sp>
      <p:sp>
        <p:nvSpPr>
          <p:cNvPr id="13" name="">
            <a:extLst xmlns:a="http://schemas.openxmlformats.org/drawingml/2006/main">
              <a:ext uri="{FF2B5EF4-FFF2-40B4-BE49-F238E27FC236}">
                <a16:creationId xmlns:a16="http://schemas.microsoft.com/office/drawing/2014/main" id="{4F168330-5960-4C91-8C20-489C6A3B2461}"/>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A1C47917-7279-407C-9A1C-38E335E71021}"/>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5" name="">
            <a:extLst xmlns:a="http://schemas.openxmlformats.org/drawingml/2006/main">
              <a:ext uri="{FF2B5EF4-FFF2-40B4-BE49-F238E27FC236}">
                <a16:creationId xmlns:a16="http://schemas.microsoft.com/office/drawing/2014/main" id="{4529EB21-DD12-4511-B5B8-04C4935FA401}"/>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484"/>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正确结论：After sentence 3</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purpose clause introduces the repeated measurement in sentence 4. 本题只使用题内材料；情境与数值均为原创训练参数，不代表官方数据。</a:t>
            </a:r>
          </a:p>
        </p:txBody>
      </p:sp>
      <p:sp>
        <p:nvSpPr>
          <p:cNvPr id="16" name="">
            <a:extLst xmlns:a="http://schemas.openxmlformats.org/drawingml/2006/main">
              <a:ext uri="{FF2B5EF4-FFF2-40B4-BE49-F238E27FC236}">
                <a16:creationId xmlns:a16="http://schemas.microsoft.com/office/drawing/2014/main" id="{359E07E3-48AE-4DA8-A29C-6DCD78871109}"/>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17" name="">
            <a:extLst xmlns:a="http://schemas.openxmlformats.org/drawingml/2006/main">
              <a:ext uri="{FF2B5EF4-FFF2-40B4-BE49-F238E27FC236}">
                <a16:creationId xmlns:a16="http://schemas.microsoft.com/office/drawing/2014/main" id="{75FD9407-2E4D-433B-B2CE-19A0275C5DB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195EFA00-0A18-41B0-8927-F12A335150D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19" name="">
            <a:extLst xmlns:a="http://schemas.openxmlformats.org/drawingml/2006/main">
              <a:ext uri="{FF2B5EF4-FFF2-40B4-BE49-F238E27FC236}">
                <a16:creationId xmlns:a16="http://schemas.microsoft.com/office/drawing/2014/main" id="{6DCB6910-9E89-44D4-8770-04F0C7DA0C6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79894929"/>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CA07272-AD7A-4C23-BAE7-93825567193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7C4660A1-6B3D-476B-9A90-AD14BD7407B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5a285f07643421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517B6C9-5D13-44D5-A1A7-19B71DFC7EC4}"/>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B421C745-9CD1-4E44-8AB2-F589D493021C}"/>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3385234-FB20-4593-9099-8471CBF8AD7F}"/>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FF694437-1DF5-4C64-B4DC-7A11D08DE27B}"/>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47617261-7CFE-4297-91A1-53195285C5DA}"/>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A307E045-AF67-4F3B-AD22-4D5251552611}"/>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DC0050D1-3895-4C94-8E57-9BAD8D9E8ADE}"/>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29FDE0E5-141A-477F-8845-E3889B87EAA8}"/>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553E64D0-FB5D-4C23-A537-44B2BBDCCDFF}"/>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C177C8B5-43F2-4E40-8CC2-D7A8872EA5B0}"/>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B260E1AF-E257-4807-8DD0-AD9FF1DCD958}"/>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3AA7A84-D8AA-4288-B2DE-28D9AF04EF19}"/>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225085DD-48C9-440D-AD5F-6F364D321A7E}"/>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看到熟悉连接词就机械套用</a:t>
            </a:r>
          </a:p>
        </p:txBody>
      </p:sp>
      <p:sp>
        <p:nvSpPr>
          <p:cNvPr id="17" name="">
            <a:extLst xmlns:a="http://schemas.openxmlformats.org/drawingml/2006/main">
              <a:ext uri="{FF2B5EF4-FFF2-40B4-BE49-F238E27FC236}">
                <a16:creationId xmlns:a16="http://schemas.microsoft.com/office/drawing/2014/main" id="{CEF9F021-BE81-4B35-BEC3-B459C01E84D8}"/>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3E6CCE64-F1AC-4632-B9FB-CDF775103E50}"/>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CB813909-45D1-4BAC-9859-9986BC6E1C72}"/>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D7D0D746-6C1E-4429-91B3-C52594CD031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4950293-F078-4EC9-B270-F24ED38D423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22" name="">
            <a:extLst xmlns:a="http://schemas.openxmlformats.org/drawingml/2006/main">
              <a:ext uri="{FF2B5EF4-FFF2-40B4-BE49-F238E27FC236}">
                <a16:creationId xmlns:a16="http://schemas.microsoft.com/office/drawing/2014/main" id="{83944DF3-D774-413A-8DB7-E0D21F3B09A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2110937449"/>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E57AE78-91D1-41F4-9B40-2102B752717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19F7CAF7-1C49-444C-B27C-4ECDFB127B3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4ccfa57c4fc4c7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26D0B84-344F-4706-8CA8-3CF890C46887}"/>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2D899EDF-E24F-4311-84A1-58E485D64FC2}"/>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C2C37C2-EB8D-434B-A783-236FFD66B204}"/>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32882A01-3D12-4C2D-B051-AD7F8CFFC93B}"/>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语篇衔接与逻辑</a:t>
            </a:r>
          </a:p>
        </p:txBody>
      </p:sp>
      <p:sp>
        <p:nvSpPr>
          <p:cNvPr id="8" name="">
            <a:extLst xmlns:a="http://schemas.openxmlformats.org/drawingml/2006/main">
              <a:ext uri="{FF2B5EF4-FFF2-40B4-BE49-F238E27FC236}">
                <a16:creationId xmlns:a16="http://schemas.microsoft.com/office/drawing/2014/main" id="{984BEFA2-A3BB-41F2-9398-E0FDCB0AD66F}"/>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06A19E83-FD21-4379-AF26-82B91C9D7A8C}"/>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05B9711F-E7C3-4768-AE4E-EAE1B5FCDB51}"/>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衔接词服务于真实逻辑关系</a:t>
            </a:r>
          </a:p>
        </p:txBody>
      </p:sp>
      <p:sp>
        <p:nvSpPr>
          <p:cNvPr id="11" name="">
            <a:extLst xmlns:a="http://schemas.openxmlformats.org/drawingml/2006/main">
              <a:ext uri="{FF2B5EF4-FFF2-40B4-BE49-F238E27FC236}">
                <a16:creationId xmlns:a16="http://schemas.microsoft.com/office/drawing/2014/main" id="{29A30505-3ADE-421E-8435-A304976B7A5A}"/>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0F7DF045-7E51-447B-9932-25EEEC2150E9}"/>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03F7DB7D-9A4A-4A77-AF4A-057CD9E13909}"/>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判断前后命题关系再选连接方式</a:t>
            </a:r>
          </a:p>
        </p:txBody>
      </p:sp>
      <p:sp>
        <p:nvSpPr>
          <p:cNvPr id="14" name="">
            <a:extLst xmlns:a="http://schemas.openxmlformats.org/drawingml/2006/main">
              <a:ext uri="{FF2B5EF4-FFF2-40B4-BE49-F238E27FC236}">
                <a16:creationId xmlns:a16="http://schemas.microsoft.com/office/drawing/2014/main" id="{5E7FFEE0-024F-4290-9218-4D7BCE5B9646}"/>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3C717246-1D2D-48F4-B32D-A26F38C14A93}"/>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AD66CA31-405D-4FE3-B9AA-7B1EF7DD5625}"/>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看到熟悉连接词就机械套用</a:t>
            </a:r>
          </a:p>
        </p:txBody>
      </p:sp>
      <p:sp>
        <p:nvSpPr>
          <p:cNvPr id="17" name="">
            <a:extLst xmlns:a="http://schemas.openxmlformats.org/drawingml/2006/main">
              <a:ext uri="{FF2B5EF4-FFF2-40B4-BE49-F238E27FC236}">
                <a16:creationId xmlns:a16="http://schemas.microsoft.com/office/drawing/2014/main" id="{7C2F5E7E-9526-4275-A6B9-A892A402F71A}"/>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750BCADF-14B7-49F5-97C9-B649C8C35BD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AB0F0EE-0521-42CB-9C9C-20D6BF84A63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20" name="">
            <a:extLst xmlns:a="http://schemas.openxmlformats.org/drawingml/2006/main">
              <a:ext uri="{FF2B5EF4-FFF2-40B4-BE49-F238E27FC236}">
                <a16:creationId xmlns:a16="http://schemas.microsoft.com/office/drawing/2014/main" id="{E3FB931D-8F21-48CE-851C-CB16FF573BD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1066204875"/>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FF9A049-41ED-4F81-A59C-16D9E21DD82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29C15378-B3C6-44A4-9B48-C07C4724D8F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67c468ef4f64e0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5A31A75-DD35-40F9-B307-8740631CF245}"/>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5F1094DF-04E8-412C-BF7A-E331745CC2EC}"/>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11029AB-DD97-453E-B7F0-11A42FF921BB}"/>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3678B86F-9D11-4446-8096-ADF7C45041AE}"/>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English Paper 1 cohesion task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t>
            </a:r>
          </a:p>
        </p:txBody>
      </p:sp>
      <p:sp>
        <p:nvSpPr>
          <p:cNvPr id="8" name="">
            <a:extLst xmlns:a="http://schemas.openxmlformats.org/drawingml/2006/main">
              <a:ext uri="{FF2B5EF4-FFF2-40B4-BE49-F238E27FC236}">
                <a16:creationId xmlns:a16="http://schemas.microsoft.com/office/drawing/2014/main" id="{0DF0F3B2-F70D-4DD9-B625-009111BC548E}"/>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BEA8240D-B8FA-40D3-97CC-0B4B36A89745}"/>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EDCD112C-0804-47E8-88E3-DD7F165EACBA}"/>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衔接词服务于真实逻辑关系</a:t>
            </a:r>
          </a:p>
        </p:txBody>
      </p:sp>
      <p:sp>
        <p:nvSpPr>
          <p:cNvPr id="11" name="">
            <a:extLst xmlns:a="http://schemas.openxmlformats.org/drawingml/2006/main">
              <a:ext uri="{FF2B5EF4-FFF2-40B4-BE49-F238E27FC236}">
                <a16:creationId xmlns:a16="http://schemas.microsoft.com/office/drawing/2014/main" id="{C9F44468-F040-4AA6-A3C2-1F0D06DBF023}"/>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D35259A3-0C2D-4870-8155-B5D963887D6A}"/>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ED7965F7-C2AD-466D-B3DF-41475BF013B1}"/>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判断前后命题关系再选连接方式</a:t>
            </a:r>
          </a:p>
        </p:txBody>
      </p:sp>
      <p:sp>
        <p:nvSpPr>
          <p:cNvPr id="14" name="">
            <a:extLst xmlns:a="http://schemas.openxmlformats.org/drawingml/2006/main">
              <a:ext uri="{FF2B5EF4-FFF2-40B4-BE49-F238E27FC236}">
                <a16:creationId xmlns:a16="http://schemas.microsoft.com/office/drawing/2014/main" id="{89138954-5F4F-4E1B-8EB6-B16793EA6F6C}"/>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5A16A41A-6082-45AF-82C5-3173EF0AD3CF}"/>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3A86A973-A094-4061-BB08-EEEF22E15DAD}"/>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检查：看到熟悉连接词就机械套用</a:t>
            </a:r>
          </a:p>
        </p:txBody>
      </p:sp>
      <p:sp>
        <p:nvSpPr>
          <p:cNvPr id="17" name="">
            <a:extLst xmlns:a="http://schemas.openxmlformats.org/drawingml/2006/main">
              <a:ext uri="{FF2B5EF4-FFF2-40B4-BE49-F238E27FC236}">
                <a16:creationId xmlns:a16="http://schemas.microsoft.com/office/drawing/2014/main" id="{E5DD6E59-49CC-483B-8E5F-DDDDAF8396AC}"/>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020864F6-EB5B-41A5-9F8B-5D6570E0371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C7B9D23-6BC8-48B1-927A-A20CAD8BA8F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20" name="">
            <a:extLst xmlns:a="http://schemas.openxmlformats.org/drawingml/2006/main">
              <a:ext uri="{FF2B5EF4-FFF2-40B4-BE49-F238E27FC236}">
                <a16:creationId xmlns:a16="http://schemas.microsoft.com/office/drawing/2014/main" id="{69A7411B-B5B8-4ED3-A9BB-4D1D28021CC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508741559"/>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C6FB7B1-A64C-472D-9772-5944A7113FC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1EAF8882-8DA7-4E59-8FCC-D7782EA8703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a7f27820fda404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E987E9A-0512-47BF-808E-EBF67021ACD7}"/>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10851DB5-C013-4F95-8DD7-068F6C47E0F2}"/>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35A43A7-237C-4E0F-BBEE-9EEABDE2CEEB}"/>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317F03DF-97B8-4549-8870-C2DF55826D21}"/>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English Paper 1 cohesion task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【原创训练材料｜参数为训练所设】The first survey measured intention only. The team therefore added transaction records to th…</a:t>
            </a:r>
          </a:p>
        </p:txBody>
      </p:sp>
      <p:sp>
        <p:nvSpPr>
          <p:cNvPr id="8" name="">
            <a:extLst xmlns:a="http://schemas.openxmlformats.org/drawingml/2006/main">
              <a:ext uri="{FF2B5EF4-FFF2-40B4-BE49-F238E27FC236}">
                <a16:creationId xmlns:a16="http://schemas.microsoft.com/office/drawing/2014/main" id="{AC9D33AC-95F8-4370-A410-BD42940E43C7}"/>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2F9A4AC2-47FD-487B-837E-12ABCECB8AB1}"/>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4F3AF27-7CC7-4518-AE0E-7319BC95FD2E}"/>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926FEE47-2B7B-4796-B8B3-5D7E8609C312}"/>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10E71493-9C97-429A-A089-9948976FF871}"/>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6CEEDB59-4C4E-46E4-920F-CEE0DDB17AB4}"/>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17C47E01-1BA4-4974-A01B-E5598A8FA91F}"/>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377DC53F-3F64-47EE-8077-59CE294DBF98}"/>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3F097000-C0D0-4EFC-9DCA-DFC2FC2F3F78}"/>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122B73E9-90B5-4FE9-8DE2-DDD6C3EC8DBB}"/>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62F9147C-A57E-449D-ACE6-9B4E450E2545}"/>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4D64FAF6-0E6B-4377-9E16-B2F0CD119E2F}"/>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1400D816-322C-472A-9815-D6B201E5BED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281EB82-0C4C-443B-AD2B-D9DBAE575E5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22" name="">
            <a:extLst xmlns:a="http://schemas.openxmlformats.org/drawingml/2006/main">
              <a:ext uri="{FF2B5EF4-FFF2-40B4-BE49-F238E27FC236}">
                <a16:creationId xmlns:a16="http://schemas.microsoft.com/office/drawing/2014/main" id="{166398A1-447C-4D0C-90AD-9886D45268D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317248870"/>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6630CFD-F997-4AE0-8F3A-1192824D898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F7EB9F0E-DDAF-4A8B-90CA-ECAA7ECE503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581e5a1553d497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209C3B1-8994-45C3-84CA-DEFBAD57E108}"/>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35C2535A-B189-4C5F-9EE1-A3E842CD6C54}"/>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66E5581-6386-40C4-BE4E-7BEDB94DD5C2}"/>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CE7BD8EA-8287-4A50-BD20-3968EA224952}"/>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1E1F7109-5B1B-4140-856B-8512C643CB3D}"/>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English Paper 1 cohesion task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Evidence focus: identify the exact phrase that supports the answer.</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a:t>
            </a:r>
          </a:p>
        </p:txBody>
      </p:sp>
      <p:sp>
        <p:nvSpPr>
          <p:cNvPr id="9" name="">
            <a:extLst xmlns:a="http://schemas.openxmlformats.org/drawingml/2006/main">
              <a:ext uri="{FF2B5EF4-FFF2-40B4-BE49-F238E27FC236}">
                <a16:creationId xmlns:a16="http://schemas.microsoft.com/office/drawing/2014/main" id="{5CC51DAF-5A36-4CC1-83F2-4B179523929A}"/>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32638D29-FE89-4AC6-AC33-70FBB8FD09E1}"/>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1D655468-071F-468F-8156-F84C6B7F63F7}"/>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593CB037-5494-4A63-820E-96D47BB59D96}"/>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English Paper 1 cohesion task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Distractor focus: reject the option that changes one material fact.</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a:t>
            </a:r>
          </a:p>
        </p:txBody>
      </p:sp>
      <p:sp>
        <p:nvSpPr>
          <p:cNvPr id="13" name="">
            <a:extLst xmlns:a="http://schemas.openxmlformats.org/drawingml/2006/main">
              <a:ext uri="{FF2B5EF4-FFF2-40B4-BE49-F238E27FC236}">
                <a16:creationId xmlns:a16="http://schemas.microsoft.com/office/drawing/2014/main" id="{90EF12F2-1FB6-4BF6-BB5C-542BFAEC2305}"/>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747F98CE-AC79-43F1-B800-A08901F847A6}"/>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B956E684-40C1-49CA-9154-DF8A1DB4BAA3}"/>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89B33564-0D70-4C92-90CE-6081BCBE4A10}"/>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English Paper 1 cohesion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a:t>
            </a:r>
          </a:p>
        </p:txBody>
      </p:sp>
      <p:sp>
        <p:nvSpPr>
          <p:cNvPr id="17" name="">
            <a:extLst xmlns:a="http://schemas.openxmlformats.org/drawingml/2006/main">
              <a:ext uri="{FF2B5EF4-FFF2-40B4-BE49-F238E27FC236}">
                <a16:creationId xmlns:a16="http://schemas.microsoft.com/office/drawing/2014/main" id="{618DF206-8775-4221-9CB9-A6071889F1C4}"/>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89F7D1B1-F14E-441F-9CC3-AF9FEB17766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60B7E15-F208-4F26-A5F1-5C5DC0F891D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20" name="">
            <a:extLst xmlns:a="http://schemas.openxmlformats.org/drawingml/2006/main">
              <a:ext uri="{FF2B5EF4-FFF2-40B4-BE49-F238E27FC236}">
                <a16:creationId xmlns:a16="http://schemas.microsoft.com/office/drawing/2014/main" id="{232AC089-5E82-4E2F-BAFF-08BBAD8992A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60625438"/>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034EC6D-F146-4A0F-A1B1-5837045EB0A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9EC03700-71C3-433A-879E-77DFBE740E4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806ed130d334cc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CA57F54-AD54-4C78-8E98-F5C81C53FA6F}"/>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8159C922-E926-4C64-890F-C8729F6677C0}"/>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F35BF83-05A2-4C32-B9A8-6CB30B57446D}"/>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FD2EBBF7-D500-47EE-A326-36A2196D8006}"/>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看到熟悉连接词就机械套用</a:t>
            </a:r>
          </a:p>
        </p:txBody>
      </p:sp>
      <p:sp>
        <p:nvSpPr>
          <p:cNvPr id="8" name="">
            <a:extLst xmlns:a="http://schemas.openxmlformats.org/drawingml/2006/main">
              <a:ext uri="{FF2B5EF4-FFF2-40B4-BE49-F238E27FC236}">
                <a16:creationId xmlns:a16="http://schemas.microsoft.com/office/drawing/2014/main" id="{E008E976-6BCD-42EE-B3C9-18330C68424F}"/>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0C67B4A7-037D-4FCA-8233-3FADD74774BD}"/>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8BE38DD-1FA5-4703-B952-17ED6CA2FA5B}"/>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6074F2F9-2059-4ED3-B841-51F0575E07C5}"/>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正确结论：This additional evidence</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noun phrase refers precisely to the transaction records and explains their function.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5944A049-B279-4B40-B590-F1E383A8DEC6}"/>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5E092A39-6DEC-4137-90FF-2B939C8F70E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CF03D53-1E09-4468-B29C-D61540EA939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15" name="">
            <a:extLst xmlns:a="http://schemas.openxmlformats.org/drawingml/2006/main">
              <a:ext uri="{FF2B5EF4-FFF2-40B4-BE49-F238E27FC236}">
                <a16:creationId xmlns:a16="http://schemas.microsoft.com/office/drawing/2014/main" id="{3F655E79-B5AC-44AA-BF6A-0D396A925B9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608348010"/>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45C90A6E-20A3-45F6-BC53-0F57573D32A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9096CA94-37E4-4413-A474-674F986FDF6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c64411dd50a4ea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47E16A4-1DAA-4BBE-B201-B9EBCE826096}"/>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C546E120-8FBA-4882-A456-7FB42108BF2C}"/>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251781C-C537-4AC4-8C06-A2AA67436754}"/>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C74795FD-7EA6-4C4E-9A53-66A2081C6B4F}"/>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English Paper 1 cohesion task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【原创训练材料｜参数为训练所设】Some students preferred longer opening hours; others asked for quieter zones. The library therefore piloted two changes…</a:t>
            </a:r>
          </a:p>
        </p:txBody>
      </p:sp>
      <p:sp>
        <p:nvSpPr>
          <p:cNvPr id="8" name="">
            <a:extLst xmlns:a="http://schemas.openxmlformats.org/drawingml/2006/main">
              <a:ext uri="{FF2B5EF4-FFF2-40B4-BE49-F238E27FC236}">
                <a16:creationId xmlns:a16="http://schemas.microsoft.com/office/drawing/2014/main" id="{E0CFE20D-9182-4943-AE89-8A866B8BA366}"/>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27406679-9D13-4D2F-94DE-383792128C96}"/>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F4DF356-53EB-496B-8668-A79CB0018E85}"/>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878BA842-1475-49E9-B333-74726D85687A}"/>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2884A664-58FE-4A61-83E7-E986437423D9}"/>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7565F4D7-BCE4-47D9-81E7-A41A852EF1DF}"/>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0E41115E-71BC-405C-811B-49113D0E14B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F9310F3-33A4-43BD-A07B-D8B1107D367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语篇衔接与逻辑</a:t>
            </a:r>
          </a:p>
        </p:txBody>
      </p:sp>
      <p:sp>
        <p:nvSpPr>
          <p:cNvPr id="16" name="">
            <a:extLst xmlns:a="http://schemas.openxmlformats.org/drawingml/2006/main">
              <a:ext uri="{FF2B5EF4-FFF2-40B4-BE49-F238E27FC236}">
                <a16:creationId xmlns:a16="http://schemas.microsoft.com/office/drawing/2014/main" id="{2CD9FFC6-B1A0-4BE9-BE94-3EFE9669CED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155268530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2026-08-19T08:30:56.3850000Z</dcterms:created>
  <dcterms:modified xsi:type="dcterms:W3CDTF">2026-08-19T08:30:56.3850000Z</dcterms:modified>
</coreProperties>
</file>