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1fc9879ad2b4ae8" /><Relationship Type="http://schemas.openxmlformats.org/officeDocument/2006/relationships/extended-properties" Target="/docProps/app.xml" Id="Rc26116cb67e74542" /><Relationship Type="http://schemas.openxmlformats.org/officeDocument/2006/relationships/officeDocument" Target="/ppt/presentation.xml" Id="R96059d4cf6a54269" /></Relationships>
</file>

<file path=ppt/presentation.xml><?xml version="1.0" encoding="utf-8"?>
<p:presentation xmlns:p="http://schemas.openxmlformats.org/presentationml/2006/main">
  <p:sldMasterIdLst>
    <p:sldMasterId xmlns:r="http://schemas.openxmlformats.org/officeDocument/2006/relationships" id="2147483648" r:id="R93bd2b5748af45cf"/>
  </p:sldMasterIdLst>
  <p:notesMasterIdLst>
    <p:notesMasterId xmlns:r="http://schemas.openxmlformats.org/officeDocument/2006/relationships" r:id="R315bfed8efa64c79"/>
  </p:notesMasterIdLst>
  <p:sldIdLst>
    <p:sldId xmlns:r="http://schemas.openxmlformats.org/officeDocument/2006/relationships" id="256" r:id="Rd0f09b2b670b4b01"/>
    <p:sldId xmlns:r="http://schemas.openxmlformats.org/officeDocument/2006/relationships" id="257" r:id="R0d0ff4df26274900"/>
    <p:sldId xmlns:r="http://schemas.openxmlformats.org/officeDocument/2006/relationships" id="258" r:id="Re2aa87f54cc2472b"/>
    <p:sldId xmlns:r="http://schemas.openxmlformats.org/officeDocument/2006/relationships" id="259" r:id="R99f629e3627c4671"/>
    <p:sldId xmlns:r="http://schemas.openxmlformats.org/officeDocument/2006/relationships" id="260" r:id="R617917d01ee848f6"/>
    <p:sldId xmlns:r="http://schemas.openxmlformats.org/officeDocument/2006/relationships" id="261" r:id="Rea4ffdb02bb9413a"/>
    <p:sldId xmlns:r="http://schemas.openxmlformats.org/officeDocument/2006/relationships" id="262" r:id="R02c64c6130f24bc8"/>
    <p:sldId xmlns:r="http://schemas.openxmlformats.org/officeDocument/2006/relationships" id="263" r:id="R5e0154b4641e4fb2"/>
    <p:sldId xmlns:r="http://schemas.openxmlformats.org/officeDocument/2006/relationships" id="264" r:id="Rfbbbc983a66c4de0"/>
    <p:sldId xmlns:r="http://schemas.openxmlformats.org/officeDocument/2006/relationships" id="265" r:id="R34d257368a7d4e38"/>
    <p:sldId xmlns:r="http://schemas.openxmlformats.org/officeDocument/2006/relationships" id="266" r:id="Rd7cfd4e4a36b4e51"/>
    <p:sldId xmlns:r="http://schemas.openxmlformats.org/officeDocument/2006/relationships" id="267" r:id="R2caf28cbf2504030"/>
    <p:sldId xmlns:r="http://schemas.openxmlformats.org/officeDocument/2006/relationships" id="268" r:id="R4722b4696ed04495"/>
    <p:sldId xmlns:r="http://schemas.openxmlformats.org/officeDocument/2006/relationships" id="269" r:id="R31c75f3119b04d06"/>
    <p:sldId xmlns:r="http://schemas.openxmlformats.org/officeDocument/2006/relationships" id="270" r:id="R7a249d20701e4fe3"/>
    <p:sldId xmlns:r="http://schemas.openxmlformats.org/officeDocument/2006/relationships" id="271" r:id="R0889cbf87c1e4564"/>
    <p:sldId xmlns:r="http://schemas.openxmlformats.org/officeDocument/2006/relationships" id="272" r:id="R2e2878eb082d41cf"/>
    <p:sldId xmlns:r="http://schemas.openxmlformats.org/officeDocument/2006/relationships" id="273" r:id="R06fc7aab84104d98"/>
    <p:sldId xmlns:r="http://schemas.openxmlformats.org/officeDocument/2006/relationships" id="274" r:id="R8709c68ed10c4234"/>
    <p:sldId xmlns:r="http://schemas.openxmlformats.org/officeDocument/2006/relationships" id="275" r:id="Rbcc74b0b228447db"/>
    <p:sldId xmlns:r="http://schemas.openxmlformats.org/officeDocument/2006/relationships" id="276" r:id="Rcf284df7c3e34eac"/>
    <p:sldId xmlns:r="http://schemas.openxmlformats.org/officeDocument/2006/relationships" id="277" r:id="R8f69b8ed169244af"/>
    <p:sldId xmlns:r="http://schemas.openxmlformats.org/officeDocument/2006/relationships" id="278" r:id="Rc28738edb4444b65"/>
    <p:sldId xmlns:r="http://schemas.openxmlformats.org/officeDocument/2006/relationships" id="279" r:id="R348754e512fc4844"/>
    <p:sldId xmlns:r="http://schemas.openxmlformats.org/officeDocument/2006/relationships" id="280" r:id="Rdde3afa907144ff1"/>
    <p:sldId xmlns:r="http://schemas.openxmlformats.org/officeDocument/2006/relationships" id="281" r:id="Ra4f23fa6ca7b4590"/>
    <p:sldId xmlns:r="http://schemas.openxmlformats.org/officeDocument/2006/relationships" id="282" r:id="R379f2878105d43f9"/>
    <p:sldId xmlns:r="http://schemas.openxmlformats.org/officeDocument/2006/relationships" id="283" r:id="R8cb386d0552242e6"/>
    <p:sldId xmlns:r="http://schemas.openxmlformats.org/officeDocument/2006/relationships" id="284" r:id="R1e7a763a5cb84c3a"/>
    <p:sldId xmlns:r="http://schemas.openxmlformats.org/officeDocument/2006/relationships" id="285" r:id="R1a4188d7c6e64ab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ccd64e1f26a4546" /><Relationship Type="http://schemas.openxmlformats.org/officeDocument/2006/relationships/slideMaster" Target="/ppt/slideMasters/slideMaster1.xml" Id="R93bd2b5748af45cf" /><Relationship Type="http://schemas.openxmlformats.org/officeDocument/2006/relationships/notesMaster" Target="/ppt/notesMasters/notesMaster1.xml" Id="R315bfed8efa64c79" /><Relationship Type="http://schemas.openxmlformats.org/officeDocument/2006/relationships/presProps" Target="/ppt/presProps.xml" Id="R42221cf85eb74f56" /><Relationship Type="http://schemas.openxmlformats.org/officeDocument/2006/relationships/tableStyles" Target="/ppt/tableStyles.xml" Id="Red3ca42efca34104" /><Relationship Type="http://schemas.openxmlformats.org/officeDocument/2006/relationships/slide" Target="/ppt/slides/slide1.xml" Id="Rd0f09b2b670b4b01" /><Relationship Type="http://schemas.openxmlformats.org/officeDocument/2006/relationships/slide" Target="/ppt/slides/slide2.xml" Id="R0d0ff4df26274900" /><Relationship Type="http://schemas.openxmlformats.org/officeDocument/2006/relationships/slide" Target="/ppt/slides/slide3.xml" Id="Re2aa87f54cc2472b" /><Relationship Type="http://schemas.openxmlformats.org/officeDocument/2006/relationships/slide" Target="/ppt/slides/slide4.xml" Id="R99f629e3627c4671" /><Relationship Type="http://schemas.openxmlformats.org/officeDocument/2006/relationships/slide" Target="/ppt/slides/slide5.xml" Id="R617917d01ee848f6" /><Relationship Type="http://schemas.openxmlformats.org/officeDocument/2006/relationships/slide" Target="/ppt/slides/slide6.xml" Id="Rea4ffdb02bb9413a" /><Relationship Type="http://schemas.openxmlformats.org/officeDocument/2006/relationships/slide" Target="/ppt/slides/slide7.xml" Id="R02c64c6130f24bc8" /><Relationship Type="http://schemas.openxmlformats.org/officeDocument/2006/relationships/slide" Target="/ppt/slides/slide8.xml" Id="R5e0154b4641e4fb2" /><Relationship Type="http://schemas.openxmlformats.org/officeDocument/2006/relationships/slide" Target="/ppt/slides/slide9.xml" Id="Rfbbbc983a66c4de0" /><Relationship Type="http://schemas.openxmlformats.org/officeDocument/2006/relationships/slide" Target="/ppt/slides/slide10.xml" Id="R34d257368a7d4e38" /><Relationship Type="http://schemas.openxmlformats.org/officeDocument/2006/relationships/slide" Target="/ppt/slides/slide11.xml" Id="Rd7cfd4e4a36b4e51" /><Relationship Type="http://schemas.openxmlformats.org/officeDocument/2006/relationships/slide" Target="/ppt/slides/slide12.xml" Id="R2caf28cbf2504030" /><Relationship Type="http://schemas.openxmlformats.org/officeDocument/2006/relationships/slide" Target="/ppt/slides/slide13.xml" Id="R4722b4696ed04495" /><Relationship Type="http://schemas.openxmlformats.org/officeDocument/2006/relationships/slide" Target="/ppt/slides/slide14.xml" Id="R31c75f3119b04d06" /><Relationship Type="http://schemas.openxmlformats.org/officeDocument/2006/relationships/slide" Target="/ppt/slides/slide15.xml" Id="R7a249d20701e4fe3" /><Relationship Type="http://schemas.openxmlformats.org/officeDocument/2006/relationships/slide" Target="/ppt/slides/slide16.xml" Id="R0889cbf87c1e4564" /><Relationship Type="http://schemas.openxmlformats.org/officeDocument/2006/relationships/slide" Target="/ppt/slides/slide17.xml" Id="R2e2878eb082d41cf" /><Relationship Type="http://schemas.openxmlformats.org/officeDocument/2006/relationships/slide" Target="/ppt/slides/slide18.xml" Id="R06fc7aab84104d98" /><Relationship Type="http://schemas.openxmlformats.org/officeDocument/2006/relationships/slide" Target="/ppt/slides/slide19.xml" Id="R8709c68ed10c4234" /><Relationship Type="http://schemas.openxmlformats.org/officeDocument/2006/relationships/slide" Target="/ppt/slides/slide20.xml" Id="Rbcc74b0b228447db" /><Relationship Type="http://schemas.openxmlformats.org/officeDocument/2006/relationships/slide" Target="/ppt/slides/slide21.xml" Id="Rcf284df7c3e34eac" /><Relationship Type="http://schemas.openxmlformats.org/officeDocument/2006/relationships/slide" Target="/ppt/slides/slide22.xml" Id="R8f69b8ed169244af" /><Relationship Type="http://schemas.openxmlformats.org/officeDocument/2006/relationships/slide" Target="/ppt/slides/slide23.xml" Id="Rc28738edb4444b65" /><Relationship Type="http://schemas.openxmlformats.org/officeDocument/2006/relationships/slide" Target="/ppt/slides/slide24.xml" Id="R348754e512fc4844" /><Relationship Type="http://schemas.openxmlformats.org/officeDocument/2006/relationships/slide" Target="/ppt/slides/slide25.xml" Id="Rdde3afa907144ff1" /><Relationship Type="http://schemas.openxmlformats.org/officeDocument/2006/relationships/slide" Target="/ppt/slides/slide26.xml" Id="Ra4f23fa6ca7b4590" /><Relationship Type="http://schemas.openxmlformats.org/officeDocument/2006/relationships/slide" Target="/ppt/slides/slide27.xml" Id="R379f2878105d43f9" /><Relationship Type="http://schemas.openxmlformats.org/officeDocument/2006/relationships/slide" Target="/ppt/slides/slide28.xml" Id="R8cb386d0552242e6" /><Relationship Type="http://schemas.openxmlformats.org/officeDocument/2006/relationships/slide" Target="/ppt/slides/slide29.xml" Id="R1e7a763a5cb84c3a" /><Relationship Type="http://schemas.openxmlformats.org/officeDocument/2006/relationships/slide" Target="/ppt/slides/slide30.xml" Id="R1a4188d7c6e64ab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eece695406a495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fedd97a575641bd" /><Relationship Type="http://schemas.openxmlformats.org/officeDocument/2006/relationships/notesMaster" Target="/ppt/notesMasters/notesMaster1.xml" Id="Re17b1ff661e04998" /></Relationships>
</file>

<file path=ppt/notesSlides/_rels/notesSlide2.xml.rels>&#65279;<?xml version="1.0" encoding="utf-8"?><Relationships xmlns="http://schemas.openxmlformats.org/package/2006/relationships"><Relationship Type="http://schemas.openxmlformats.org/officeDocument/2006/relationships/slide" Target="/ppt/slides/slide2.xml" Id="R8da405b682fa415f" /><Relationship Type="http://schemas.openxmlformats.org/officeDocument/2006/relationships/notesMaster" Target="/ppt/notesMasters/notesMaster1.xml" Id="R881db23c13374766" /></Relationships>
</file>

<file path=ppt/notesSlides/_rels/notesSlide3.xml.rels>&#65279;<?xml version="1.0" encoding="utf-8"?><Relationships xmlns="http://schemas.openxmlformats.org/package/2006/relationships"><Relationship Type="http://schemas.openxmlformats.org/officeDocument/2006/relationships/slide" Target="/ppt/slides/slide3.xml" Id="Ra8e31ca53b6146d4" /><Relationship Type="http://schemas.openxmlformats.org/officeDocument/2006/relationships/notesMaster" Target="/ppt/notesMasters/notesMaster1.xml" Id="Reef36f62560a4388" /></Relationships>
</file>

<file path=ppt/notesSlides/_rels/notesSlide4.xml.rels>&#65279;<?xml version="1.0" encoding="utf-8"?><Relationships xmlns="http://schemas.openxmlformats.org/package/2006/relationships"><Relationship Type="http://schemas.openxmlformats.org/officeDocument/2006/relationships/slide" Target="/ppt/slides/slide4.xml" Id="R18acc10f0dc14627" /><Relationship Type="http://schemas.openxmlformats.org/officeDocument/2006/relationships/notesMaster" Target="/ppt/notesMasters/notesMaster1.xml" Id="R3ded8f537f2846a8" /></Relationships>
</file>

<file path=ppt/notesSlides/_rels/notesSlide5.xml.rels>&#65279;<?xml version="1.0" encoding="utf-8"?><Relationships xmlns="http://schemas.openxmlformats.org/package/2006/relationships"><Relationship Type="http://schemas.openxmlformats.org/officeDocument/2006/relationships/slide" Target="/ppt/slides/slide5.xml" Id="Rcc913a1b487c4402" /><Relationship Type="http://schemas.openxmlformats.org/officeDocument/2006/relationships/notesMaster" Target="/ppt/notesMasters/notesMaster1.xml" Id="R6b7b29b3a9ef404f" /></Relationships>
</file>

<file path=ppt/notesSlides/_rels/notesSlide6.xml.rels>&#65279;<?xml version="1.0" encoding="utf-8"?><Relationships xmlns="http://schemas.openxmlformats.org/package/2006/relationships"><Relationship Type="http://schemas.openxmlformats.org/officeDocument/2006/relationships/slide" Target="/ppt/slides/slide6.xml" Id="Rc3ea7ad70eb548cf" /><Relationship Type="http://schemas.openxmlformats.org/officeDocument/2006/relationships/notesMaster" Target="/ppt/notesMasters/notesMaster1.xml" Id="R665d694d557a456c" /></Relationships>
</file>

<file path=ppt/notesSlides/_rels/notesSlide7.xml.rels>&#65279;<?xml version="1.0" encoding="utf-8"?><Relationships xmlns="http://schemas.openxmlformats.org/package/2006/relationships"><Relationship Type="http://schemas.openxmlformats.org/officeDocument/2006/relationships/slide" Target="/ppt/slides/slide7.xml" Id="R3f4fa02dd6f74484" /><Relationship Type="http://schemas.openxmlformats.org/officeDocument/2006/relationships/notesMaster" Target="/ppt/notesMasters/notesMaster1.xml" Id="Re56f7384c8dc483d" /></Relationships>
</file>

<file path=ppt/notesSlides/_rels/notesSlide8.xml.rels>&#65279;<?xml version="1.0" encoding="utf-8"?><Relationships xmlns="http://schemas.openxmlformats.org/package/2006/relationships"><Relationship Type="http://schemas.openxmlformats.org/officeDocument/2006/relationships/slide" Target="/ppt/slides/slide8.xml" Id="R0e3216c040d14ab9" /><Relationship Type="http://schemas.openxmlformats.org/officeDocument/2006/relationships/notesMaster" Target="/ppt/notesMasters/notesMaster1.xml" Id="Ree57329f8dbf49d0" /></Relationships>
</file>

<file path=ppt/notesSlides/_rels/notesSlide9.xml.rels>&#65279;<?xml version="1.0" encoding="utf-8"?><Relationships xmlns="http://schemas.openxmlformats.org/package/2006/relationships"><Relationship Type="http://schemas.openxmlformats.org/officeDocument/2006/relationships/slide" Target="/ppt/slides/slide9.xml" Id="R5233c0daffc5434b" /><Relationship Type="http://schemas.openxmlformats.org/officeDocument/2006/relationships/notesMaster" Target="/ppt/notesMasters/notesMaster1.xml" Id="Rd3f7f9000db6432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bde0e103c844ff3" /><Relationship Type="http://schemas.openxmlformats.org/officeDocument/2006/relationships/notesMaster" Target="/ppt/notesMasters/notesMaster1.xml" Id="R0142f72d049d479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cc9bc34797346d9" /><Relationship Type="http://schemas.openxmlformats.org/officeDocument/2006/relationships/notesMaster" Target="/ppt/notesMasters/notesMaster1.xml" Id="R7cb67e3988a5472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4cfa6795ce840c9" /><Relationship Type="http://schemas.openxmlformats.org/officeDocument/2006/relationships/notesMaster" Target="/ppt/notesMasters/notesMaster1.xml" Id="Rb09bf64897c542b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17bff142bb34b95" /><Relationship Type="http://schemas.openxmlformats.org/officeDocument/2006/relationships/notesMaster" Target="/ppt/notesMasters/notesMaster1.xml" Id="R4234b124e71547e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324d41e63344871" /><Relationship Type="http://schemas.openxmlformats.org/officeDocument/2006/relationships/notesMaster" Target="/ppt/notesMasters/notesMaster1.xml" Id="R13328d0dbe36412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e46be5227744809" /><Relationship Type="http://schemas.openxmlformats.org/officeDocument/2006/relationships/notesMaster" Target="/ppt/notesMasters/notesMaster1.xml" Id="R638b2fb2c04d4fe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8189c52a1ae4203" /><Relationship Type="http://schemas.openxmlformats.org/officeDocument/2006/relationships/notesMaster" Target="/ppt/notesMasters/notesMaster1.xml" Id="Rc6d1602dffd545c0"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632eed923814066" /><Relationship Type="http://schemas.openxmlformats.org/officeDocument/2006/relationships/notesMaster" Target="/ppt/notesMasters/notesMaster1.xml" Id="Rc33289cc1deb45f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309171aabbc24368" /><Relationship Type="http://schemas.openxmlformats.org/officeDocument/2006/relationships/notesMaster" Target="/ppt/notesMasters/notesMaster1.xml" Id="R892ea21d6d61496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5c8adfab72d4c44" /><Relationship Type="http://schemas.openxmlformats.org/officeDocument/2006/relationships/notesMaster" Target="/ppt/notesMasters/notesMaster1.xml" Id="R0409bbd6d48242f8"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116d0275449c4e70" /><Relationship Type="http://schemas.openxmlformats.org/officeDocument/2006/relationships/notesMaster" Target="/ppt/notesMasters/notesMaster1.xml" Id="Rcc8c446b114a406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1c62636f65e45d5" /><Relationship Type="http://schemas.openxmlformats.org/officeDocument/2006/relationships/notesMaster" Target="/ppt/notesMasters/notesMaster1.xml" Id="R2ed82287e79748cf"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948d1b59e6314fdf" /><Relationship Type="http://schemas.openxmlformats.org/officeDocument/2006/relationships/notesMaster" Target="/ppt/notesMasters/notesMaster1.xml" Id="Rf006847ffa4746c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468f27e25d3e46d0" /><Relationship Type="http://schemas.openxmlformats.org/officeDocument/2006/relationships/notesMaster" Target="/ppt/notesMasters/notesMaster1.xml" Id="Rf56183cf94574097"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d81d76db7bfe41ef" /><Relationship Type="http://schemas.openxmlformats.org/officeDocument/2006/relationships/notesMaster" Target="/ppt/notesMasters/notesMaster1.xml" Id="Ra6f22445ca534aaf"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b3eaacef625143ce" /><Relationship Type="http://schemas.openxmlformats.org/officeDocument/2006/relationships/notesMaster" Target="/ppt/notesMasters/notesMaster1.xml" Id="R34a970106ff64728"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5fb0409b1bad4442" /><Relationship Type="http://schemas.openxmlformats.org/officeDocument/2006/relationships/notesMaster" Target="/ppt/notesMasters/notesMaster1.xml" Id="R6f8c8b4eb97047c6"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7d4b5a0d68144bf4" /><Relationship Type="http://schemas.openxmlformats.org/officeDocument/2006/relationships/notesMaster" Target="/ppt/notesMasters/notesMaster1.xml" Id="R438a607c5e8640eb"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1c5ed1c4ba7546bb" /><Relationship Type="http://schemas.openxmlformats.org/officeDocument/2006/relationships/notesMaster" Target="/ppt/notesMasters/notesMaster1.xml" Id="R71011e0fbb9b4a24"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d7c3e08050a74bdc" /><Relationship Type="http://schemas.openxmlformats.org/officeDocument/2006/relationships/notesMaster" Target="/ppt/notesMasters/notesMaster1.xml" Id="R0b4a60d23f164f99"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259a746a5a624bbc" /><Relationship Type="http://schemas.openxmlformats.org/officeDocument/2006/relationships/notesMaster" Target="/ppt/notesMasters/notesMaster1.xml" Id="R4e057dd1893b402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资讯及通讯科技 的“信息处理与试算表”学习单元。本套课件共 3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讲稿】明确告诉学生：本单元只训练“信息处理与试算表”。先解释知识范围，再用一句话建立核心判断，最后示范标准方法。</a:t>
            </a:r>
          </a:p>
          <a:p xmlns:a="http://schemas.openxmlformats.org/drawingml/2006/main">
            <a:r>
              <a:t>【互动提问】请用自己的话复述“模型输入、处理、输出和假设必须可追踪”，并举一个会触发“相对/绝对引用错误”的错误例子。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ICT Paper 1 Section A original MCQ · 证据定位
指令焦点：先判断题目要求找、解、析、比、评中的哪一种动作。
【原创训练材料｜参数为训练所设】B2 stores a tax rate. Formula D7 uses the amount in C7 and is copied down to D30. The copied formulas must keep referring to B2.
Which conclusion is supported by all the stated evidence? 选项为 A.Evidence-led response: The amount reference should change by row while the tax-rate reference must remain absolute.；B.The amount reference should change by row while the tax-rate reference must remain absolute.；C.Revise the claim to: The amount reference should change by row while the tax-rate reference must remain absolute.；D.Use C7 with $B$2, copy down, and inspect at least one later row.。讲解时强调：模型输入、处理、输出和假设必须可追踪</a:t>
            </a:r>
          </a:p>
          <a:p xmlns:a="http://schemas.openxmlformats.org/drawingml/2006/main">
            <a:r>
              <a:t>【互动提问】你的第一步是什么？这个步骤依赖哪一个条件？</a:t>
            </a:r>
          </a:p>
          <a:p xmlns:a="http://schemas.openxmlformats.org/drawingml/2006/main">
            <a:r>
              <a:t>【预期回答】学生能说出“清洗—计算—验证—可视化”中的起始动作，并避开“相对/绝对引用错误”。</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分步讲评：先重述题目条件，再逐步示范“清洗—计算—验证—可视化”，最后给出正确结论“The amount reference should change by row while the tax-rate reference must remain absolute.”。完整解析：The conclusion uses the observed result and keeps the stated boundary.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ICT 2012-2022、Sample Paper 与 Practice Paper｜ICT Paper 1 Section A original MCQ·证据定位·原创模考任务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【预期回答】学生能把失分归入“相对/绝对引用错误”或更精确的个人错因，并写出可执行检查动作。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讲稿】逐项解释“信息处理与试算表”中的专有名词、符号、对象和单位。特别强调：相对/绝对引用错误</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讲稿】用“条件—表示—方法—核验”重建本知识点。示范时逐步引用：清洗—计算—验证—可视化</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讲稿】带学生逐句读取任务，不先求答案。要求指出材料中的有效条件，再按“清洗—计算—验证—可视化”作答。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讲稿】先展示错误路径，再用解析链复原第一失分点。禁止只说“粗心”；必须落到“相对/绝对引用错误”或更精确的动作。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ICT Paper 1 Section A original MCQ · 证据定位
指令焦点：先判断题目要求找、解、析、比、评中的哪一种动作。
【原创训练材料｜参数为训练所设】B2 stores a tax rate. Formula D7 uses the amount in C7 and is copied down to D30. The copied formulas must keep referring to B2.
Which limitation must remain in the final evaluation? 选项为 A.Repeat the evaluation after this step: Use C7 with $B$2, copy down, and inspect at least one later row.；B.A relative B2 reference will silently shift and corrupt later results.；C.The amount reference should change by row while the tax-rate reference must remain absolute.；D.Evidence-led response: The amount reference should change by row while the tax-rate reference must remain absolute.。讲解时强调：模型输入、处理、输出和假设必须可追踪</a:t>
            </a:r>
          </a:p>
          <a:p xmlns:a="http://schemas.openxmlformats.org/drawingml/2006/main">
            <a:r>
              <a:t>【互动提问】你的第一步是什么？这个步骤依赖哪一个条件？</a:t>
            </a:r>
          </a:p>
          <a:p xmlns:a="http://schemas.openxmlformats.org/drawingml/2006/main">
            <a:r>
              <a:t>【预期回答】学生能说出“清洗—计算—验证—可视化”中的起始动作，并避开“相对/绝对引用错误”。</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分步讲评：先重述题目条件，再逐步示范“清洗—计算—验证—可视化”，最后给出正确结论“A relative B2 reference will silently shift and corrupt later results.”。完整解析：The limitation prevents the result from being generalised beyond the supplied evidence.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ICT 2012-2022、Sample Paper 与 Practice Paper｜ICT Paper 1 Section A original MCQ·证据定位·原创模考任务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【预期回答】学生能把失分归入“相对/绝对引用错误”或更精确的个人错因，并写出可执行检查动作。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讲稿】逐项解释“信息处理与试算表”中的专有名词、符号、对象和单位。特别强调：相对/绝对引用错误</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讲稿】用“条件—表示—方法—核验”重建本知识点。示范时逐步引用：清洗—计算—验证—可视化</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讲稿】带学生逐句读取任务，不先求答案。要求指出材料中的有效条件，再按“清洗—计算—验证—可视化”作答。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讲稿】先展示错误路径，再用解析链复原第一失分点。禁止只说“粗心”；必须落到“相对/绝对引用错误”或更精确的动作。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ICT Paper 1 Section A original MCQ · 证据定位
指令焦点：先判断题目要求找、解、析、比、评中的哪一种动作。
【原创训练材料｜参数为训练所设】B2 stores a tax rate. Formula D7 uses the amount in C7 and is copied down to D30. The copied formulas must keep referring to B2.
A draft makes an absolute claim. Which revision is defensible? 选项为 A.Use C7 with $B$2, copy down, and inspect at least one later row.；B.A relative B2 reference will silently shift and corrupt later results.；C.Revise the claim to: The amount reference should change by row while the tax-rate reference must remain absolute.；D.Repeat the evaluation after this step: Use C7 with $B$2, copy down, and inspect at least one later row.。讲解时强调：模型输入、处理、输出和假设必须可追踪</a:t>
            </a:r>
          </a:p>
          <a:p xmlns:a="http://schemas.openxmlformats.org/drawingml/2006/main">
            <a:r>
              <a:t>【互动提问】你的第一步是什么？这个步骤依赖哪一个条件？</a:t>
            </a:r>
          </a:p>
          <a:p xmlns:a="http://schemas.openxmlformats.org/drawingml/2006/main">
            <a:r>
              <a:t>【预期回答】学生能说出“清洗—计算—验证—可视化”中的起始动作，并避开“相对/绝对引用错误”。</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分步讲评：先重述题目条件，再逐步示范“清洗—计算—验证—可视化”，最后给出正确结论“Revise the claim to: The amount reference should change by row while the tax-rate reference must remain absolute.”。完整解析：The revision removes the unsupported absolute and restores the condition shown by the material.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ICT 2012-2022、Sample Paper 与 Practice Paper｜ICT Paper 1 Section A original MCQ·证据定位·原创模考任务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【预期回答】学生能把失分归入“相对/绝对引用错误”或更精确的个人错因，并写出可执行检查动作。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讲稿】逐项解释“信息处理与试算表”中的专有名词、符号、对象和单位。特别强调：相对/绝对引用错误</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讲稿】用“条件—表示—方法—核验”重建本知识点。示范时逐步引用：清洗—计算—验证—可视化</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讲稿】带学生逐句读取任务，不先求答案。要求指出材料中的有效条件，再按“清洗—计算—验证—可视化”作答。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讲稿】先展示错误路径，再用解析链复原第一失分点。禁止只说“粗心”；必须落到“相对/绝对引用错误”或更精确的动作。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4d2a69880734ae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27e32d441704525" /><Relationship Type="http://schemas.openxmlformats.org/officeDocument/2006/relationships/slideLayout" Target="/ppt/slideLayouts/slideLayout1.xml" Id="Re49609248acf4398"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49609248acf439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c9051474bcc24ecf" /><Relationship Type="http://schemas.openxmlformats.org/officeDocument/2006/relationships/image" Target="/ppt/media/image.png" Id="R682324b359e44fc5" /><Relationship Type="http://schemas.openxmlformats.org/officeDocument/2006/relationships/notesSlide" Target="/ppt/notesSlides/notesSlide1.xml" Id="R2a345f5bccb149d0"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b3b6191b8ae84b19" /><Relationship Type="http://schemas.openxmlformats.org/officeDocument/2006/relationships/image" Target="/ppt/media/image2.png" Id="Rc0a515ded9284afd" /><Relationship Type="http://schemas.openxmlformats.org/officeDocument/2006/relationships/notesSlide" Target="/ppt/notesSlides/notesSlide2.xml" Id="Rfc3198c127eb4872"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879f0550379d4076" /><Relationship Type="http://schemas.openxmlformats.org/officeDocument/2006/relationships/image" Target="/ppt/media/image3.png" Id="R9874d4113d044f06" /><Relationship Type="http://schemas.openxmlformats.org/officeDocument/2006/relationships/notesSlide" Target="/ppt/notesSlides/notesSlide3.xml" Id="R9385dfb780404fb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75254852b7a143c1" /><Relationship Type="http://schemas.openxmlformats.org/officeDocument/2006/relationships/image" Target="/ppt/media/image4.png" Id="Rd7cb825184da42c2" /><Relationship Type="http://schemas.openxmlformats.org/officeDocument/2006/relationships/notesSlide" Target="/ppt/notesSlides/notesSlide4.xml" Id="R14772c68cb6a4cc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b2038b330d504e66" /><Relationship Type="http://schemas.openxmlformats.org/officeDocument/2006/relationships/image" Target="/ppt/media/image5.png" Id="R21f1cb55e4764ce6" /><Relationship Type="http://schemas.openxmlformats.org/officeDocument/2006/relationships/notesSlide" Target="/ppt/notesSlides/notesSlide5.xml" Id="R0ba841a2b8c04bea"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41998f1c974b4d70" /><Relationship Type="http://schemas.openxmlformats.org/officeDocument/2006/relationships/image" Target="/ppt/media/image6.png" Id="Ra034a4b5fe1445b4" /><Relationship Type="http://schemas.openxmlformats.org/officeDocument/2006/relationships/notesSlide" Target="/ppt/notesSlides/notesSlide6.xml" Id="R91239b5459d44e05"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0516632343a041b8" /><Relationship Type="http://schemas.openxmlformats.org/officeDocument/2006/relationships/image" Target="/ppt/media/image7.png" Id="R2193af08e6c64bf0" /><Relationship Type="http://schemas.openxmlformats.org/officeDocument/2006/relationships/notesSlide" Target="/ppt/notesSlides/notesSlide7.xml" Id="R8abef5e82a384092"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ed79bce6ef5b4894" /><Relationship Type="http://schemas.openxmlformats.org/officeDocument/2006/relationships/image" Target="/ppt/media/image8.png" Id="Rf1efcafefabd4578" /><Relationship Type="http://schemas.openxmlformats.org/officeDocument/2006/relationships/notesSlide" Target="/ppt/notesSlides/notesSlide8.xml" Id="R5d13fbe891d1497e"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c2c7116150bf417d" /><Relationship Type="http://schemas.openxmlformats.org/officeDocument/2006/relationships/image" Target="/ppt/media/image9.png" Id="Rf57c53628def498c" /><Relationship Type="http://schemas.openxmlformats.org/officeDocument/2006/relationships/notesSlide" Target="/ppt/notesSlides/notesSlide9.xml" Id="R7f665c5c567b447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7c39a9850d4947c7" /><Relationship Type="http://schemas.openxmlformats.org/officeDocument/2006/relationships/image" Target="/ppt/media/image10.png" Id="R38bfdce384d94597" /><Relationship Type="http://schemas.openxmlformats.org/officeDocument/2006/relationships/notesSlide" Target="/ppt/notesSlides/notesSlide10.xml" Id="Rafcfbb6907184ab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ab5792e71af1466d" /><Relationship Type="http://schemas.openxmlformats.org/officeDocument/2006/relationships/image" Target="/ppt/media/image11.png" Id="R22ba84ac65ad45a1" /><Relationship Type="http://schemas.openxmlformats.org/officeDocument/2006/relationships/notesSlide" Target="/ppt/notesSlides/notesSlide11.xml" Id="R762a94b7564444d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ac4a6d6c12244991" /><Relationship Type="http://schemas.openxmlformats.org/officeDocument/2006/relationships/image" Target="/ppt/media/image12.png" Id="R67a6d8ea30794692" /><Relationship Type="http://schemas.openxmlformats.org/officeDocument/2006/relationships/notesSlide" Target="/ppt/notesSlides/notesSlide12.xml" Id="Rff22c780432d49c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7fc2eaa6eb2247f1" /><Relationship Type="http://schemas.openxmlformats.org/officeDocument/2006/relationships/image" Target="/ppt/media/image13.png" Id="Rccaa8e8cce4545d1" /><Relationship Type="http://schemas.openxmlformats.org/officeDocument/2006/relationships/notesSlide" Target="/ppt/notesSlides/notesSlide13.xml" Id="R70858d12d65d4ae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89b3f40f707e4297" /><Relationship Type="http://schemas.openxmlformats.org/officeDocument/2006/relationships/image" Target="/ppt/media/image14.png" Id="R0463ce198ec24862" /><Relationship Type="http://schemas.openxmlformats.org/officeDocument/2006/relationships/notesSlide" Target="/ppt/notesSlides/notesSlide14.xml" Id="R28115391928742f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c6570ac2ea66438f" /><Relationship Type="http://schemas.openxmlformats.org/officeDocument/2006/relationships/image" Target="/ppt/media/image15.png" Id="Rfbeb5e0e89234803" /><Relationship Type="http://schemas.openxmlformats.org/officeDocument/2006/relationships/notesSlide" Target="/ppt/notesSlides/notesSlide15.xml" Id="R0c0ce92e25b04ca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a681609acee34896" /><Relationship Type="http://schemas.openxmlformats.org/officeDocument/2006/relationships/image" Target="/ppt/media/image16.png" Id="Rd7e937aa407f4a9c" /><Relationship Type="http://schemas.openxmlformats.org/officeDocument/2006/relationships/notesSlide" Target="/ppt/notesSlides/notesSlide16.xml" Id="R5c7dd5b6fdd243ea"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11482229c8b242e8" /><Relationship Type="http://schemas.openxmlformats.org/officeDocument/2006/relationships/image" Target="/ppt/media/image17.png" Id="R10dc81437b704d6f" /><Relationship Type="http://schemas.openxmlformats.org/officeDocument/2006/relationships/notesSlide" Target="/ppt/notesSlides/notesSlide17.xml" Id="R8fd75a4abd96443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c36e93f9a873448c" /><Relationship Type="http://schemas.openxmlformats.org/officeDocument/2006/relationships/image" Target="/ppt/media/image18.png" Id="R1acf53acb0614d03" /><Relationship Type="http://schemas.openxmlformats.org/officeDocument/2006/relationships/notesSlide" Target="/ppt/notesSlides/notesSlide18.xml" Id="R35ce2991556a4998"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39ca31fb2b394243" /><Relationship Type="http://schemas.openxmlformats.org/officeDocument/2006/relationships/image" Target="/ppt/media/image19.png" Id="Re171f7764431444e" /><Relationship Type="http://schemas.openxmlformats.org/officeDocument/2006/relationships/notesSlide" Target="/ppt/notesSlides/notesSlide19.xml" Id="R75b3cb7e342f419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c8e45afeb1984269" /><Relationship Type="http://schemas.openxmlformats.org/officeDocument/2006/relationships/image" Target="/ppt/media/image20.png" Id="R628ac6d1285a4a04" /><Relationship Type="http://schemas.openxmlformats.org/officeDocument/2006/relationships/notesSlide" Target="/ppt/notesSlides/notesSlide20.xml" Id="Rc6d4b9fd9b25439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b0b113ef1f7e44b0" /><Relationship Type="http://schemas.openxmlformats.org/officeDocument/2006/relationships/image" Target="/ppt/media/image21.png" Id="Rc111c41d34f04808" /><Relationship Type="http://schemas.openxmlformats.org/officeDocument/2006/relationships/notesSlide" Target="/ppt/notesSlides/notesSlide21.xml" Id="Rb7c10d8144c34a0b"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5eb3121d26c84b92" /><Relationship Type="http://schemas.openxmlformats.org/officeDocument/2006/relationships/image" Target="/ppt/media/image22.png" Id="Ref202d47933f46af" /><Relationship Type="http://schemas.openxmlformats.org/officeDocument/2006/relationships/notesSlide" Target="/ppt/notesSlides/notesSlide22.xml" Id="Rd4e47cc0111f495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7155da0815b1412b" /><Relationship Type="http://schemas.openxmlformats.org/officeDocument/2006/relationships/image" Target="/ppt/media/image23.png" Id="R82830b18175f4095" /><Relationship Type="http://schemas.openxmlformats.org/officeDocument/2006/relationships/notesSlide" Target="/ppt/notesSlides/notesSlide23.xml" Id="R006fde5e47334f45"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db6d2bb679b3499e" /><Relationship Type="http://schemas.openxmlformats.org/officeDocument/2006/relationships/image" Target="/ppt/media/image24.png" Id="Ra3dc70e0379d4f1e" /><Relationship Type="http://schemas.openxmlformats.org/officeDocument/2006/relationships/notesSlide" Target="/ppt/notesSlides/notesSlide24.xml" Id="Rac77061c88a14c99"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80eb350b589745c4" /><Relationship Type="http://schemas.openxmlformats.org/officeDocument/2006/relationships/image" Target="/ppt/media/image25.png" Id="R11a1f78ba75b49bf" /><Relationship Type="http://schemas.openxmlformats.org/officeDocument/2006/relationships/notesSlide" Target="/ppt/notesSlides/notesSlide25.xml" Id="Raae2f0aab9ee433a"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373d9b965f3a4ee1" /><Relationship Type="http://schemas.openxmlformats.org/officeDocument/2006/relationships/image" Target="/ppt/media/image26.png" Id="R2675301e03084e83" /><Relationship Type="http://schemas.openxmlformats.org/officeDocument/2006/relationships/notesSlide" Target="/ppt/notesSlides/notesSlide26.xml" Id="R5e61c2eec78c4d6b"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619e913e7b554598" /><Relationship Type="http://schemas.openxmlformats.org/officeDocument/2006/relationships/image" Target="/ppt/media/image27.png" Id="R48f3a2842d47430c" /><Relationship Type="http://schemas.openxmlformats.org/officeDocument/2006/relationships/notesSlide" Target="/ppt/notesSlides/notesSlide27.xml" Id="Rda1e2e5b3dbd4c55"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e1b0586bf4244f6d" /><Relationship Type="http://schemas.openxmlformats.org/officeDocument/2006/relationships/image" Target="/ppt/media/image28.png" Id="R9e7af9eb46084547" /><Relationship Type="http://schemas.openxmlformats.org/officeDocument/2006/relationships/notesSlide" Target="/ppt/notesSlides/notesSlide28.xml" Id="Raa3a84a9b30845a4"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ac8d34effa9a44d6" /><Relationship Type="http://schemas.openxmlformats.org/officeDocument/2006/relationships/image" Target="/ppt/media/image29.png" Id="Rf1b9c083c51e4773" /><Relationship Type="http://schemas.openxmlformats.org/officeDocument/2006/relationships/notesSlide" Target="/ppt/notesSlides/notesSlide29.xml" Id="R67a183aabd6e477b"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9d74b74858f04b6b" /><Relationship Type="http://schemas.openxmlformats.org/officeDocument/2006/relationships/image" Target="/ppt/media/image30.png" Id="Rd7e84f69b87b456b" /><Relationship Type="http://schemas.openxmlformats.org/officeDocument/2006/relationships/notesSlide" Target="/ppt/notesSlides/notesSlide30.xml" Id="R47a5e28651f14dd7" /></Relationships>
</file>

<file path=ppt/slides/slide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8F4609FE-9ACE-4622-8045-AB9259C758D3}"/>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9F564C09-38D5-49C0-A048-B6BBBAD1D0C4}"/>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05BFBA42-169B-4A40-B45C-20E7AB442254}"/>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ICT · KNOWLEDGE POINT</a:t>
            </a:r>
          </a:p>
        </p:txBody>
      </p:sp>
      <p:sp>
        <p:nvSpPr>
          <p:cNvPr id="4" name="">
            <a:extLst xmlns:a="http://schemas.openxmlformats.org/drawingml/2006/main">
              <a:ext uri="{FF2B5EF4-FFF2-40B4-BE49-F238E27FC236}">
                <a16:creationId xmlns:a16="http://schemas.microsoft.com/office/drawing/2014/main" id="{61780910-CCAA-40D6-A839-B031253116B7}"/>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信息处理与试算表</a:t>
            </a:r>
          </a:p>
        </p:txBody>
      </p:sp>
      <p:sp>
        <p:nvSpPr>
          <p:cNvPr id="5" name="">
            <a:extLst xmlns:a="http://schemas.openxmlformats.org/drawingml/2006/main">
              <a:ext uri="{FF2B5EF4-FFF2-40B4-BE49-F238E27FC236}">
                <a16:creationId xmlns:a16="http://schemas.microsoft.com/office/drawing/2014/main" id="{F6C528C3-3780-489E-A471-2334A5CBF2E8}"/>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公式、函数、模型、图表和数据验证。</a:t>
            </a:r>
          </a:p>
        </p:txBody>
      </p:sp>
      <p:sp>
        <p:nvSpPr>
          <p:cNvPr id="6" name="">
            <a:extLst xmlns:a="http://schemas.openxmlformats.org/drawingml/2006/main">
              <a:ext uri="{FF2B5EF4-FFF2-40B4-BE49-F238E27FC236}">
                <a16:creationId xmlns:a16="http://schemas.microsoft.com/office/drawing/2014/main" id="{40C74DEE-D816-4A90-8F03-6E943E24EA7E}"/>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BFE5D0"/>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72385648-1F61-41F1-88F6-9A82BE49287A}"/>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F2D48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68C72523-4F58-4F19-8572-364C663114ED}"/>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AFC8E8"/>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6C29456C-A687-4778-BA71-DAC10926A1B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682324b359e44fc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795AB584-CB60-4CEC-9690-1360AD9D9351}"/>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59B8D3"/>
                </a:solidFill>
                <a:latin typeface="Arial"/>
                <a:ea typeface="Arial"/>
                <a:cs typeface="Arial"/>
              </a:defRPr>
            </a:pPr>
            <a:r>
              <a:rPr sz="6900" b="1">
                <a:solidFill>
                  <a:srgbClr val="59B8D3"/>
                </a:solidFill>
                <a:latin typeface="Arial"/>
                <a:ea typeface="Arial"/>
                <a:cs typeface="Arial"/>
              </a:rPr>
              <a:t>3</a:t>
            </a:r>
          </a:p>
        </p:txBody>
      </p:sp>
      <p:sp>
        <p:nvSpPr>
          <p:cNvPr id="12" name="">
            <a:extLst xmlns:a="http://schemas.openxmlformats.org/drawingml/2006/main">
              <a:ext uri="{FF2B5EF4-FFF2-40B4-BE49-F238E27FC236}">
                <a16:creationId xmlns:a16="http://schemas.microsoft.com/office/drawing/2014/main" id="{48AFA83B-CADF-4079-89E8-86BC7CF307CB}"/>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3BC131CC-3B66-4F26-94D0-26887C41F4AA}"/>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03057"/>
                </a:solidFill>
                <a:latin typeface="Arial"/>
                <a:ea typeface="Arial"/>
                <a:cs typeface="Arial"/>
              </a:defRPr>
            </a:pPr>
            <a:r>
              <a:rPr sz="5700" b="1">
                <a:solidFill>
                  <a:srgbClr val="003057"/>
                </a:solidFill>
                <a:latin typeface="Arial"/>
                <a:ea typeface="Arial"/>
                <a:cs typeface="Arial"/>
              </a:rPr>
              <a:t>90</a:t>
            </a:r>
          </a:p>
        </p:txBody>
      </p:sp>
      <p:sp>
        <p:nvSpPr>
          <p:cNvPr id="14" name="">
            <a:extLst xmlns:a="http://schemas.openxmlformats.org/drawingml/2006/main">
              <a:ext uri="{FF2B5EF4-FFF2-40B4-BE49-F238E27FC236}">
                <a16:creationId xmlns:a16="http://schemas.microsoft.com/office/drawing/2014/main" id="{0835612B-B81B-4AA3-83C5-F6A6AB7AB9EF}"/>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4CECDD41-C7DE-4B11-AEF3-DEB060D90DE3}"/>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667085"/>
                </a:solidFill>
                <a:latin typeface="Microsoft YaHei"/>
                <a:ea typeface="Microsoft YaHei"/>
                <a:cs typeface="Microsoft YaHei"/>
              </a:defRPr>
            </a:pPr>
            <a:r>
              <a:rPr sz="1425" b="1">
                <a:solidFill>
                  <a:srgbClr val="667085"/>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777C0C9C-2DBE-43D7-BE80-9555B0615081}"/>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7125BF95-5EAB-4AEB-90D3-7F49C15BC66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2E88D51B-726E-4AF8-B08B-08DF119171C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信息处理与试算表</a:t>
            </a:r>
          </a:p>
        </p:txBody>
      </p:sp>
      <p:sp>
        <p:nvSpPr>
          <p:cNvPr id="19" name="">
            <a:extLst xmlns:a="http://schemas.openxmlformats.org/drawingml/2006/main">
              <a:ext uri="{FF2B5EF4-FFF2-40B4-BE49-F238E27FC236}">
                <a16:creationId xmlns:a16="http://schemas.microsoft.com/office/drawing/2014/main" id="{555B286D-3BAC-46FA-832C-1C449DAAC3C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01 / 30</a:t>
            </a:r>
          </a:p>
        </p:txBody>
      </p:sp>
    </p:spTree>
    <p:extLst>
      <p:ext uri="{BB962C8B-B14F-4D97-AF65-F5344CB8AC3E}">
        <p14:creationId xmlns:p14="http://schemas.microsoft.com/office/powerpoint/2010/main" val="1680731504"/>
      </p:ext>
    </p:extLst>
  </p:cSld>
</p:sld>
</file>

<file path=ppt/slides/slide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EDF81129-AF3F-4F8A-98F5-2BC0323253C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EA729C24-323E-40A2-A0D5-F00DBD9707B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c0a515ded9284af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63B7790-78E5-4E7F-BF90-370F2C0200B8}"/>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1EB097B2-FB55-4570-A245-96BEAD62B502}"/>
              </a:ext>
            </a:extLst>
          </p:cNvPr>
          <p:cNvSpPr>
            <a:spLocks xmlns:a="http://schemas.openxmlformats.org/drawingml/2006/main" noGrp="1"/>
          </p:cNvSpPr>
          <p:nvPr/>
        </p:nvSpPr>
        <p:spPr>
          <a:xfrm xmlns:a="http://schemas.openxmlformats.org/drawingml/2006/main">
            <a:off x="628650" y="1952625"/>
            <a:ext cx="35560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A4EFD807-0847-4303-A79C-E1DCF006FDD3}"/>
              </a:ext>
            </a:extLst>
          </p:cNvPr>
          <p:cNvSpPr>
            <a:spLocks xmlns:a="http://schemas.openxmlformats.org/drawingml/2006/main" noGrp="1"/>
          </p:cNvSpPr>
          <p:nvPr/>
        </p:nvSpPr>
        <p:spPr>
          <a:xfrm xmlns:a="http://schemas.openxmlformats.org/drawingml/2006/main">
            <a:off x="8382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BFE5D0"/>
                </a:solidFill>
                <a:latin typeface="Arial"/>
                <a:ea typeface="Arial"/>
                <a:cs typeface="Arial"/>
              </a:defRPr>
            </a:pPr>
            <a:r>
              <a:rPr sz="1800" b="1">
                <a:solidFill>
                  <a:srgbClr val="BFE5D0"/>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34947A9E-43FE-45EE-9885-23CE65E1552E}"/>
              </a:ext>
            </a:extLst>
          </p:cNvPr>
          <p:cNvSpPr>
            <a:spLocks xmlns:a="http://schemas.openxmlformats.org/drawingml/2006/main" noGrp="1"/>
          </p:cNvSpPr>
          <p:nvPr/>
        </p:nvSpPr>
        <p:spPr>
          <a:xfrm xmlns:a="http://schemas.openxmlformats.org/drawingml/2006/main">
            <a:off x="8382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F905C34F-9745-46BA-956B-D620729B813C}"/>
              </a:ext>
            </a:extLst>
          </p:cNvPr>
          <p:cNvSpPr>
            <a:spLocks xmlns:a="http://schemas.openxmlformats.org/drawingml/2006/main" noGrp="1"/>
          </p:cNvSpPr>
          <p:nvPr/>
        </p:nvSpPr>
        <p:spPr>
          <a:xfrm xmlns:a="http://schemas.openxmlformats.org/drawingml/2006/main">
            <a:off x="8382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2D189156-739D-438A-82DD-C84CB9FB7599}"/>
              </a:ext>
            </a:extLst>
          </p:cNvPr>
          <p:cNvSpPr>
            <a:spLocks xmlns:a="http://schemas.openxmlformats.org/drawingml/2006/main" noGrp="1"/>
          </p:cNvSpPr>
          <p:nvPr/>
        </p:nvSpPr>
        <p:spPr>
          <a:xfrm xmlns:a="http://schemas.openxmlformats.org/drawingml/2006/main">
            <a:off x="8382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FF2A4D4A-C265-488E-933B-837E08CE6AB5}"/>
              </a:ext>
            </a:extLst>
          </p:cNvPr>
          <p:cNvSpPr>
            <a:spLocks xmlns:a="http://schemas.openxmlformats.org/drawingml/2006/main" noGrp="1"/>
          </p:cNvSpPr>
          <p:nvPr/>
        </p:nvSpPr>
        <p:spPr>
          <a:xfrm xmlns:a="http://schemas.openxmlformats.org/drawingml/2006/main">
            <a:off x="4318000" y="1952625"/>
            <a:ext cx="3556000" cy="3429000"/>
          </a:xfrm>
          <a:prstGeom xmlns:a="http://schemas.openxmlformats.org/drawingml/2006/main" prst="roundRect">
            <a:avLst>
              <a:gd name="adj" fmla="val 3333"/>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1D768D26-E556-4F25-A4CA-15F2F65B81D9}"/>
              </a:ext>
            </a:extLst>
          </p:cNvPr>
          <p:cNvSpPr>
            <a:spLocks xmlns:a="http://schemas.openxmlformats.org/drawingml/2006/main" noGrp="1"/>
          </p:cNvSpPr>
          <p:nvPr/>
        </p:nvSpPr>
        <p:spPr>
          <a:xfrm xmlns:a="http://schemas.openxmlformats.org/drawingml/2006/main">
            <a:off x="452755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59B8D3"/>
                </a:solidFill>
                <a:latin typeface="Arial"/>
                <a:ea typeface="Arial"/>
                <a:cs typeface="Arial"/>
              </a:defRPr>
            </a:pPr>
            <a:r>
              <a:rPr sz="1800" b="1">
                <a:solidFill>
                  <a:srgbClr val="59B8D3"/>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2829D388-21C4-4524-BD92-DE575B565DC2}"/>
              </a:ext>
            </a:extLst>
          </p:cNvPr>
          <p:cNvSpPr>
            <a:spLocks xmlns:a="http://schemas.openxmlformats.org/drawingml/2006/main" noGrp="1"/>
          </p:cNvSpPr>
          <p:nvPr/>
        </p:nvSpPr>
        <p:spPr>
          <a:xfrm xmlns:a="http://schemas.openxmlformats.org/drawingml/2006/main">
            <a:off x="452755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14213D"/>
                </a:solidFill>
                <a:latin typeface="Microsoft YaHei"/>
                <a:ea typeface="Microsoft YaHei"/>
                <a:cs typeface="Microsoft YaHei"/>
              </a:defRPr>
            </a:pPr>
            <a:r>
              <a:rPr sz="1875" b="1">
                <a:solidFill>
                  <a:srgbClr val="14213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1604AF2B-D0B9-4BE7-A739-3E0567267FA8}"/>
              </a:ext>
            </a:extLst>
          </p:cNvPr>
          <p:cNvSpPr>
            <a:spLocks xmlns:a="http://schemas.openxmlformats.org/drawingml/2006/main" noGrp="1"/>
          </p:cNvSpPr>
          <p:nvPr/>
        </p:nvSpPr>
        <p:spPr>
          <a:xfrm xmlns:a="http://schemas.openxmlformats.org/drawingml/2006/main">
            <a:off x="452755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9CD37DD7-49B1-48C4-8B94-09A28251F781}"/>
              </a:ext>
            </a:extLst>
          </p:cNvPr>
          <p:cNvSpPr>
            <a:spLocks xmlns:a="http://schemas.openxmlformats.org/drawingml/2006/main" noGrp="1"/>
          </p:cNvSpPr>
          <p:nvPr/>
        </p:nvSpPr>
        <p:spPr>
          <a:xfrm xmlns:a="http://schemas.openxmlformats.org/drawingml/2006/main">
            <a:off x="452755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5B3F9CC4-A8DE-4B88-87F9-8DB4C4BE9AA5}"/>
              </a:ext>
            </a:extLst>
          </p:cNvPr>
          <p:cNvSpPr>
            <a:spLocks xmlns:a="http://schemas.openxmlformats.org/drawingml/2006/main" noGrp="1"/>
          </p:cNvSpPr>
          <p:nvPr/>
        </p:nvSpPr>
        <p:spPr>
          <a:xfrm xmlns:a="http://schemas.openxmlformats.org/drawingml/2006/main">
            <a:off x="8007350" y="1952625"/>
            <a:ext cx="3556000" cy="3429000"/>
          </a:xfrm>
          <a:prstGeom xmlns:a="http://schemas.openxmlformats.org/drawingml/2006/main" prst="roundRect">
            <a:avLst>
              <a:gd name="adj" fmla="val 3333"/>
            </a:avLst>
          </a:prstGeom>
          <a:solidFill xmlns:a="http://schemas.openxmlformats.org/drawingml/2006/main">
            <a:srgbClr val="FFFFFF"/>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B8E95811-7A9A-4227-BAEF-E929994A2503}"/>
              </a:ext>
            </a:extLst>
          </p:cNvPr>
          <p:cNvSpPr>
            <a:spLocks xmlns:a="http://schemas.openxmlformats.org/drawingml/2006/main" noGrp="1"/>
          </p:cNvSpPr>
          <p:nvPr/>
        </p:nvSpPr>
        <p:spPr>
          <a:xfrm xmlns:a="http://schemas.openxmlformats.org/drawingml/2006/main">
            <a:off x="82169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59B8D3"/>
                </a:solidFill>
                <a:latin typeface="Arial"/>
                <a:ea typeface="Arial"/>
                <a:cs typeface="Arial"/>
              </a:defRPr>
            </a:pPr>
            <a:r>
              <a:rPr sz="1800" b="1">
                <a:solidFill>
                  <a:srgbClr val="59B8D3"/>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B32D2261-D8ED-4E4D-BB40-6EED04C8DB66}"/>
              </a:ext>
            </a:extLst>
          </p:cNvPr>
          <p:cNvSpPr>
            <a:spLocks xmlns:a="http://schemas.openxmlformats.org/drawingml/2006/main" noGrp="1"/>
          </p:cNvSpPr>
          <p:nvPr/>
        </p:nvSpPr>
        <p:spPr>
          <a:xfrm xmlns:a="http://schemas.openxmlformats.org/drawingml/2006/main">
            <a:off x="82169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14213D"/>
                </a:solidFill>
                <a:latin typeface="Microsoft YaHei"/>
                <a:ea typeface="Microsoft YaHei"/>
                <a:cs typeface="Microsoft YaHei"/>
              </a:defRPr>
            </a:pPr>
            <a:r>
              <a:rPr sz="1875" b="1">
                <a:solidFill>
                  <a:srgbClr val="14213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8BFDC534-B024-4AF1-B634-1640BF8AA69D}"/>
              </a:ext>
            </a:extLst>
          </p:cNvPr>
          <p:cNvSpPr>
            <a:spLocks xmlns:a="http://schemas.openxmlformats.org/drawingml/2006/main" noGrp="1"/>
          </p:cNvSpPr>
          <p:nvPr/>
        </p:nvSpPr>
        <p:spPr>
          <a:xfrm xmlns:a="http://schemas.openxmlformats.org/drawingml/2006/main">
            <a:off x="82169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D15B8E15-620F-4B6E-9708-EAE07D4FE8B1}"/>
              </a:ext>
            </a:extLst>
          </p:cNvPr>
          <p:cNvSpPr>
            <a:spLocks xmlns:a="http://schemas.openxmlformats.org/drawingml/2006/main" noGrp="1"/>
          </p:cNvSpPr>
          <p:nvPr/>
        </p:nvSpPr>
        <p:spPr>
          <a:xfrm xmlns:a="http://schemas.openxmlformats.org/drawingml/2006/main">
            <a:off x="82169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50723E28-EB01-4900-8353-46552582F67B}"/>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成功标准｜模型输入、处理、输出和假设必须可追踪</a:t>
            </a:r>
          </a:p>
        </p:txBody>
      </p:sp>
      <p:sp>
        <p:nvSpPr>
          <p:cNvPr id="21" name="">
            <a:extLst xmlns:a="http://schemas.openxmlformats.org/drawingml/2006/main">
              <a:ext uri="{FF2B5EF4-FFF2-40B4-BE49-F238E27FC236}">
                <a16:creationId xmlns:a16="http://schemas.microsoft.com/office/drawing/2014/main" id="{F7653759-D77F-4D58-A88A-419C1DDEC82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17836F70-BB6F-4EF0-951E-275800D152F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信息处理与试算表</a:t>
            </a:r>
          </a:p>
        </p:txBody>
      </p:sp>
      <p:sp>
        <p:nvSpPr>
          <p:cNvPr id="23" name="">
            <a:extLst xmlns:a="http://schemas.openxmlformats.org/drawingml/2006/main">
              <a:ext uri="{FF2B5EF4-FFF2-40B4-BE49-F238E27FC236}">
                <a16:creationId xmlns:a16="http://schemas.microsoft.com/office/drawing/2014/main" id="{6473C4ED-F909-419B-B5D8-F5A1B0B4631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02 / 30</a:t>
            </a:r>
          </a:p>
        </p:txBody>
      </p:sp>
    </p:spTree>
    <p:extLst>
      <p:ext uri="{BB962C8B-B14F-4D97-AF65-F5344CB8AC3E}">
        <p14:creationId xmlns:p14="http://schemas.microsoft.com/office/powerpoint/2010/main" val="1849178658"/>
      </p:ext>
    </p:extLst>
  </p:cSld>
</p:sld>
</file>

<file path=ppt/slides/slide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09AF7794-C3DB-4E41-86F0-16B0A29D9FF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B85E0B18-856F-48CA-84FC-AF78C17B5D2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9874d4113d044f0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8F1735C-4697-4200-941F-0B23F45AB3BD}"/>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14213D"/>
                </a:solidFill>
                <a:latin typeface="Microsoft YaHei"/>
                <a:ea typeface="Microsoft YaHei"/>
                <a:cs typeface="Microsoft YaHei"/>
              </a:defRPr>
            </a:pPr>
            <a:r>
              <a:rPr sz="3000" b="1">
                <a:solidFill>
                  <a:srgbClr val="14213D"/>
                </a:solidFill>
                <a:latin typeface="Microsoft YaHei"/>
                <a:ea typeface="Microsoft YaHei"/>
                <a:cs typeface="Microsoft YaHei"/>
              </a:rPr>
              <a:t>信息处理与试算表</a:t>
            </a:r>
          </a:p>
        </p:txBody>
      </p:sp>
      <p:sp>
        <p:nvSpPr>
          <p:cNvPr id="5" name="">
            <a:extLst xmlns:a="http://schemas.openxmlformats.org/drawingml/2006/main">
              <a:ext uri="{FF2B5EF4-FFF2-40B4-BE49-F238E27FC236}">
                <a16:creationId xmlns:a16="http://schemas.microsoft.com/office/drawing/2014/main" id="{9B556736-8BC5-4DF8-B17E-41CDCD8338C0}"/>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BF93D9D5-D4B7-41F3-9D30-3C4AB59C7B94}"/>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52979BB8-1F89-4EEE-AE72-D21CE052C44E}"/>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BFE5D0"/>
                </a:solidFill>
                <a:latin typeface="Arial"/>
                <a:ea typeface="Arial"/>
                <a:cs typeface="Arial"/>
              </a:defRPr>
            </a:pPr>
            <a:r>
              <a:rPr sz="825" b="1">
                <a:solidFill>
                  <a:srgbClr val="BFE5D0"/>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600F3608-CE8E-4D4D-A3AC-423FFF88586F}"/>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模型输入、处理、输出和假设必须可追踪</a:t>
            </a:r>
          </a:p>
        </p:txBody>
      </p:sp>
      <p:sp>
        <p:nvSpPr>
          <p:cNvPr id="9" name="">
            <a:extLst xmlns:a="http://schemas.openxmlformats.org/drawingml/2006/main">
              <a:ext uri="{FF2B5EF4-FFF2-40B4-BE49-F238E27FC236}">
                <a16:creationId xmlns:a16="http://schemas.microsoft.com/office/drawing/2014/main" id="{3CB26444-EA62-4635-8419-EA180CA91397}"/>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F2D48A"/>
                </a:solidFill>
                <a:latin typeface="Microsoft YaHei"/>
                <a:ea typeface="Microsoft YaHei"/>
                <a:cs typeface="Microsoft YaHei"/>
              </a:defRPr>
            </a:pPr>
            <a:r>
              <a:rPr sz="1275" b="1">
                <a:solidFill>
                  <a:srgbClr val="F2D48A"/>
                </a:solidFill>
                <a:latin typeface="Microsoft YaHei"/>
                <a:ea typeface="Microsoft YaHei"/>
                <a:cs typeface="Microsoft YaHei"/>
              </a:rPr>
              <a:t>边界提醒｜相对/绝对引用错误</a:t>
            </a:r>
          </a:p>
        </p:txBody>
      </p:sp>
      <p:sp>
        <p:nvSpPr>
          <p:cNvPr id="10" name="">
            <a:extLst xmlns:a="http://schemas.openxmlformats.org/drawingml/2006/main">
              <a:ext uri="{FF2B5EF4-FFF2-40B4-BE49-F238E27FC236}">
                <a16:creationId xmlns:a16="http://schemas.microsoft.com/office/drawing/2014/main" id="{8D60DD27-74FF-4ADA-9391-62B71151770F}"/>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oundRect">
            <a:avLst>
              <a:gd name="adj" fmla="val 8000"/>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18EF4755-383D-4CD8-92C8-2ED7B94A28A2}"/>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59B8D3"/>
                </a:solidFill>
                <a:latin typeface="Microsoft YaHei"/>
                <a:ea typeface="Microsoft YaHei"/>
                <a:cs typeface="Microsoft YaHei"/>
              </a:defRPr>
            </a:pPr>
            <a:r>
              <a:rPr sz="975" b="1">
                <a:solidFill>
                  <a:srgbClr val="59B8D3"/>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E6EBB3C0-D95D-4138-8393-BEFF3B8026F6}"/>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公式、函数、模型、图表和数据验证。</a:t>
            </a:r>
          </a:p>
        </p:txBody>
      </p:sp>
      <p:sp>
        <p:nvSpPr>
          <p:cNvPr id="13" name="">
            <a:extLst xmlns:a="http://schemas.openxmlformats.org/drawingml/2006/main">
              <a:ext uri="{FF2B5EF4-FFF2-40B4-BE49-F238E27FC236}">
                <a16:creationId xmlns:a16="http://schemas.microsoft.com/office/drawing/2014/main" id="{41D66B3B-A031-4109-8024-6ADCD7E2BA9C}"/>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oundRect">
            <a:avLst>
              <a:gd name="adj" fmla="val 6780"/>
            </a:avLst>
          </a:prstGeom>
          <a:solidFill xmlns:a="http://schemas.openxmlformats.org/drawingml/2006/main">
            <a:srgbClr val="FCE4D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6A5DEB69-0A57-4087-8260-AAA4EE58E338}"/>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46B294C8-8709-4DE2-8DF4-2A6EDDB3B9B8}"/>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清洗—计算—验证—可视化</a:t>
            </a:r>
          </a:p>
        </p:txBody>
      </p:sp>
      <p:sp>
        <p:nvSpPr>
          <p:cNvPr id="16" name="">
            <a:extLst xmlns:a="http://schemas.openxmlformats.org/drawingml/2006/main">
              <a:ext uri="{FF2B5EF4-FFF2-40B4-BE49-F238E27FC236}">
                <a16:creationId xmlns:a16="http://schemas.microsoft.com/office/drawing/2014/main" id="{6D7ED036-9CF1-49BD-8270-EEECFC7A92D7}"/>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Microsoft YaHei"/>
                <a:ea typeface="Microsoft YaHei"/>
                <a:cs typeface="Microsoft YaHei"/>
              </a:defRPr>
            </a:pPr>
            <a:r>
              <a:rPr sz="900" b="1">
                <a:solidFill>
                  <a:srgbClr val="667085"/>
                </a:solidFill>
                <a:latin typeface="Microsoft YaHei"/>
                <a:ea typeface="Microsoft YaHei"/>
                <a:cs typeface="Microsoft YaHei"/>
              </a:rPr>
              <a:t>题型依据｜DSE模考题型｜参照 HKDSE ICT 2012-2022、Sample Paper 与 Practice Paper｜ICT Paper 1 Section A original MCQ·证据定位·原创模考任务 1</a:t>
            </a:r>
          </a:p>
        </p:txBody>
      </p:sp>
      <p:sp>
        <p:nvSpPr>
          <p:cNvPr id="17" name="">
            <a:extLst xmlns:a="http://schemas.openxmlformats.org/drawingml/2006/main">
              <a:ext uri="{FF2B5EF4-FFF2-40B4-BE49-F238E27FC236}">
                <a16:creationId xmlns:a16="http://schemas.microsoft.com/office/drawing/2014/main" id="{5D2FBED1-9A1F-48B3-8D72-DCA827707ED2}"/>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03057"/>
                </a:solidFill>
                <a:latin typeface="Arial"/>
                <a:ea typeface="Arial"/>
                <a:cs typeface="Arial"/>
              </a:defRPr>
            </a:pPr>
            <a:r>
              <a:rPr sz="975" b="1">
                <a:solidFill>
                  <a:srgbClr val="003057"/>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3F013179-9568-42B7-8FF3-4FF9187C4E3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FA78E26B-39AD-4AC4-9A5F-3092C75784A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信息处理与试算表</a:t>
            </a:r>
          </a:p>
        </p:txBody>
      </p:sp>
      <p:sp>
        <p:nvSpPr>
          <p:cNvPr id="20" name="">
            <a:extLst xmlns:a="http://schemas.openxmlformats.org/drawingml/2006/main">
              <a:ext uri="{FF2B5EF4-FFF2-40B4-BE49-F238E27FC236}">
                <a16:creationId xmlns:a16="http://schemas.microsoft.com/office/drawing/2014/main" id="{EE27A992-93E4-477A-87AE-7CD83B48C36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03 / 30</a:t>
            </a:r>
          </a:p>
        </p:txBody>
      </p:sp>
    </p:spTree>
    <p:extLst>
      <p:ext uri="{BB962C8B-B14F-4D97-AF65-F5344CB8AC3E}">
        <p14:creationId xmlns:p14="http://schemas.microsoft.com/office/powerpoint/2010/main" val="435569191"/>
      </p:ext>
    </p:extLst>
  </p:cSld>
</p:sld>
</file>

<file path=ppt/slides/slide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F51DC1AF-0FA3-4263-9CEC-C235763CB43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0D96C3AB-B65D-4272-95C9-3316124A00D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d7cb825184da42c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9B58D1C-5490-48CF-B91F-1B0A175BB185}"/>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7F5DE13C-8BF4-4497-9920-88DCAD472610}"/>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E9B066E2-6E83-41D0-B378-CF9991E47ABC}"/>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能解释“模型输入、处理、输出和假设必须可追踪”，并识别一个反例或边界。</a:t>
            </a:r>
          </a:p>
        </p:txBody>
      </p:sp>
      <p:sp>
        <p:nvSpPr>
          <p:cNvPr id="7" name="">
            <a:extLst xmlns:a="http://schemas.openxmlformats.org/drawingml/2006/main">
              <a:ext uri="{FF2B5EF4-FFF2-40B4-BE49-F238E27FC236}">
                <a16:creationId xmlns:a16="http://schemas.microsoft.com/office/drawing/2014/main" id="{82B6469E-9511-484E-851A-4D110B650191}"/>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8A02618B-570D-4E85-992B-CE8858B4E212}"/>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59B8D3"/>
                </a:solidFill>
                <a:latin typeface="Microsoft YaHei"/>
                <a:ea typeface="Microsoft YaHei"/>
                <a:cs typeface="Microsoft YaHei"/>
              </a:defRPr>
            </a:pPr>
            <a:r>
              <a:rPr sz="1050" b="1">
                <a:solidFill>
                  <a:srgbClr val="59B8D3"/>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F35D4140-BD59-4EC4-A08E-4EBC01142DB1}"/>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AA-1 · ICT Paper 1 Section A original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【原创训练材料｜参数为训练所设】B2 stores a tax rate. Formula D7 uses the…</a:t>
            </a:r>
          </a:p>
        </p:txBody>
      </p:sp>
      <p:sp>
        <p:nvSpPr>
          <p:cNvPr id="10" name="">
            <a:extLst xmlns:a="http://schemas.openxmlformats.org/drawingml/2006/main">
              <a:ext uri="{FF2B5EF4-FFF2-40B4-BE49-F238E27FC236}">
                <a16:creationId xmlns:a16="http://schemas.microsoft.com/office/drawing/2014/main" id="{8A4106E4-1B02-43AB-B744-2B2EDDC3003A}"/>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高频错因：相对/绝对引用错误</a:t>
            </a:r>
          </a:p>
        </p:txBody>
      </p:sp>
      <p:sp>
        <p:nvSpPr>
          <p:cNvPr id="11" name="">
            <a:extLst xmlns:a="http://schemas.openxmlformats.org/drawingml/2006/main">
              <a:ext uri="{FF2B5EF4-FFF2-40B4-BE49-F238E27FC236}">
                <a16:creationId xmlns:a16="http://schemas.microsoft.com/office/drawing/2014/main" id="{BBF9CE92-CA32-4C87-AF76-EFB603D8BD07}"/>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0DFFD101-F11D-441F-9744-72D30CBB0282}"/>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729A7C79-BF21-4318-8901-448AB86805F3}"/>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模型输入、处理、输出和假设必须可追踪</a:t>
            </a:r>
          </a:p>
        </p:txBody>
      </p:sp>
      <p:sp>
        <p:nvSpPr>
          <p:cNvPr id="14" name="">
            <a:extLst xmlns:a="http://schemas.openxmlformats.org/drawingml/2006/main">
              <a:ext uri="{FF2B5EF4-FFF2-40B4-BE49-F238E27FC236}">
                <a16:creationId xmlns:a16="http://schemas.microsoft.com/office/drawing/2014/main" id="{82432D24-D4FC-46A7-A383-ED1189346DF8}"/>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5990B0AE-F44F-4FDE-BE2B-1293D3316FE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8870D4AC-5585-44D5-819E-F1E823799A7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信息处理与试算表</a:t>
            </a:r>
          </a:p>
        </p:txBody>
      </p:sp>
      <p:sp>
        <p:nvSpPr>
          <p:cNvPr id="17" name="">
            <a:extLst xmlns:a="http://schemas.openxmlformats.org/drawingml/2006/main">
              <a:ext uri="{FF2B5EF4-FFF2-40B4-BE49-F238E27FC236}">
                <a16:creationId xmlns:a16="http://schemas.microsoft.com/office/drawing/2014/main" id="{91728048-6A85-42C6-893B-4E10AF617FE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04 / 30</a:t>
            </a:r>
          </a:p>
        </p:txBody>
      </p:sp>
    </p:spTree>
    <p:extLst>
      <p:ext uri="{BB962C8B-B14F-4D97-AF65-F5344CB8AC3E}">
        <p14:creationId xmlns:p14="http://schemas.microsoft.com/office/powerpoint/2010/main" val="854561161"/>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F943D19F-E49F-4E04-83CB-F92FA63B0FA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89EF977E-4A73-4C71-A9D3-7A6119CDDA5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21f1cb55e4764ce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F4B08EB-46B4-4BDC-86AA-79194553782A}"/>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1F4DDFE7-7CC3-4189-8761-3F4B1595282F}"/>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3321AB3D-9FEF-4C59-AA8C-19A6EF01985A}"/>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36E529A6-1C83-480C-9099-93668B76A20B}"/>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F8B6082E-856A-4AA4-AE07-77588FA4589B}"/>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清洗</a:t>
            </a:r>
          </a:p>
        </p:txBody>
      </p:sp>
      <p:sp>
        <p:nvSpPr>
          <p:cNvPr id="9" name="">
            <a:extLst xmlns:a="http://schemas.openxmlformats.org/drawingml/2006/main">
              <a:ext uri="{FF2B5EF4-FFF2-40B4-BE49-F238E27FC236}">
                <a16:creationId xmlns:a16="http://schemas.microsoft.com/office/drawing/2014/main" id="{FAB1DC71-C156-46A5-8601-A68BCB592288}"/>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251406F0-253E-4CC9-A9FA-B59D8AC9B043}"/>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计算</a:t>
            </a:r>
          </a:p>
        </p:txBody>
      </p:sp>
      <p:sp>
        <p:nvSpPr>
          <p:cNvPr id="11" name="">
            <a:extLst xmlns:a="http://schemas.openxmlformats.org/drawingml/2006/main">
              <a:ext uri="{FF2B5EF4-FFF2-40B4-BE49-F238E27FC236}">
                <a16:creationId xmlns:a16="http://schemas.microsoft.com/office/drawing/2014/main" id="{43FA2A64-2E02-4645-85AF-5DFD10854A5F}"/>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CE5696EC-CAC0-4B07-B342-E6848F6147F1}"/>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验证</a:t>
            </a:r>
          </a:p>
        </p:txBody>
      </p:sp>
      <p:sp>
        <p:nvSpPr>
          <p:cNvPr id="13" name="">
            <a:extLst xmlns:a="http://schemas.openxmlformats.org/drawingml/2006/main">
              <a:ext uri="{FF2B5EF4-FFF2-40B4-BE49-F238E27FC236}">
                <a16:creationId xmlns:a16="http://schemas.microsoft.com/office/drawing/2014/main" id="{97773143-0EEB-4FC9-A4A0-3FCE9696B34B}"/>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E22029BF-D604-4937-B40C-44BD538B7DF1}"/>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可视化</a:t>
            </a:r>
          </a:p>
        </p:txBody>
      </p:sp>
      <p:sp>
        <p:nvSpPr>
          <p:cNvPr id="15" name="">
            <a:extLst xmlns:a="http://schemas.openxmlformats.org/drawingml/2006/main">
              <a:ext uri="{FF2B5EF4-FFF2-40B4-BE49-F238E27FC236}">
                <a16:creationId xmlns:a16="http://schemas.microsoft.com/office/drawing/2014/main" id="{C85E12D8-18C6-494A-8C80-AF57DDB83420}"/>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BE408B1C-FD3B-44BF-9171-CFC4BC3C1459}"/>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59B8D3"/>
                </a:solidFill>
                <a:latin typeface="Microsoft YaHei"/>
                <a:ea typeface="Microsoft YaHei"/>
                <a:cs typeface="Microsoft YaHei"/>
              </a:defRPr>
            </a:pPr>
            <a:r>
              <a:rPr sz="900" b="1">
                <a:solidFill>
                  <a:srgbClr val="59B8D3"/>
                </a:solidFill>
                <a:latin typeface="Microsoft YaHei"/>
                <a:ea typeface="Microsoft YaHei"/>
                <a:cs typeface="Microsoft YaHei"/>
              </a:rPr>
              <a:t>DSE 模考例题 · Q01 · DSE模考题</a:t>
            </a:r>
          </a:p>
        </p:txBody>
      </p:sp>
      <p:sp>
        <p:nvSpPr>
          <p:cNvPr id="17" name="">
            <a:extLst xmlns:a="http://schemas.openxmlformats.org/drawingml/2006/main">
              <a:ext uri="{FF2B5EF4-FFF2-40B4-BE49-F238E27FC236}">
                <a16:creationId xmlns:a16="http://schemas.microsoft.com/office/drawing/2014/main" id="{71C81C66-0CAB-4E7F-96B2-73E1A6A4EB98}"/>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647"/>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ICT Paper 1 Section A original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【原创训练材料｜参数为训练所设】B2 stores a tax rate. Formula D7 uses the amount in…</a:t>
            </a:r>
          </a:p>
        </p:txBody>
      </p:sp>
      <p:sp>
        <p:nvSpPr>
          <p:cNvPr id="18" name="">
            <a:extLst xmlns:a="http://schemas.openxmlformats.org/drawingml/2006/main">
              <a:ext uri="{FF2B5EF4-FFF2-40B4-BE49-F238E27FC236}">
                <a16:creationId xmlns:a16="http://schemas.microsoft.com/office/drawing/2014/main" id="{2D2103E2-B73E-4486-AC18-48609BBD3E70}"/>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B4326F8-B1C1-4A58-9D1C-7EA4C5277351}"/>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FBF011B2-EE7D-4E57-9BBA-52D56C263836}"/>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正确结论：The amount reference should change by row while the tax-rate referenc…</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conclusion uses the observed result and keeps the stated boundary.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E8AFC790-ABB1-43F2-B38C-1FA93B062796}"/>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4FA7E082-8F0E-4B78-B6BE-FD465D57376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4CB39B2A-DEA5-4531-8925-10E4421424C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信息处理与试算表</a:t>
            </a:r>
          </a:p>
        </p:txBody>
      </p:sp>
      <p:sp>
        <p:nvSpPr>
          <p:cNvPr id="24" name="">
            <a:extLst xmlns:a="http://schemas.openxmlformats.org/drawingml/2006/main">
              <a:ext uri="{FF2B5EF4-FFF2-40B4-BE49-F238E27FC236}">
                <a16:creationId xmlns:a16="http://schemas.microsoft.com/office/drawing/2014/main" id="{6480D850-B15E-4AF7-8B54-2B4701939E7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05 / 30</a:t>
            </a:r>
          </a:p>
        </p:txBody>
      </p:sp>
    </p:spTree>
    <p:extLst>
      <p:ext uri="{BB962C8B-B14F-4D97-AF65-F5344CB8AC3E}">
        <p14:creationId xmlns:p14="http://schemas.microsoft.com/office/powerpoint/2010/main" val="455277920"/>
      </p:ext>
    </p:extLst>
  </p:cSld>
</p:sld>
</file>

<file path=ppt/slides/slide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5B64F2B5-B75B-4B1E-99B1-5DFDC5F9152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34C91B52-C05D-4699-9283-6A1CCB92693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a034a4b5fe1445b4"/>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B2863A3-A7C9-412F-B209-446687C2D286}"/>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48E11D90-7C9B-4660-B350-E63C44B3BBB7}"/>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74B004B6-7FB2-4F33-B782-2BB57B08336B}"/>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7101E92A-CCA0-4EAC-8448-F0EF96425050}"/>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AAD574FB-63E3-46E9-8E10-FB425F53252F}"/>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F6831B32-1160-40F9-BF75-60E7BD461CA9}"/>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0B5793F8-6A4C-420F-8BA8-E7C09420D1E0}"/>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65060445-B071-494B-B3D4-DF3B5EDD55F1}"/>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A86D1BEA-F5E7-4D11-A8D7-A8FEE9789367}"/>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4EACA0B9-891A-424D-84C8-2BD440993193}"/>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C476DFD5-B91A-4773-8277-8D744B71384D}"/>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4019F0AA-057A-4083-8E66-B60312858691}"/>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C653D38F-6E20-4809-9B48-05E2749DBEFF}"/>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相对/绝对引用错误</a:t>
            </a:r>
          </a:p>
        </p:txBody>
      </p:sp>
      <p:sp>
        <p:nvSpPr>
          <p:cNvPr id="17" name="">
            <a:extLst xmlns:a="http://schemas.openxmlformats.org/drawingml/2006/main">
              <a:ext uri="{FF2B5EF4-FFF2-40B4-BE49-F238E27FC236}">
                <a16:creationId xmlns:a16="http://schemas.microsoft.com/office/drawing/2014/main" id="{19C7BEF3-2B49-4FA0-B1F6-C98E081EE31E}"/>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CBE553C1-485E-43C0-BDD0-E0E7F2F33C1F}"/>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4A801B21-DF0B-4309-B7AA-44078733B5B3}"/>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4B65DAED-F524-4209-8BEB-3885A02B3F4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72462C94-9F28-4801-B888-8A040D995B8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信息处理与试算表</a:t>
            </a:r>
          </a:p>
        </p:txBody>
      </p:sp>
      <p:sp>
        <p:nvSpPr>
          <p:cNvPr id="22" name="">
            <a:extLst xmlns:a="http://schemas.openxmlformats.org/drawingml/2006/main">
              <a:ext uri="{FF2B5EF4-FFF2-40B4-BE49-F238E27FC236}">
                <a16:creationId xmlns:a16="http://schemas.microsoft.com/office/drawing/2014/main" id="{D44E839D-34E0-4C87-839A-AA6D6414C3D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06 / 30</a:t>
            </a:r>
          </a:p>
        </p:txBody>
      </p:sp>
    </p:spTree>
    <p:extLst>
      <p:ext uri="{BB962C8B-B14F-4D97-AF65-F5344CB8AC3E}">
        <p14:creationId xmlns:p14="http://schemas.microsoft.com/office/powerpoint/2010/main" val="603507732"/>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BA0620C0-EECE-4489-8DB7-6CBF10A75F4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7B7D7883-7825-4E7B-AAB6-BD9A2272802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2193af08e6c64bf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4A161F4-C4A5-4C77-BA68-55219740D4B1}"/>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3438CE5A-13B7-4019-A820-CB8C89DF1853}"/>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78A89734-7012-4FF9-AE64-847754BD8B0E}"/>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75DDE3F1-812A-4A5E-9DB8-C0681F9FE280}"/>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信息处理与试算表</a:t>
            </a:r>
          </a:p>
        </p:txBody>
      </p:sp>
      <p:sp>
        <p:nvSpPr>
          <p:cNvPr id="8" name="">
            <a:extLst xmlns:a="http://schemas.openxmlformats.org/drawingml/2006/main">
              <a:ext uri="{FF2B5EF4-FFF2-40B4-BE49-F238E27FC236}">
                <a16:creationId xmlns:a16="http://schemas.microsoft.com/office/drawing/2014/main" id="{22CF49B9-E11B-40BA-9CB2-D5372C23D6F2}"/>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A217CBEF-B58F-447F-B965-3C57971B508D}"/>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0E0FB6E4-9DB0-4405-A933-C75BDE66F618}"/>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模型输入、处理、输出和假设必须可追踪</a:t>
            </a:r>
          </a:p>
        </p:txBody>
      </p:sp>
      <p:sp>
        <p:nvSpPr>
          <p:cNvPr id="11" name="">
            <a:extLst xmlns:a="http://schemas.openxmlformats.org/drawingml/2006/main">
              <a:ext uri="{FF2B5EF4-FFF2-40B4-BE49-F238E27FC236}">
                <a16:creationId xmlns:a16="http://schemas.microsoft.com/office/drawing/2014/main" id="{D2E2A21F-7EFF-4486-A8DB-7208C9FC22E4}"/>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189E9B7A-BF6B-450C-8322-1512CE831539}"/>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F88AEDD6-6FAB-47F3-98C0-37B7F7FE6E53}"/>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清洗—计算—验证—可视化</a:t>
            </a:r>
          </a:p>
        </p:txBody>
      </p:sp>
      <p:sp>
        <p:nvSpPr>
          <p:cNvPr id="14" name="">
            <a:extLst xmlns:a="http://schemas.openxmlformats.org/drawingml/2006/main">
              <a:ext uri="{FF2B5EF4-FFF2-40B4-BE49-F238E27FC236}">
                <a16:creationId xmlns:a16="http://schemas.microsoft.com/office/drawing/2014/main" id="{D6C01A82-FD05-4BA5-A93B-F16195F6F2BE}"/>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C6DDEC6D-3684-4AF6-8C96-DBFB9856A693}"/>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3500241A-FE43-42A1-94E4-276C6F3BD281}"/>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相对/绝对引用错误</a:t>
            </a:r>
          </a:p>
        </p:txBody>
      </p:sp>
      <p:sp>
        <p:nvSpPr>
          <p:cNvPr id="17" name="">
            <a:extLst xmlns:a="http://schemas.openxmlformats.org/drawingml/2006/main">
              <a:ext uri="{FF2B5EF4-FFF2-40B4-BE49-F238E27FC236}">
                <a16:creationId xmlns:a16="http://schemas.microsoft.com/office/drawing/2014/main" id="{609D4A08-B08F-451F-8541-5B8977EC48BB}"/>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993C1F96-3AAB-4A87-9EAE-911E614D49B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809745CC-E0F7-4578-B932-8C68D5B35B0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信息处理与试算表</a:t>
            </a:r>
          </a:p>
        </p:txBody>
      </p:sp>
      <p:sp>
        <p:nvSpPr>
          <p:cNvPr id="20" name="">
            <a:extLst xmlns:a="http://schemas.openxmlformats.org/drawingml/2006/main">
              <a:ext uri="{FF2B5EF4-FFF2-40B4-BE49-F238E27FC236}">
                <a16:creationId xmlns:a16="http://schemas.microsoft.com/office/drawing/2014/main" id="{D277246B-3001-4D87-8CF7-0CF21481D88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07 / 30</a:t>
            </a:r>
          </a:p>
        </p:txBody>
      </p:sp>
    </p:spTree>
    <p:extLst>
      <p:ext uri="{BB962C8B-B14F-4D97-AF65-F5344CB8AC3E}">
        <p14:creationId xmlns:p14="http://schemas.microsoft.com/office/powerpoint/2010/main" val="1712521148"/>
      </p:ext>
    </p:extLst>
  </p:cSld>
</p:sld>
</file>

<file path=ppt/slides/slide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E43C1B37-421F-45E2-AA14-B8E4402C48D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07A279DD-BFA3-4432-9A8E-927F5667078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f1efcafefabd4578"/>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43F85A8-507D-46D8-9222-40252AD482D3}"/>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EB0E32D1-C826-4C12-AD78-DE7D2CCE62F3}"/>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F62238E0-E546-4383-8D01-D4746B33A834}"/>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3378A802-73D9-4FCE-8159-D51B52A24C6A}"/>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531"/>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ICT Paper 1 Section A original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a:t>
            </a:r>
          </a:p>
        </p:txBody>
      </p:sp>
      <p:sp>
        <p:nvSpPr>
          <p:cNvPr id="8" name="">
            <a:extLst xmlns:a="http://schemas.openxmlformats.org/drawingml/2006/main">
              <a:ext uri="{FF2B5EF4-FFF2-40B4-BE49-F238E27FC236}">
                <a16:creationId xmlns:a16="http://schemas.microsoft.com/office/drawing/2014/main" id="{A7146C9D-D4C0-4D00-BC34-41E95B49F95D}"/>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DEB1AD40-562E-4444-A280-20512700FA18}"/>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52923479-152C-4040-8CFF-8A0426CB8337}"/>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模型输入、处理、输出和假设必须可追踪</a:t>
            </a:r>
          </a:p>
        </p:txBody>
      </p:sp>
      <p:sp>
        <p:nvSpPr>
          <p:cNvPr id="11" name="">
            <a:extLst xmlns:a="http://schemas.openxmlformats.org/drawingml/2006/main">
              <a:ext uri="{FF2B5EF4-FFF2-40B4-BE49-F238E27FC236}">
                <a16:creationId xmlns:a16="http://schemas.microsoft.com/office/drawing/2014/main" id="{A457C2A2-7729-415F-9471-051230520902}"/>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09C850A1-1E58-46EE-BE8D-4BAEBD1F033D}"/>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4E7B60B1-3408-40FE-AF54-9AC0F53C5931}"/>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清洗—计算—验证—可视化</a:t>
            </a:r>
          </a:p>
        </p:txBody>
      </p:sp>
      <p:sp>
        <p:nvSpPr>
          <p:cNvPr id="14" name="">
            <a:extLst xmlns:a="http://schemas.openxmlformats.org/drawingml/2006/main">
              <a:ext uri="{FF2B5EF4-FFF2-40B4-BE49-F238E27FC236}">
                <a16:creationId xmlns:a16="http://schemas.microsoft.com/office/drawing/2014/main" id="{68B0B3FD-40EC-454B-A13B-892E365B6084}"/>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EF81C71E-3199-4131-80E9-0C8EDFB1BE24}"/>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63B7F0F6-3DFF-4302-9A2A-A77FB6BCC0B2}"/>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检查：相对/绝对引用错误</a:t>
            </a:r>
          </a:p>
        </p:txBody>
      </p:sp>
      <p:sp>
        <p:nvSpPr>
          <p:cNvPr id="17" name="">
            <a:extLst xmlns:a="http://schemas.openxmlformats.org/drawingml/2006/main">
              <a:ext uri="{FF2B5EF4-FFF2-40B4-BE49-F238E27FC236}">
                <a16:creationId xmlns:a16="http://schemas.microsoft.com/office/drawing/2014/main" id="{8FC56CD4-EC02-4AA9-B0DE-2611AC06020C}"/>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E6C80C1E-9137-4C71-92F5-EA2B3780995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7C95ACEF-3164-401B-B772-859F2249CD3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信息处理与试算表</a:t>
            </a:r>
          </a:p>
        </p:txBody>
      </p:sp>
      <p:sp>
        <p:nvSpPr>
          <p:cNvPr id="20" name="">
            <a:extLst xmlns:a="http://schemas.openxmlformats.org/drawingml/2006/main">
              <a:ext uri="{FF2B5EF4-FFF2-40B4-BE49-F238E27FC236}">
                <a16:creationId xmlns:a16="http://schemas.microsoft.com/office/drawing/2014/main" id="{243B43C2-7394-4905-8255-CFE3B24E474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08 / 30</a:t>
            </a:r>
          </a:p>
        </p:txBody>
      </p:sp>
    </p:spTree>
    <p:extLst>
      <p:ext uri="{BB962C8B-B14F-4D97-AF65-F5344CB8AC3E}">
        <p14:creationId xmlns:p14="http://schemas.microsoft.com/office/powerpoint/2010/main" val="1802860892"/>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0527F4CE-A2DB-43FF-8967-BD9B406FBB3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68D679F3-725B-4EAB-8A7C-5BDD0F217CC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f57c53628def498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8A03B04-4327-4BAE-A695-4ED2F97F86DE}"/>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C7B04A2B-246E-4EED-9320-6A3221063A77}"/>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3E5A44F4-DBD9-45ED-8909-A17D407B30E6}"/>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26BC47D8-BD9F-4149-A769-5347C013A8B2}"/>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5747"/>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AD-4 · ICT Paper 1 Section A original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【原创训练材料｜参数为训练所设】B2 stores a tax rate. Formula D7 uses the amount in C7 and is copied down to D30. The copied formulas must keep referring to B2.</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Which …</a:t>
            </a:r>
          </a:p>
        </p:txBody>
      </p:sp>
      <p:sp>
        <p:nvSpPr>
          <p:cNvPr id="8" name="">
            <a:extLst xmlns:a="http://schemas.openxmlformats.org/drawingml/2006/main">
              <a:ext uri="{FF2B5EF4-FFF2-40B4-BE49-F238E27FC236}">
                <a16:creationId xmlns:a16="http://schemas.microsoft.com/office/drawing/2014/main" id="{9C5999D3-76BE-4CA3-8CDB-8CCBE5E9902E}"/>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ICT 2012-2022、Sample Paper 与 Practice Paper｜ICT Paper 1 Section A original MCQ·错项排除·原创模考任务 4</a:t>
            </a:r>
          </a:p>
        </p:txBody>
      </p:sp>
      <p:sp>
        <p:nvSpPr>
          <p:cNvPr id="9" name="">
            <a:extLst xmlns:a="http://schemas.openxmlformats.org/drawingml/2006/main">
              <a:ext uri="{FF2B5EF4-FFF2-40B4-BE49-F238E27FC236}">
                <a16:creationId xmlns:a16="http://schemas.microsoft.com/office/drawing/2014/main" id="{A1286011-0E65-4CF9-9185-806045D6FBD7}"/>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6CE1DEBE-0CBC-4D56-B9A8-AE887CC45D88}"/>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33B9820E-39B1-4A1F-B044-CDF5D7AB1B54}"/>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216348A6-4989-47D2-8F21-4CB05CCFB0C6}"/>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DB4AFD1F-E9C0-467D-8A81-95771C198CEF}"/>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58657229-5F02-4430-A12C-BBF2AB3F7CF7}"/>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37F46D87-84FB-4ED8-B46D-7F7A2B9D026A}"/>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3CFD95C3-64E6-434B-9931-25D75386565E}"/>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5E8AF8E3-603C-4EBB-8203-52B0C2325336}"/>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CB02DFE7-F1BE-408A-A857-CF2031E2BB28}"/>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FA1364AC-2F25-4A0E-9512-AAE2978693F9}"/>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0EBAB43C-E4DD-4F30-A084-820724F647A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570EC206-4892-4C22-831C-6C450469305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信息处理与试算表</a:t>
            </a:r>
          </a:p>
        </p:txBody>
      </p:sp>
      <p:sp>
        <p:nvSpPr>
          <p:cNvPr id="22" name="">
            <a:extLst xmlns:a="http://schemas.openxmlformats.org/drawingml/2006/main">
              <a:ext uri="{FF2B5EF4-FFF2-40B4-BE49-F238E27FC236}">
                <a16:creationId xmlns:a16="http://schemas.microsoft.com/office/drawing/2014/main" id="{4DF260B8-9083-4A50-8CE9-B97FA00491E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09 / 30</a:t>
            </a:r>
          </a:p>
        </p:txBody>
      </p:sp>
    </p:spTree>
    <p:extLst>
      <p:ext uri="{BB962C8B-B14F-4D97-AF65-F5344CB8AC3E}">
        <p14:creationId xmlns:p14="http://schemas.microsoft.com/office/powerpoint/2010/main" val="1346013114"/>
      </p:ext>
    </p:extLst>
  </p:cSld>
</p:sld>
</file>

<file path=ppt/slides/slide1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F07789D0-F42F-4D5A-A716-A0D9A67B636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FA57EA0A-4BDC-4A8E-A469-4479F31DCD6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38bfdce384d9459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5DA4ED8-3F8A-4BB6-93CF-F4C70CD0F501}"/>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B583D1C7-E1C1-4F0D-B066-3ED440E203D0}"/>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FA5570B7-52D9-4EC7-A31A-C0ADDC0F1500}"/>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519202C8-33F4-4ED1-910B-F579618BC78A}"/>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0B800A71-D694-43FD-A54D-2318F1171A65}"/>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AA-1 · ICT Paper 1 Section A original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【原创训练材料｜参数为训练所设】B2 stores a tax rate.…</a:t>
            </a:r>
          </a:p>
        </p:txBody>
      </p:sp>
      <p:sp>
        <p:nvSpPr>
          <p:cNvPr id="9" name="">
            <a:extLst xmlns:a="http://schemas.openxmlformats.org/drawingml/2006/main">
              <a:ext uri="{FF2B5EF4-FFF2-40B4-BE49-F238E27FC236}">
                <a16:creationId xmlns:a16="http://schemas.microsoft.com/office/drawing/2014/main" id="{B89C4BBE-CE5A-4ED4-A60A-166F34186C19}"/>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268F7BC5-C6FE-4860-AA02-30BCD8C45EB7}"/>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55A5198D-00E6-47A3-8BCE-E1F88AD181FE}"/>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141C8FD5-9B64-47BB-BEEA-A6BE3C4278A7}"/>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AD-4 · ICT Paper 1 Section A original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【原创训练材料｜参数为训练所设】B2 stores a tax rate. Formula …</a:t>
            </a:r>
          </a:p>
        </p:txBody>
      </p:sp>
      <p:sp>
        <p:nvSpPr>
          <p:cNvPr id="13" name="">
            <a:extLst xmlns:a="http://schemas.openxmlformats.org/drawingml/2006/main">
              <a:ext uri="{FF2B5EF4-FFF2-40B4-BE49-F238E27FC236}">
                <a16:creationId xmlns:a16="http://schemas.microsoft.com/office/drawing/2014/main" id="{3307F372-1964-403A-AE3B-32717C1D609F}"/>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37E689A1-8BBA-4B85-A1C0-20F96857A6B1}"/>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71763CE1-B9F1-4F2E-BC93-6C1042620885}"/>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E731DFA9-A624-47A7-923E-B234C279CBB7}"/>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ICT Paper 1 Section A original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【原创训练材料｜参数为训练所设】B2 stores a tax rate. Formula …</a:t>
            </a:r>
          </a:p>
        </p:txBody>
      </p:sp>
      <p:sp>
        <p:nvSpPr>
          <p:cNvPr id="17" name="">
            <a:extLst xmlns:a="http://schemas.openxmlformats.org/drawingml/2006/main">
              <a:ext uri="{FF2B5EF4-FFF2-40B4-BE49-F238E27FC236}">
                <a16:creationId xmlns:a16="http://schemas.microsoft.com/office/drawing/2014/main" id="{488840A7-187A-4AB1-AC38-6188855EA2DF}"/>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038A14D0-EA30-43E3-8BDB-95FA4BDD24E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80C8E0B3-94D1-4DF6-A9F4-80BD8A8F024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信息处理与试算表</a:t>
            </a:r>
          </a:p>
        </p:txBody>
      </p:sp>
      <p:sp>
        <p:nvSpPr>
          <p:cNvPr id="20" name="">
            <a:extLst xmlns:a="http://schemas.openxmlformats.org/drawingml/2006/main">
              <a:ext uri="{FF2B5EF4-FFF2-40B4-BE49-F238E27FC236}">
                <a16:creationId xmlns:a16="http://schemas.microsoft.com/office/drawing/2014/main" id="{301DDD71-98D5-467C-91BA-D6DCE597CCE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10 / 30</a:t>
            </a:r>
          </a:p>
        </p:txBody>
      </p:sp>
    </p:spTree>
    <p:extLst>
      <p:ext uri="{BB962C8B-B14F-4D97-AF65-F5344CB8AC3E}">
        <p14:creationId xmlns:p14="http://schemas.microsoft.com/office/powerpoint/2010/main" val="268642646"/>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EA69C485-8AE7-4A8C-B620-517F4C06531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821EED8C-FF05-450F-B02D-D739B48525D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2ba84ac65ad45a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FEE258C-E286-413C-901C-F2D979E8E78E}"/>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60EADF15-F803-4010-8A40-FE615E16DAF9}"/>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395B1372-7A02-47A8-9792-7819E0184C79}"/>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02659BF5-748C-4476-9348-B9E895482E15}"/>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相对/绝对引用错误</a:t>
            </a:r>
          </a:p>
        </p:txBody>
      </p:sp>
      <p:sp>
        <p:nvSpPr>
          <p:cNvPr id="8" name="">
            <a:extLst xmlns:a="http://schemas.openxmlformats.org/drawingml/2006/main">
              <a:ext uri="{FF2B5EF4-FFF2-40B4-BE49-F238E27FC236}">
                <a16:creationId xmlns:a16="http://schemas.microsoft.com/office/drawing/2014/main" id="{15166BAC-EA15-4D9B-A325-34B69B7F0351}"/>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E944B3D9-9463-434B-BB3A-4326F47343B1}"/>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6D5CDA1D-CC9B-4106-9192-5F8636B52A56}"/>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F753D1C9-94DE-4861-A447-79F9174736A0}"/>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正确结论：Use C7 with $B$2, copy down, and inspect at least one later row.</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action targets the mechanism or failure shown in the material.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ACBE849F-30B9-4705-9B35-A4563D73BE85}"/>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BA7AD7C7-C5C1-4BD1-956E-62F89D15932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61D55613-8A7B-4593-AEC7-B93DDA654A8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信息处理与试算表</a:t>
            </a:r>
          </a:p>
        </p:txBody>
      </p:sp>
      <p:sp>
        <p:nvSpPr>
          <p:cNvPr id="15" name="">
            <a:extLst xmlns:a="http://schemas.openxmlformats.org/drawingml/2006/main">
              <a:ext uri="{FF2B5EF4-FFF2-40B4-BE49-F238E27FC236}">
                <a16:creationId xmlns:a16="http://schemas.microsoft.com/office/drawing/2014/main" id="{D9F5D10C-9D72-47F2-98EE-F76C101180D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11 / 30</a:t>
            </a:r>
          </a:p>
        </p:txBody>
      </p:sp>
    </p:spTree>
    <p:extLst>
      <p:ext uri="{BB962C8B-B14F-4D97-AF65-F5344CB8AC3E}">
        <p14:creationId xmlns:p14="http://schemas.microsoft.com/office/powerpoint/2010/main" val="1263688470"/>
      </p:ext>
    </p:extLst>
  </p:cSld>
</p:sld>
</file>

<file path=ppt/slides/slide1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4062CFB3-E345-492C-A256-81382113B36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2E6807BA-3371-4EAE-8A2E-C191E2EF495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67a6d8ea3079469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723CD07-A18D-4528-BD4F-4579E5F11497}"/>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D91D440E-B61F-4FA7-BDC5-97E344043D4C}"/>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FF5BB15D-6F9E-4504-AC5B-89785B16D354}"/>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D07176E4-3C18-4105-BAB9-B1A007F541F0}"/>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074"/>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AH-8 · ICT Paper 1 Section A original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【原创训练材料｜参数为训练所设】B2 stores a tax rate. Formula D7 uses the amount in C7 and is copied down to D30. The copied formulas must keep referring to B2.</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Which answer turns the mat…</a:t>
            </a:r>
          </a:p>
        </p:txBody>
      </p:sp>
      <p:sp>
        <p:nvSpPr>
          <p:cNvPr id="8" name="">
            <a:extLst xmlns:a="http://schemas.openxmlformats.org/drawingml/2006/main">
              <a:ext uri="{FF2B5EF4-FFF2-40B4-BE49-F238E27FC236}">
                <a16:creationId xmlns:a16="http://schemas.microsoft.com/office/drawing/2014/main" id="{9630F33B-6D28-4C0A-BFEA-35C4DABB5C22}"/>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46DD3016-FB8D-44B9-9E50-23ADBF6343DB}"/>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B026F26A-3C74-4DFC-8C96-DC4035F412DF}"/>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8CB33F6B-D1C0-4819-B971-B81A955BEC13}"/>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93807CA6-F92C-4F20-AF40-466C80E4661A}"/>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12E432D2-14DD-4073-BCB7-9498C297B463}"/>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0BEE8904-C1D5-4231-B35D-E82978EB05F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6FBDD7EC-4FCA-49B8-A48A-67770E28A73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信息处理与试算表</a:t>
            </a:r>
          </a:p>
        </p:txBody>
      </p:sp>
      <p:sp>
        <p:nvSpPr>
          <p:cNvPr id="16" name="">
            <a:extLst xmlns:a="http://schemas.openxmlformats.org/drawingml/2006/main">
              <a:ext uri="{FF2B5EF4-FFF2-40B4-BE49-F238E27FC236}">
                <a16:creationId xmlns:a16="http://schemas.microsoft.com/office/drawing/2014/main" id="{185BF7EB-9E00-46CB-B9C9-9142DC3583D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12 / 30</a:t>
            </a:r>
          </a:p>
        </p:txBody>
      </p:sp>
    </p:spTree>
    <p:extLst>
      <p:ext uri="{BB962C8B-B14F-4D97-AF65-F5344CB8AC3E}">
        <p14:creationId xmlns:p14="http://schemas.microsoft.com/office/powerpoint/2010/main" val="568653301"/>
      </p:ext>
    </p:extLst>
  </p:cSld>
</p:sld>
</file>

<file path=ppt/slides/slide1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283636EE-67A5-42CE-AD93-1D9A26BF0AD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F86705C4-B1E4-43A9-8DD2-07BE8606E95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ccaa8e8cce4545d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9680628-8530-449D-94C9-CD01420820E5}"/>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8A302BA0-BFCA-4FD7-AAE5-66161BB9FE36}"/>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AED072D7-8486-40BC-8FE6-F226E6E5B961}"/>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能独立执行“清洗—计算—验证—可视化”，并说明每一步理由。</a:t>
            </a:r>
          </a:p>
        </p:txBody>
      </p:sp>
      <p:sp>
        <p:nvSpPr>
          <p:cNvPr id="7" name="">
            <a:extLst xmlns:a="http://schemas.openxmlformats.org/drawingml/2006/main">
              <a:ext uri="{FF2B5EF4-FFF2-40B4-BE49-F238E27FC236}">
                <a16:creationId xmlns:a16="http://schemas.microsoft.com/office/drawing/2014/main" id="{6595A0C2-8E0D-45A6-81B7-F4F22E19CAC5}"/>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A71F11EC-A1E4-4A5A-8B6F-FB39C4787B4A}"/>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59B8D3"/>
                </a:solidFill>
                <a:latin typeface="Microsoft YaHei"/>
                <a:ea typeface="Microsoft YaHei"/>
                <a:cs typeface="Microsoft YaHei"/>
              </a:defRPr>
            </a:pPr>
            <a:r>
              <a:rPr sz="1050" b="1">
                <a:solidFill>
                  <a:srgbClr val="59B8D3"/>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1680C4DD-BFFB-4E7D-9FFE-CDB8F1DBC593}"/>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AK-11 · ICT Paper 1 Section A original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【原创训练材料｜参数为训练所设】B2 stores a tax rate. Formula D7 uses th…</a:t>
            </a:r>
          </a:p>
        </p:txBody>
      </p:sp>
      <p:sp>
        <p:nvSpPr>
          <p:cNvPr id="10" name="">
            <a:extLst xmlns:a="http://schemas.openxmlformats.org/drawingml/2006/main">
              <a:ext uri="{FF2B5EF4-FFF2-40B4-BE49-F238E27FC236}">
                <a16:creationId xmlns:a16="http://schemas.microsoft.com/office/drawing/2014/main" id="{FC2C32B3-EAF3-4AC5-AA75-59A1C7EC436B}"/>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高频错因：相对/绝对引用错误</a:t>
            </a:r>
          </a:p>
        </p:txBody>
      </p:sp>
      <p:sp>
        <p:nvSpPr>
          <p:cNvPr id="11" name="">
            <a:extLst xmlns:a="http://schemas.openxmlformats.org/drawingml/2006/main">
              <a:ext uri="{FF2B5EF4-FFF2-40B4-BE49-F238E27FC236}">
                <a16:creationId xmlns:a16="http://schemas.microsoft.com/office/drawing/2014/main" id="{BB6F22DD-B3D4-46F2-96CE-F006387277D2}"/>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C2ED5769-9FB6-47BC-9534-5824F1145B96}"/>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D68C1775-D345-4B8D-B927-0FC381584B4F}"/>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模型输入、处理、输出和假设必须可追踪</a:t>
            </a:r>
          </a:p>
        </p:txBody>
      </p:sp>
      <p:sp>
        <p:nvSpPr>
          <p:cNvPr id="14" name="">
            <a:extLst xmlns:a="http://schemas.openxmlformats.org/drawingml/2006/main">
              <a:ext uri="{FF2B5EF4-FFF2-40B4-BE49-F238E27FC236}">
                <a16:creationId xmlns:a16="http://schemas.microsoft.com/office/drawing/2014/main" id="{2ED6E546-244F-4B46-A070-4FA1435FA9EA}"/>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52EF0044-37F8-455E-A853-7F8903F9E64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DD5576D3-D3B3-4EE0-82E4-90588718106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信息处理与试算表</a:t>
            </a:r>
          </a:p>
        </p:txBody>
      </p:sp>
      <p:sp>
        <p:nvSpPr>
          <p:cNvPr id="17" name="">
            <a:extLst xmlns:a="http://schemas.openxmlformats.org/drawingml/2006/main">
              <a:ext uri="{FF2B5EF4-FFF2-40B4-BE49-F238E27FC236}">
                <a16:creationId xmlns:a16="http://schemas.microsoft.com/office/drawing/2014/main" id="{74FE6D84-0793-4205-A739-44F134FFC4C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13 / 30</a:t>
            </a:r>
          </a:p>
        </p:txBody>
      </p:sp>
    </p:spTree>
    <p:extLst>
      <p:ext uri="{BB962C8B-B14F-4D97-AF65-F5344CB8AC3E}">
        <p14:creationId xmlns:p14="http://schemas.microsoft.com/office/powerpoint/2010/main" val="168933057"/>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63D50D34-060E-4008-A1EB-760E674CC53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53F77310-B468-444C-9241-22A672BD4B1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0463ce198ec2486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E343F9E-4482-424D-8612-C91FF2FDF117}"/>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75C5D26A-A5C7-471D-8E79-F6409DBDF338}"/>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57D0146C-974C-4D8C-881C-1E15AAFEA967}"/>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53FB5664-C37D-4645-9224-08C7D5F97542}"/>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F8C9542E-6F19-4046-95E2-A1BFB2874EE1}"/>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清洗</a:t>
            </a:r>
          </a:p>
        </p:txBody>
      </p:sp>
      <p:sp>
        <p:nvSpPr>
          <p:cNvPr id="9" name="">
            <a:extLst xmlns:a="http://schemas.openxmlformats.org/drawingml/2006/main">
              <a:ext uri="{FF2B5EF4-FFF2-40B4-BE49-F238E27FC236}">
                <a16:creationId xmlns:a16="http://schemas.microsoft.com/office/drawing/2014/main" id="{FFE81342-BE9D-42AA-8747-8F79E50EA22E}"/>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8145A131-E0FA-442D-B600-57AD1A90F45E}"/>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计算</a:t>
            </a:r>
          </a:p>
        </p:txBody>
      </p:sp>
      <p:sp>
        <p:nvSpPr>
          <p:cNvPr id="11" name="">
            <a:extLst xmlns:a="http://schemas.openxmlformats.org/drawingml/2006/main">
              <a:ext uri="{FF2B5EF4-FFF2-40B4-BE49-F238E27FC236}">
                <a16:creationId xmlns:a16="http://schemas.microsoft.com/office/drawing/2014/main" id="{9A61A357-0B5B-47F1-9AFB-0E07D7A9491A}"/>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B70D629D-3CDF-4E2E-8781-4C1B3498C74E}"/>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验证</a:t>
            </a:r>
          </a:p>
        </p:txBody>
      </p:sp>
      <p:sp>
        <p:nvSpPr>
          <p:cNvPr id="13" name="">
            <a:extLst xmlns:a="http://schemas.openxmlformats.org/drawingml/2006/main">
              <a:ext uri="{FF2B5EF4-FFF2-40B4-BE49-F238E27FC236}">
                <a16:creationId xmlns:a16="http://schemas.microsoft.com/office/drawing/2014/main" id="{1B3DDB3D-CA56-466F-B14D-DFB3131A1DCD}"/>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95D41595-A5FD-4E97-9DE7-A7B9C6D4DEED}"/>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可视化</a:t>
            </a:r>
          </a:p>
        </p:txBody>
      </p:sp>
      <p:sp>
        <p:nvSpPr>
          <p:cNvPr id="15" name="">
            <a:extLst xmlns:a="http://schemas.openxmlformats.org/drawingml/2006/main">
              <a:ext uri="{FF2B5EF4-FFF2-40B4-BE49-F238E27FC236}">
                <a16:creationId xmlns:a16="http://schemas.microsoft.com/office/drawing/2014/main" id="{1DF76202-AC8B-4CC6-B28D-AF1373C2A0F0}"/>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F25812BF-3550-4413-8F45-0F6F88D0A746}"/>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59B8D3"/>
                </a:solidFill>
                <a:latin typeface="Microsoft YaHei"/>
                <a:ea typeface="Microsoft YaHei"/>
                <a:cs typeface="Microsoft YaHei"/>
              </a:defRPr>
            </a:pPr>
            <a:r>
              <a:rPr sz="900" b="1">
                <a:solidFill>
                  <a:srgbClr val="59B8D3"/>
                </a:solidFill>
                <a:latin typeface="Microsoft YaHei"/>
                <a:ea typeface="Microsoft YaHei"/>
                <a:cs typeface="Microsoft YaHei"/>
              </a:rPr>
              <a:t>DSE 模考例题 · Q11 · DSE模考题</a:t>
            </a:r>
          </a:p>
        </p:txBody>
      </p:sp>
      <p:sp>
        <p:nvSpPr>
          <p:cNvPr id="17" name="">
            <a:extLst xmlns:a="http://schemas.openxmlformats.org/drawingml/2006/main">
              <a:ext uri="{FF2B5EF4-FFF2-40B4-BE49-F238E27FC236}">
                <a16:creationId xmlns:a16="http://schemas.microsoft.com/office/drawing/2014/main" id="{48E44860-7652-4EC2-97E9-158BE522BBBA}"/>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5519"/>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ICT Paper 1 Section A original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【原创训练材料｜参数为训练所设】B2 stores a tax rate. Formula D7 uses the amount i…</a:t>
            </a:r>
          </a:p>
        </p:txBody>
      </p:sp>
      <p:sp>
        <p:nvSpPr>
          <p:cNvPr id="18" name="">
            <a:extLst xmlns:a="http://schemas.openxmlformats.org/drawingml/2006/main">
              <a:ext uri="{FF2B5EF4-FFF2-40B4-BE49-F238E27FC236}">
                <a16:creationId xmlns:a16="http://schemas.microsoft.com/office/drawing/2014/main" id="{C1FCE866-5FF6-43A2-AD46-94975472B5C0}"/>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521AF3B3-3DF9-406B-A9CE-46B849D14FB7}"/>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3D47EDA5-9999-42A9-92C5-78F4A530E158}"/>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正确结论：A relative B2 reference will silently shift and corrupt later results.</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limitation prevents the result from being generalised beyond the supplied evidence.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AE83AA14-59F7-4904-BEC6-4B60E03C57A2}"/>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104BA44A-0C21-431F-B9C4-9F5E01A5B54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3A7E10A8-AF69-4672-A2CD-AD9E7164FF3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信息处理与试算表</a:t>
            </a:r>
          </a:p>
        </p:txBody>
      </p:sp>
      <p:sp>
        <p:nvSpPr>
          <p:cNvPr id="24" name="">
            <a:extLst xmlns:a="http://schemas.openxmlformats.org/drawingml/2006/main">
              <a:ext uri="{FF2B5EF4-FFF2-40B4-BE49-F238E27FC236}">
                <a16:creationId xmlns:a16="http://schemas.microsoft.com/office/drawing/2014/main" id="{2E86C84F-34F1-4EE8-A079-FC5EEC63972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14 / 30</a:t>
            </a:r>
          </a:p>
        </p:txBody>
      </p:sp>
    </p:spTree>
    <p:extLst>
      <p:ext uri="{BB962C8B-B14F-4D97-AF65-F5344CB8AC3E}">
        <p14:creationId xmlns:p14="http://schemas.microsoft.com/office/powerpoint/2010/main" val="535311463"/>
      </p:ext>
    </p:extLst>
  </p:cSld>
</p:sld>
</file>

<file path=ppt/slides/slide15.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B7CA5B5E-2BA5-4107-9AE0-B874394BDED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385D1A6F-BD0A-4931-834E-AA5DF8EFBC1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fbeb5e0e8923480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1AC84A9-CFED-4973-BA81-1D6B0BA40711}"/>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6C1B1E10-CBDD-49B1-BC32-9264FDB5285A}"/>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056D5988-A449-4D4D-AF26-A8E37AA38331}"/>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36875C6B-7C0E-4A20-B081-69CE02F09BCA}"/>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B0E03958-5B2E-4E20-AC77-BC6C68E24279}"/>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6D27A266-C053-4736-B9D3-6C77FDD0B8E3}"/>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57AE3512-212A-4599-AE5B-9B9362B26F00}"/>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633565E8-F372-422A-B589-1D1283913D9D}"/>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5908F9BE-377B-4830-9785-58FC966C4769}"/>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81C73C5F-1EC5-49A7-B3A3-DD48CDE4E958}"/>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28F56BA3-7F05-4C22-8A63-A288BE9EAE76}"/>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13E2B447-0250-4282-A8E7-D13841C15DD1}"/>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1F0B8ACA-7187-4E2A-8C59-75B69431387A}"/>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相对/绝对引用错误</a:t>
            </a:r>
          </a:p>
        </p:txBody>
      </p:sp>
      <p:sp>
        <p:nvSpPr>
          <p:cNvPr id="17" name="">
            <a:extLst xmlns:a="http://schemas.openxmlformats.org/drawingml/2006/main">
              <a:ext uri="{FF2B5EF4-FFF2-40B4-BE49-F238E27FC236}">
                <a16:creationId xmlns:a16="http://schemas.microsoft.com/office/drawing/2014/main" id="{D657CD54-D2DD-43C3-9AF6-403A5CAE6686}"/>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33BFC45B-E648-434B-B26A-D9953C8CF164}"/>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3A0CF68D-CD21-4BF2-B9D6-7287378E219C}"/>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0DD7AA8D-F13E-4322-9535-F1473D8CD58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079168D8-2A41-4334-8814-0CEB05B6C07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信息处理与试算表</a:t>
            </a:r>
          </a:p>
        </p:txBody>
      </p:sp>
      <p:sp>
        <p:nvSpPr>
          <p:cNvPr id="22" name="">
            <a:extLst xmlns:a="http://schemas.openxmlformats.org/drawingml/2006/main">
              <a:ext uri="{FF2B5EF4-FFF2-40B4-BE49-F238E27FC236}">
                <a16:creationId xmlns:a16="http://schemas.microsoft.com/office/drawing/2014/main" id="{53F0CA50-E930-48F9-ACB7-D7ADF6D7E34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15 / 30</a:t>
            </a:r>
          </a:p>
        </p:txBody>
      </p:sp>
    </p:spTree>
    <p:extLst>
      <p:ext uri="{BB962C8B-B14F-4D97-AF65-F5344CB8AC3E}">
        <p14:creationId xmlns:p14="http://schemas.microsoft.com/office/powerpoint/2010/main" val="1509119383"/>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531B8C43-56A9-4944-AFE1-1EDD3A27388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50E571F4-1652-447B-8D37-38A5A83A904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d7e937aa407f4a9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BD50D27-632F-4B57-A776-7B21CBA40435}"/>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FF8FA7B5-C70C-4CA6-97C2-D1895B53C3C0}"/>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58EC7E4C-FEF0-4F63-943C-4C0F6E54ADB7}"/>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1A00B6C6-4C75-4158-966E-E35EDD12F5F5}"/>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信息处理与试算表</a:t>
            </a:r>
          </a:p>
        </p:txBody>
      </p:sp>
      <p:sp>
        <p:nvSpPr>
          <p:cNvPr id="8" name="">
            <a:extLst xmlns:a="http://schemas.openxmlformats.org/drawingml/2006/main">
              <a:ext uri="{FF2B5EF4-FFF2-40B4-BE49-F238E27FC236}">
                <a16:creationId xmlns:a16="http://schemas.microsoft.com/office/drawing/2014/main" id="{DF71A0F0-49F5-4323-B5AD-ABA36213187F}"/>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63EDB2F2-4999-4F53-AB21-C6A7B6F8D5B5}"/>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211B1EEF-890C-4E7D-A153-A070CC578716}"/>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模型输入、处理、输出和假设必须可追踪</a:t>
            </a:r>
          </a:p>
        </p:txBody>
      </p:sp>
      <p:sp>
        <p:nvSpPr>
          <p:cNvPr id="11" name="">
            <a:extLst xmlns:a="http://schemas.openxmlformats.org/drawingml/2006/main">
              <a:ext uri="{FF2B5EF4-FFF2-40B4-BE49-F238E27FC236}">
                <a16:creationId xmlns:a16="http://schemas.microsoft.com/office/drawing/2014/main" id="{098FDF89-511D-403B-9C54-8EF990724030}"/>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706BAEAD-9255-4A1E-B7D2-5C9565C4B738}"/>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4261A0AC-ADD3-4C5E-9FEF-2EBC4C6EA810}"/>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清洗—计算—验证—可视化</a:t>
            </a:r>
          </a:p>
        </p:txBody>
      </p:sp>
      <p:sp>
        <p:nvSpPr>
          <p:cNvPr id="14" name="">
            <a:extLst xmlns:a="http://schemas.openxmlformats.org/drawingml/2006/main">
              <a:ext uri="{FF2B5EF4-FFF2-40B4-BE49-F238E27FC236}">
                <a16:creationId xmlns:a16="http://schemas.microsoft.com/office/drawing/2014/main" id="{6E437CAD-AC59-4D67-A039-C470267943F9}"/>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BB7CDB9B-02B3-496B-9438-B30AAEFFAA89}"/>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47B7144A-9452-4310-A9D0-7A5D36EFC91D}"/>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相对/绝对引用错误</a:t>
            </a:r>
          </a:p>
        </p:txBody>
      </p:sp>
      <p:sp>
        <p:nvSpPr>
          <p:cNvPr id="17" name="">
            <a:extLst xmlns:a="http://schemas.openxmlformats.org/drawingml/2006/main">
              <a:ext uri="{FF2B5EF4-FFF2-40B4-BE49-F238E27FC236}">
                <a16:creationId xmlns:a16="http://schemas.microsoft.com/office/drawing/2014/main" id="{C4497B17-2F48-423C-A50E-89A6BBF2E7C3}"/>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B5D4BE53-2651-45A6-8AC7-E6FA25A56DA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41BBFA43-97A8-4B57-88EE-23ED25B3240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信息处理与试算表</a:t>
            </a:r>
          </a:p>
        </p:txBody>
      </p:sp>
      <p:sp>
        <p:nvSpPr>
          <p:cNvPr id="20" name="">
            <a:extLst xmlns:a="http://schemas.openxmlformats.org/drawingml/2006/main">
              <a:ext uri="{FF2B5EF4-FFF2-40B4-BE49-F238E27FC236}">
                <a16:creationId xmlns:a16="http://schemas.microsoft.com/office/drawing/2014/main" id="{122CC6BE-BD24-4058-A603-02491129588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16 / 30</a:t>
            </a:r>
          </a:p>
        </p:txBody>
      </p:sp>
    </p:spTree>
    <p:extLst>
      <p:ext uri="{BB962C8B-B14F-4D97-AF65-F5344CB8AC3E}">
        <p14:creationId xmlns:p14="http://schemas.microsoft.com/office/powerpoint/2010/main" val="588205513"/>
      </p:ext>
    </p:extLst>
  </p:cSld>
</p:sld>
</file>

<file path=ppt/slides/slide17.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F087B7F5-DCA2-4D20-9FBE-D295AFEBEDD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40BD103D-3B06-4110-AA58-6F94E8BE7BC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10dc81437b704d6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6D8C1B8-FC19-48F9-85BE-E27587FC0FC5}"/>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A40CEC80-8A2B-4782-BFE3-660F27302E63}"/>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E16D0963-517D-49A0-AC26-4C438D190E07}"/>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0DFE7436-A080-4519-AFC0-9794C1D05BB7}"/>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531"/>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ICT Paper 1 Section A original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a:t>
            </a:r>
          </a:p>
        </p:txBody>
      </p:sp>
      <p:sp>
        <p:nvSpPr>
          <p:cNvPr id="8" name="">
            <a:extLst xmlns:a="http://schemas.openxmlformats.org/drawingml/2006/main">
              <a:ext uri="{FF2B5EF4-FFF2-40B4-BE49-F238E27FC236}">
                <a16:creationId xmlns:a16="http://schemas.microsoft.com/office/drawing/2014/main" id="{3447CAFD-237C-479E-84C2-98CDD82B5D5D}"/>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DB599C4B-64C9-4991-A671-C5273B9C005B}"/>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4C0E10C1-7160-4BD5-A153-DCA284833CC8}"/>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模型输入、处理、输出和假设必须可追踪</a:t>
            </a:r>
          </a:p>
        </p:txBody>
      </p:sp>
      <p:sp>
        <p:nvSpPr>
          <p:cNvPr id="11" name="">
            <a:extLst xmlns:a="http://schemas.openxmlformats.org/drawingml/2006/main">
              <a:ext uri="{FF2B5EF4-FFF2-40B4-BE49-F238E27FC236}">
                <a16:creationId xmlns:a16="http://schemas.microsoft.com/office/drawing/2014/main" id="{8B0CE143-D1B9-450C-8C96-008EC33891C5}"/>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7E7D4D70-F951-4FE2-8609-C1A439E91F52}"/>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39B09F92-095B-4550-A495-D2A4B9E92FA2}"/>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清洗—计算—验证—可视化</a:t>
            </a:r>
          </a:p>
        </p:txBody>
      </p:sp>
      <p:sp>
        <p:nvSpPr>
          <p:cNvPr id="14" name="">
            <a:extLst xmlns:a="http://schemas.openxmlformats.org/drawingml/2006/main">
              <a:ext uri="{FF2B5EF4-FFF2-40B4-BE49-F238E27FC236}">
                <a16:creationId xmlns:a16="http://schemas.microsoft.com/office/drawing/2014/main" id="{869714B7-4544-43C3-BA18-EBD521CEB312}"/>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54620B1A-84C1-4B9B-842E-7F23D7285525}"/>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0532A09D-3C0F-47EC-99F4-F92CBB4EFFBE}"/>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检查：相对/绝对引用错误</a:t>
            </a:r>
          </a:p>
        </p:txBody>
      </p:sp>
      <p:sp>
        <p:nvSpPr>
          <p:cNvPr id="17" name="">
            <a:extLst xmlns:a="http://schemas.openxmlformats.org/drawingml/2006/main">
              <a:ext uri="{FF2B5EF4-FFF2-40B4-BE49-F238E27FC236}">
                <a16:creationId xmlns:a16="http://schemas.microsoft.com/office/drawing/2014/main" id="{6716F0BB-CB25-40DD-AA09-0E031C7559C2}"/>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1413ADB4-6FD6-47EE-9ED6-8416E0FB186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DCE1AC14-AC07-433E-9697-3F4DCD0A04E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信息处理与试算表</a:t>
            </a:r>
          </a:p>
        </p:txBody>
      </p:sp>
      <p:sp>
        <p:nvSpPr>
          <p:cNvPr id="20" name="">
            <a:extLst xmlns:a="http://schemas.openxmlformats.org/drawingml/2006/main">
              <a:ext uri="{FF2B5EF4-FFF2-40B4-BE49-F238E27FC236}">
                <a16:creationId xmlns:a16="http://schemas.microsoft.com/office/drawing/2014/main" id="{076D31AE-C772-42A2-A3AE-E031A2D0621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17 / 30</a:t>
            </a:r>
          </a:p>
        </p:txBody>
      </p:sp>
    </p:spTree>
    <p:extLst>
      <p:ext uri="{BB962C8B-B14F-4D97-AF65-F5344CB8AC3E}">
        <p14:creationId xmlns:p14="http://schemas.microsoft.com/office/powerpoint/2010/main" val="1551284044"/>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9488E486-AE10-47F7-8E0E-BFEFC540EDA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3598F892-E837-4D3D-AB74-C114CAEFF99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1acf53acb0614d0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29C5124-F0D1-4A85-A242-386F019E7444}"/>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59F7F217-B750-46B4-B7F4-ADFC51FFC12B}"/>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624B6465-567F-4696-B089-54F73AB19D97}"/>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2F822600-DECC-44A0-9E5D-5BC9452A1665}"/>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3757"/>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AN-14 · ICT Paper 1 Section A original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【原创训练材料｜参数为训练所设】B2 stores a tax rate. Formula D7 uses the amount in C7 and is copied down to D30. The copied formulas must keep referring to B2.</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Which…</a:t>
            </a:r>
          </a:p>
        </p:txBody>
      </p:sp>
      <p:sp>
        <p:nvSpPr>
          <p:cNvPr id="8" name="">
            <a:extLst xmlns:a="http://schemas.openxmlformats.org/drawingml/2006/main">
              <a:ext uri="{FF2B5EF4-FFF2-40B4-BE49-F238E27FC236}">
                <a16:creationId xmlns:a16="http://schemas.microsoft.com/office/drawing/2014/main" id="{AAB303E6-DD0C-4F88-BDB2-85224F510E5A}"/>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ICT 2012-2022、Sample Paper 与 Practice Paper｜ICT Paper 1 Section A original MCQ·错项排除·原创模考任务 2</a:t>
            </a:r>
          </a:p>
        </p:txBody>
      </p:sp>
      <p:sp>
        <p:nvSpPr>
          <p:cNvPr id="9" name="">
            <a:extLst xmlns:a="http://schemas.openxmlformats.org/drawingml/2006/main">
              <a:ext uri="{FF2B5EF4-FFF2-40B4-BE49-F238E27FC236}">
                <a16:creationId xmlns:a16="http://schemas.microsoft.com/office/drawing/2014/main" id="{66E066C4-7520-4A8C-A908-19C116BCE5DC}"/>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ADA1641C-3D9C-45EF-88F6-A5EFE10672E0}"/>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1EB9C8B4-E91C-4780-8D14-BA05440B2BC3}"/>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E1488A6B-BED9-4F7C-A641-53A71542DF83}"/>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3E13D6CC-1B53-4674-B41C-75AA17A20479}"/>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FE9989D8-EA86-444E-A6BD-44172CA3AAB4}"/>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A60FA614-4680-4442-A22A-71AC330726FA}"/>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F31A5AE1-8A9F-483D-915D-4B63DAB259EF}"/>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72BF411C-67BD-4085-8240-B5E5C8F5060D}"/>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078B9AFF-5EB2-43FA-B6D0-03D4B781BBE4}"/>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2A1F3161-6362-4229-BA01-10D278B4D86A}"/>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81DE9D66-649D-4354-848A-1A5B03E35BE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123DFBD4-CBF1-4EFC-A591-BEFE2B01C31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信息处理与试算表</a:t>
            </a:r>
          </a:p>
        </p:txBody>
      </p:sp>
      <p:sp>
        <p:nvSpPr>
          <p:cNvPr id="22" name="">
            <a:extLst xmlns:a="http://schemas.openxmlformats.org/drawingml/2006/main">
              <a:ext uri="{FF2B5EF4-FFF2-40B4-BE49-F238E27FC236}">
                <a16:creationId xmlns:a16="http://schemas.microsoft.com/office/drawing/2014/main" id="{A98A4A40-05A5-4DC7-9E90-035E7290831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18 / 30</a:t>
            </a:r>
          </a:p>
        </p:txBody>
      </p:sp>
    </p:spTree>
    <p:extLst>
      <p:ext uri="{BB962C8B-B14F-4D97-AF65-F5344CB8AC3E}">
        <p14:creationId xmlns:p14="http://schemas.microsoft.com/office/powerpoint/2010/main" val="563619261"/>
      </p:ext>
    </p:extLst>
  </p:cSld>
</p:sld>
</file>

<file path=ppt/slides/slide19.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BE19E585-8464-4A87-B43F-93619E4FDE9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0FCC7672-5DA4-4EAA-B544-55FD7764421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e171f7764431444e"/>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8B85D47-9C33-4AD0-B1F5-6BFEA4E3A7C4}"/>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51AC4C03-1994-4201-8017-DA154E682C79}"/>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4DC41FA3-749D-46CA-AE6C-59E1F9453F0D}"/>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56F74F94-C090-4324-AD28-85D832E240AC}"/>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A1AED31C-0C31-4DA4-A8F2-E8EACA1E64AF}"/>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AK-11 · ICT Paper 1 Section A original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【原创训练材料｜参数为训练所设】B2 stores a tax rate…</a:t>
            </a:r>
          </a:p>
        </p:txBody>
      </p:sp>
      <p:sp>
        <p:nvSpPr>
          <p:cNvPr id="9" name="">
            <a:extLst xmlns:a="http://schemas.openxmlformats.org/drawingml/2006/main">
              <a:ext uri="{FF2B5EF4-FFF2-40B4-BE49-F238E27FC236}">
                <a16:creationId xmlns:a16="http://schemas.microsoft.com/office/drawing/2014/main" id="{60ADCBE6-2579-475E-A9B5-88335992C4AC}"/>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E6EF1B81-29FA-459E-BA2C-FBB0A31A2370}"/>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53E3A67F-28D8-464A-9147-703CA309984E}"/>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766023C8-4F35-48DB-80F0-39FFD0CC6450}"/>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AN-14 · ICT Paper 1 Section A original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【原创训练材料｜参数为训练所设】B2 stores a tax rate. Formula…</a:t>
            </a:r>
          </a:p>
        </p:txBody>
      </p:sp>
      <p:sp>
        <p:nvSpPr>
          <p:cNvPr id="13" name="">
            <a:extLst xmlns:a="http://schemas.openxmlformats.org/drawingml/2006/main">
              <a:ext uri="{FF2B5EF4-FFF2-40B4-BE49-F238E27FC236}">
                <a16:creationId xmlns:a16="http://schemas.microsoft.com/office/drawing/2014/main" id="{87FFF5BA-FF69-46EB-ABC9-4BCEE376E44C}"/>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703709B1-3392-4C95-9324-28218CD4BBFB}"/>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F50F0123-E87D-4F2C-A368-9B23B6C2F472}"/>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9EB186B2-CC2E-4310-8332-C486FB21E627}"/>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ICT Paper 1 Section A original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【原创训练材料｜参数为训练所设】B2 stores a tax rate. Formula…</a:t>
            </a:r>
          </a:p>
        </p:txBody>
      </p:sp>
      <p:sp>
        <p:nvSpPr>
          <p:cNvPr id="17" name="">
            <a:extLst xmlns:a="http://schemas.openxmlformats.org/drawingml/2006/main">
              <a:ext uri="{FF2B5EF4-FFF2-40B4-BE49-F238E27FC236}">
                <a16:creationId xmlns:a16="http://schemas.microsoft.com/office/drawing/2014/main" id="{046A5785-21AD-4C31-B8D6-59A0BF3D0B4F}"/>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44DB700C-AAC7-497C-872D-F75E8DC3C28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0E742F0B-F5EA-45A7-B1FC-340CF1123D2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信息处理与试算表</a:t>
            </a:r>
          </a:p>
        </p:txBody>
      </p:sp>
      <p:sp>
        <p:nvSpPr>
          <p:cNvPr id="20" name="">
            <a:extLst xmlns:a="http://schemas.openxmlformats.org/drawingml/2006/main">
              <a:ext uri="{FF2B5EF4-FFF2-40B4-BE49-F238E27FC236}">
                <a16:creationId xmlns:a16="http://schemas.microsoft.com/office/drawing/2014/main" id="{B95E3A3F-60C8-4DD5-BC7A-160D91BDE7A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19 / 30</a:t>
            </a:r>
          </a:p>
        </p:txBody>
      </p:sp>
    </p:spTree>
    <p:extLst>
      <p:ext uri="{BB962C8B-B14F-4D97-AF65-F5344CB8AC3E}">
        <p14:creationId xmlns:p14="http://schemas.microsoft.com/office/powerpoint/2010/main" val="559978936"/>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1BA808C6-1F92-44C1-B62F-EF19326212E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4B843354-37F1-4836-8624-BAFDFB78FF3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28ac6d1285a4a04"/>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17F0C92-7660-43D6-9768-51AA5DB51386}"/>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0E80768F-412C-4CCD-B1B5-5DFD1C66AAC7}"/>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0A2E2D48-98EB-4362-A4D9-A276E726D953}"/>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DF20D642-4B0E-4C26-8376-3E882CD2C0B3}"/>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相对/绝对引用错误</a:t>
            </a:r>
          </a:p>
        </p:txBody>
      </p:sp>
      <p:sp>
        <p:nvSpPr>
          <p:cNvPr id="8" name="">
            <a:extLst xmlns:a="http://schemas.openxmlformats.org/drawingml/2006/main">
              <a:ext uri="{FF2B5EF4-FFF2-40B4-BE49-F238E27FC236}">
                <a16:creationId xmlns:a16="http://schemas.microsoft.com/office/drawing/2014/main" id="{67F2BC77-A234-4406-A7F3-8E382DA05571}"/>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C157E4CF-5620-4B19-B2E5-3C2F798622FB}"/>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62B72393-3BBF-450B-BA37-C56E20BE8338}"/>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10A77F6A-F59E-4B94-908D-48332A08168A}"/>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正确结论：Evidence-led response: The amount reference should change by row while the tax-…</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DSE response must use the supplied evidence rather than repeat a topic label.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98B29156-4E3A-4FE8-B080-2C6FA3A20E0D}"/>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8A9F8ABE-F135-4348-BF09-3D1828D96A7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D0DAE3F2-7B4F-4D3D-B5BB-910CB35229D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信息处理与试算表</a:t>
            </a:r>
          </a:p>
        </p:txBody>
      </p:sp>
      <p:sp>
        <p:nvSpPr>
          <p:cNvPr id="15" name="">
            <a:extLst xmlns:a="http://schemas.openxmlformats.org/drawingml/2006/main">
              <a:ext uri="{FF2B5EF4-FFF2-40B4-BE49-F238E27FC236}">
                <a16:creationId xmlns:a16="http://schemas.microsoft.com/office/drawing/2014/main" id="{75011038-9759-4B7E-9D16-00E4D02413D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20 / 30</a:t>
            </a:r>
          </a:p>
        </p:txBody>
      </p:sp>
    </p:spTree>
    <p:extLst>
      <p:ext uri="{BB962C8B-B14F-4D97-AF65-F5344CB8AC3E}">
        <p14:creationId xmlns:p14="http://schemas.microsoft.com/office/powerpoint/2010/main" val="734955094"/>
      </p:ext>
    </p:extLst>
  </p:cSld>
</p:sld>
</file>

<file path=ppt/slides/slide2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27FDE0BB-1CA4-4E6C-8E15-56CBD438B3D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5B019D35-C2CC-4A91-8616-749D88CC4CF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c111c41d34f04808"/>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7C69065-19C0-4D43-B46C-3BFFF7C4325E}"/>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F8CDB626-440B-4422-B93C-AB146BDE17DC}"/>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A33A1544-38FC-4CD3-A379-547A89C92229}"/>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EC2517FB-37E0-4EA0-ACCA-E02CE3B0968A}"/>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4569"/>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AR-18 · ICT Paper 1 Section A original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【原创训练材料｜参数为训练所设】B2 stores a tax rate. Formula D7 uses the amount in C7 and is copied down to D30. The copied formulas must keep referring to B2.</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Which independent check w…</a:t>
            </a:r>
          </a:p>
        </p:txBody>
      </p:sp>
      <p:sp>
        <p:nvSpPr>
          <p:cNvPr id="8" name="">
            <a:extLst xmlns:a="http://schemas.openxmlformats.org/drawingml/2006/main">
              <a:ext uri="{FF2B5EF4-FFF2-40B4-BE49-F238E27FC236}">
                <a16:creationId xmlns:a16="http://schemas.microsoft.com/office/drawing/2014/main" id="{CAAD6226-61CB-43FB-A83A-C86F340BC0C2}"/>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45B7FD95-C0E5-4234-974F-516262123ED2}"/>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308EE202-3914-4015-9655-75BE602D88F3}"/>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0B13AD93-B9D6-48EE-A5A9-D4881A74584B}"/>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CDC6B013-67B2-4111-9E1D-16E748DE6A03}"/>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34BE039D-3AAE-4860-A51C-575D13061C03}"/>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DD543775-B27F-4671-B1D3-B0E7E1F1DAE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0FA3F802-3A1C-4AC9-A408-D34A5D67353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信息处理与试算表</a:t>
            </a:r>
          </a:p>
        </p:txBody>
      </p:sp>
      <p:sp>
        <p:nvSpPr>
          <p:cNvPr id="16" name="">
            <a:extLst xmlns:a="http://schemas.openxmlformats.org/drawingml/2006/main">
              <a:ext uri="{FF2B5EF4-FFF2-40B4-BE49-F238E27FC236}">
                <a16:creationId xmlns:a16="http://schemas.microsoft.com/office/drawing/2014/main" id="{3A27A0E5-1FFE-45B2-9D94-7C28D49009F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21 / 30</a:t>
            </a:r>
          </a:p>
        </p:txBody>
      </p:sp>
    </p:spTree>
    <p:extLst>
      <p:ext uri="{BB962C8B-B14F-4D97-AF65-F5344CB8AC3E}">
        <p14:creationId xmlns:p14="http://schemas.microsoft.com/office/powerpoint/2010/main" val="796191051"/>
      </p:ext>
    </p:extLst>
  </p:cSld>
</p:sld>
</file>

<file path=ppt/slides/slide2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34A0807D-6E9A-45C8-B5D4-1351ECE01EF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E3390628-1140-4F76-B467-3EAF110429A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ef202d47933f46a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D3ACA0D-D902-4ACC-903B-D127A26CD154}"/>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ACB5298F-641D-4A17-B619-D131D6FC9794}"/>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86FBE40C-03B5-463B-9898-2A26CB2A8FB9}"/>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0F857F0E-3080-4E90-AF5C-2CF697EB54D4}"/>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D189750E-43DA-4E2D-AEF4-700473DF7DF8}"/>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59B8D3"/>
                </a:solidFill>
                <a:latin typeface="Microsoft YaHei"/>
                <a:ea typeface="Microsoft YaHei"/>
                <a:cs typeface="Microsoft YaHei"/>
              </a:defRPr>
            </a:pPr>
            <a:r>
              <a:rPr sz="1050" b="1">
                <a:solidFill>
                  <a:srgbClr val="59B8D3"/>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07BC9E17-7A56-43CD-B823-DE95838EE0E2}"/>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AU-21 · ICT Paper 1 Section A original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【原创训练材料｜参数为训练所设】B2 stores a tax rate. Formula D7 uses th…</a:t>
            </a:r>
          </a:p>
        </p:txBody>
      </p:sp>
      <p:sp>
        <p:nvSpPr>
          <p:cNvPr id="10" name="">
            <a:extLst xmlns:a="http://schemas.openxmlformats.org/drawingml/2006/main">
              <a:ext uri="{FF2B5EF4-FFF2-40B4-BE49-F238E27FC236}">
                <a16:creationId xmlns:a16="http://schemas.microsoft.com/office/drawing/2014/main" id="{CB3445FC-EF18-4850-9969-B6ADEB56D723}"/>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高频错因：相对/绝对引用错误</a:t>
            </a:r>
          </a:p>
        </p:txBody>
      </p:sp>
      <p:sp>
        <p:nvSpPr>
          <p:cNvPr id="11" name="">
            <a:extLst xmlns:a="http://schemas.openxmlformats.org/drawingml/2006/main">
              <a:ext uri="{FF2B5EF4-FFF2-40B4-BE49-F238E27FC236}">
                <a16:creationId xmlns:a16="http://schemas.microsoft.com/office/drawing/2014/main" id="{FFAD0637-68BE-4E0F-95E2-CFD8F6EF722B}"/>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565BBB5B-09D5-46FE-B796-CC1D24BD4273}"/>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BA557FDF-36FA-4016-A767-5B3957DB72D6}"/>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模型输入、处理、输出和假设必须可追踪</a:t>
            </a:r>
          </a:p>
        </p:txBody>
      </p:sp>
      <p:sp>
        <p:nvSpPr>
          <p:cNvPr id="14" name="">
            <a:extLst xmlns:a="http://schemas.openxmlformats.org/drawingml/2006/main">
              <a:ext uri="{FF2B5EF4-FFF2-40B4-BE49-F238E27FC236}">
                <a16:creationId xmlns:a16="http://schemas.microsoft.com/office/drawing/2014/main" id="{A0C412AD-B91F-4DEE-8B94-F0E52D0150A8}"/>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5571D552-B4A2-467B-AC3B-E7539595959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603DFA9D-8152-4816-9D94-6FA2578EA76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信息处理与试算表</a:t>
            </a:r>
          </a:p>
        </p:txBody>
      </p:sp>
      <p:sp>
        <p:nvSpPr>
          <p:cNvPr id="17" name="">
            <a:extLst xmlns:a="http://schemas.openxmlformats.org/drawingml/2006/main">
              <a:ext uri="{FF2B5EF4-FFF2-40B4-BE49-F238E27FC236}">
                <a16:creationId xmlns:a16="http://schemas.microsoft.com/office/drawing/2014/main" id="{FF3CB062-24AC-4D2A-86CF-595C1EDAE76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22 / 30</a:t>
            </a:r>
          </a:p>
        </p:txBody>
      </p:sp>
    </p:spTree>
    <p:extLst>
      <p:ext uri="{BB962C8B-B14F-4D97-AF65-F5344CB8AC3E}">
        <p14:creationId xmlns:p14="http://schemas.microsoft.com/office/powerpoint/2010/main" val="1008651120"/>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C5465195-0C61-4BFE-A574-B4E3ED184C0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4F504BAE-E8D1-4F28-80B2-A5F75FE6B2E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82830b18175f409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2E9697E-FDBC-4475-9DDF-5258566B3543}"/>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F8F2BF33-50CD-43C1-8713-8573E3AB6BE2}"/>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9CC00F8A-14F5-4ED2-9837-55206BB66257}"/>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B2927001-FD2A-4937-9726-724E9D3D2EA8}"/>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36169CC9-77C6-4A7C-B440-A57C50B36011}"/>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清洗</a:t>
            </a:r>
          </a:p>
        </p:txBody>
      </p:sp>
      <p:sp>
        <p:nvSpPr>
          <p:cNvPr id="9" name="">
            <a:extLst xmlns:a="http://schemas.openxmlformats.org/drawingml/2006/main">
              <a:ext uri="{FF2B5EF4-FFF2-40B4-BE49-F238E27FC236}">
                <a16:creationId xmlns:a16="http://schemas.microsoft.com/office/drawing/2014/main" id="{37F3A9CD-C940-4D2D-B7D5-00871D1FC298}"/>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377A565B-5D3C-4C91-AF2E-1C6B6458F54F}"/>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计算</a:t>
            </a:r>
          </a:p>
        </p:txBody>
      </p:sp>
      <p:sp>
        <p:nvSpPr>
          <p:cNvPr id="11" name="">
            <a:extLst xmlns:a="http://schemas.openxmlformats.org/drawingml/2006/main">
              <a:ext uri="{FF2B5EF4-FFF2-40B4-BE49-F238E27FC236}">
                <a16:creationId xmlns:a16="http://schemas.microsoft.com/office/drawing/2014/main" id="{4B4CE64E-9563-4027-A9A8-3AA886A967D6}"/>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D725686B-3966-4B80-B19C-40A4892EEAC2}"/>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验证</a:t>
            </a:r>
          </a:p>
        </p:txBody>
      </p:sp>
      <p:sp>
        <p:nvSpPr>
          <p:cNvPr id="13" name="">
            <a:extLst xmlns:a="http://schemas.openxmlformats.org/drawingml/2006/main">
              <a:ext uri="{FF2B5EF4-FFF2-40B4-BE49-F238E27FC236}">
                <a16:creationId xmlns:a16="http://schemas.microsoft.com/office/drawing/2014/main" id="{EA9DFFAB-A6C8-4756-AE82-B71F258C4BFD}"/>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E9BA0386-6874-47CF-AEE1-43EB5B31B0D7}"/>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可视化</a:t>
            </a:r>
          </a:p>
        </p:txBody>
      </p:sp>
      <p:sp>
        <p:nvSpPr>
          <p:cNvPr id="15" name="">
            <a:extLst xmlns:a="http://schemas.openxmlformats.org/drawingml/2006/main">
              <a:ext uri="{FF2B5EF4-FFF2-40B4-BE49-F238E27FC236}">
                <a16:creationId xmlns:a16="http://schemas.microsoft.com/office/drawing/2014/main" id="{BF808490-779B-4113-8790-1E9F11CC610B}"/>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685C68E4-E131-4225-887B-107C7A419AAA}"/>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59B8D3"/>
                </a:solidFill>
                <a:latin typeface="Microsoft YaHei"/>
                <a:ea typeface="Microsoft YaHei"/>
                <a:cs typeface="Microsoft YaHei"/>
              </a:defRPr>
            </a:pPr>
            <a:r>
              <a:rPr sz="900" b="1">
                <a:solidFill>
                  <a:srgbClr val="59B8D3"/>
                </a:solidFill>
                <a:latin typeface="Microsoft YaHei"/>
                <a:ea typeface="Microsoft YaHei"/>
                <a:cs typeface="Microsoft YaHei"/>
              </a:rPr>
              <a:t>DSE 模考例题 · Q21 · DSE模考题</a:t>
            </a:r>
          </a:p>
        </p:txBody>
      </p:sp>
      <p:sp>
        <p:nvSpPr>
          <p:cNvPr id="17" name="">
            <a:extLst xmlns:a="http://schemas.openxmlformats.org/drawingml/2006/main">
              <a:ext uri="{FF2B5EF4-FFF2-40B4-BE49-F238E27FC236}">
                <a16:creationId xmlns:a16="http://schemas.microsoft.com/office/drawing/2014/main" id="{C47BB12C-6733-4191-AD3C-A796BDB7778A}"/>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5281"/>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ICT Paper 1 Section A original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【原创训练材料｜参数为训练所设】B2 stores a tax rate. Formula D7 uses the amount i…</a:t>
            </a:r>
          </a:p>
        </p:txBody>
      </p:sp>
      <p:sp>
        <p:nvSpPr>
          <p:cNvPr id="18" name="">
            <a:extLst xmlns:a="http://schemas.openxmlformats.org/drawingml/2006/main">
              <a:ext uri="{FF2B5EF4-FFF2-40B4-BE49-F238E27FC236}">
                <a16:creationId xmlns:a16="http://schemas.microsoft.com/office/drawing/2014/main" id="{47B7CEF3-95EE-4279-BE85-02A4785FB599}"/>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9256BAD2-EECC-471B-954D-7B9F920E0919}"/>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AB81E429-5D5D-4C5E-A862-766CD4A9673B}"/>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正确结论：Revise the claim to: The amount reference should change by row while …</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revision removes the unsupported absolute and restores the condition shown by the material. 本题只使用题内材料；情境与数值均为原创训练参数，不代表官…</a:t>
            </a:r>
          </a:p>
        </p:txBody>
      </p:sp>
      <p:sp>
        <p:nvSpPr>
          <p:cNvPr id="21" name="">
            <a:extLst xmlns:a="http://schemas.openxmlformats.org/drawingml/2006/main">
              <a:ext uri="{FF2B5EF4-FFF2-40B4-BE49-F238E27FC236}">
                <a16:creationId xmlns:a16="http://schemas.microsoft.com/office/drawing/2014/main" id="{08D8D6F1-EC5C-46A2-8D64-294406FE22CE}"/>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101DF88A-B11F-4742-9FA2-43138F66A66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6132A10D-04E5-410E-B158-8C8CBE01CA9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信息处理与试算表</a:t>
            </a:r>
          </a:p>
        </p:txBody>
      </p:sp>
      <p:sp>
        <p:nvSpPr>
          <p:cNvPr id="24" name="">
            <a:extLst xmlns:a="http://schemas.openxmlformats.org/drawingml/2006/main">
              <a:ext uri="{FF2B5EF4-FFF2-40B4-BE49-F238E27FC236}">
                <a16:creationId xmlns:a16="http://schemas.microsoft.com/office/drawing/2014/main" id="{AC7CA85F-BEE3-456B-8C7A-EFAB2A0E755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23 / 30</a:t>
            </a:r>
          </a:p>
        </p:txBody>
      </p:sp>
    </p:spTree>
    <p:extLst>
      <p:ext uri="{BB962C8B-B14F-4D97-AF65-F5344CB8AC3E}">
        <p14:creationId xmlns:p14="http://schemas.microsoft.com/office/powerpoint/2010/main" val="410175254"/>
      </p:ext>
    </p:extLst>
  </p:cSld>
</p:sld>
</file>

<file path=ppt/slides/slide2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13A2016B-4E02-486F-980F-8ECCC6CD531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0B674F7F-BC1E-4659-B3AD-32AD04E680C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a3dc70e0379d4f1e"/>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B24A775-806D-4405-BA59-4AA40953A43B}"/>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33C603C4-7ABB-4C7B-A978-48C0F508D997}"/>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F72D32FE-3144-440E-948A-196E417F30C6}"/>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A2479F83-C048-44FF-B3E2-F92B26438D99}"/>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FEA59DD4-EE57-4E93-ADDE-C5369DB10D5C}"/>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9DF0F014-A544-4822-9795-D274F7DEE404}"/>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5EC0DAEB-D813-4DE3-85A1-1CF5F9EED082}"/>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0F8A8DA5-B5AB-4EC9-A0B0-39C21876C8C2}"/>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F0B67540-483F-4CDA-BF4E-A6AD45C70ACA}"/>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E8A6D0BA-E961-46F4-B514-223A768679C5}"/>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405EC6DB-2768-459D-99B7-0C3E74E19D1E}"/>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AA27B321-D229-4370-BCF8-B8D7CE2D90F9}"/>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BF93AA91-BBAB-48A1-A0D5-4573EBC30192}"/>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相对/绝对引用错误</a:t>
            </a:r>
          </a:p>
        </p:txBody>
      </p:sp>
      <p:sp>
        <p:nvSpPr>
          <p:cNvPr id="17" name="">
            <a:extLst xmlns:a="http://schemas.openxmlformats.org/drawingml/2006/main">
              <a:ext uri="{FF2B5EF4-FFF2-40B4-BE49-F238E27FC236}">
                <a16:creationId xmlns:a16="http://schemas.microsoft.com/office/drawing/2014/main" id="{4AEAB2F8-CB94-4C65-8BB8-D2D067B54AA1}"/>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AB6B6E00-886E-4004-8C70-9D8850FCCB29}"/>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7108D453-1208-4808-852A-DF152CB4097E}"/>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2D46524E-5E74-488D-9A52-B469D79A4BE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32BA5F2F-2B1B-4652-9FC8-2AFC4E0D231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信息处理与试算表</a:t>
            </a:r>
          </a:p>
        </p:txBody>
      </p:sp>
      <p:sp>
        <p:nvSpPr>
          <p:cNvPr id="22" name="">
            <a:extLst xmlns:a="http://schemas.openxmlformats.org/drawingml/2006/main">
              <a:ext uri="{FF2B5EF4-FFF2-40B4-BE49-F238E27FC236}">
                <a16:creationId xmlns:a16="http://schemas.microsoft.com/office/drawing/2014/main" id="{D71FCC46-E92A-4837-A6FA-22F264F044A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24 / 30</a:t>
            </a:r>
          </a:p>
        </p:txBody>
      </p:sp>
    </p:spTree>
    <p:extLst>
      <p:ext uri="{BB962C8B-B14F-4D97-AF65-F5344CB8AC3E}">
        <p14:creationId xmlns:p14="http://schemas.microsoft.com/office/powerpoint/2010/main" val="1166629315"/>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BED7810-FB3F-4A7F-8F4B-090A84EA1C6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ED90ABC9-7CA6-4202-A2A6-080AE9633BD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11a1f78ba75b49b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625D256-3197-491E-8A93-BFA46364749C}"/>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6C272243-E681-4A55-9AEF-B2BC2194C923}"/>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8FFCB88A-B63D-40A8-A499-BBF7935D7111}"/>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071D5EC9-F19A-4B77-9CC4-A203D773BD44}"/>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信息处理与试算表</a:t>
            </a:r>
          </a:p>
        </p:txBody>
      </p:sp>
      <p:sp>
        <p:nvSpPr>
          <p:cNvPr id="8" name="">
            <a:extLst xmlns:a="http://schemas.openxmlformats.org/drawingml/2006/main">
              <a:ext uri="{FF2B5EF4-FFF2-40B4-BE49-F238E27FC236}">
                <a16:creationId xmlns:a16="http://schemas.microsoft.com/office/drawing/2014/main" id="{3A5073AF-7686-4728-9019-98CD4814486E}"/>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8422B8A4-1FB0-41D2-9D8D-E15A8240AED3}"/>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77B65CD9-EDF1-41A6-B702-B14E8AE7A74E}"/>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模型输入、处理、输出和假设必须可追踪</a:t>
            </a:r>
          </a:p>
        </p:txBody>
      </p:sp>
      <p:sp>
        <p:nvSpPr>
          <p:cNvPr id="11" name="">
            <a:extLst xmlns:a="http://schemas.openxmlformats.org/drawingml/2006/main">
              <a:ext uri="{FF2B5EF4-FFF2-40B4-BE49-F238E27FC236}">
                <a16:creationId xmlns:a16="http://schemas.microsoft.com/office/drawing/2014/main" id="{912EA8F8-5044-4477-8CF3-F0DC676D96A1}"/>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4D96A8C1-729E-4A5C-9912-362DA94E1FB9}"/>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A2C170D9-B74B-4C9A-A5D8-C1B8BB2B76F4}"/>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清洗—计算—验证—可视化</a:t>
            </a:r>
          </a:p>
        </p:txBody>
      </p:sp>
      <p:sp>
        <p:nvSpPr>
          <p:cNvPr id="14" name="">
            <a:extLst xmlns:a="http://schemas.openxmlformats.org/drawingml/2006/main">
              <a:ext uri="{FF2B5EF4-FFF2-40B4-BE49-F238E27FC236}">
                <a16:creationId xmlns:a16="http://schemas.microsoft.com/office/drawing/2014/main" id="{478C2A6D-2CDB-45BC-B082-685394A5774A}"/>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C7D5A379-A3AF-4890-A81D-57699C85C9E4}"/>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3CF4385A-72DA-45BF-BB78-960B4DB1E12F}"/>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相对/绝对引用错误</a:t>
            </a:r>
          </a:p>
        </p:txBody>
      </p:sp>
      <p:sp>
        <p:nvSpPr>
          <p:cNvPr id="17" name="">
            <a:extLst xmlns:a="http://schemas.openxmlformats.org/drawingml/2006/main">
              <a:ext uri="{FF2B5EF4-FFF2-40B4-BE49-F238E27FC236}">
                <a16:creationId xmlns:a16="http://schemas.microsoft.com/office/drawing/2014/main" id="{6DD6E4F7-71EC-4C11-863C-B75F5C4609F1}"/>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57C3EB9E-ACEE-4DC7-BF3B-CF1348DAC28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F3332219-4E89-4A52-BDB7-49821B42891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信息处理与试算表</a:t>
            </a:r>
          </a:p>
        </p:txBody>
      </p:sp>
      <p:sp>
        <p:nvSpPr>
          <p:cNvPr id="20" name="">
            <a:extLst xmlns:a="http://schemas.openxmlformats.org/drawingml/2006/main">
              <a:ext uri="{FF2B5EF4-FFF2-40B4-BE49-F238E27FC236}">
                <a16:creationId xmlns:a16="http://schemas.microsoft.com/office/drawing/2014/main" id="{BBB07322-12CE-4227-93E4-4DB5FEAFD7E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25 / 30</a:t>
            </a:r>
          </a:p>
        </p:txBody>
      </p:sp>
    </p:spTree>
    <p:extLst>
      <p:ext uri="{BB962C8B-B14F-4D97-AF65-F5344CB8AC3E}">
        <p14:creationId xmlns:p14="http://schemas.microsoft.com/office/powerpoint/2010/main" val="1954242130"/>
      </p:ext>
    </p:extLst>
  </p:cSld>
</p:sld>
</file>

<file path=ppt/slides/slide2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4EDEC2CA-68FC-4605-BC59-EE9A77A0A6D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AF38EDFB-637C-4DC6-9318-737D3516A12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2675301e03084e8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1FC17EA-0C20-4E0B-BB32-FB1615A74689}"/>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9D3EFE5B-F844-4C34-BE36-5DDDD0CDD57F}"/>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76D542DF-BB28-45F0-8958-D247E55FB9E2}"/>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B790DD05-00A4-4BF7-A026-1A820238C74D}"/>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531"/>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ICT Paper 1 Section A original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a:t>
            </a:r>
          </a:p>
        </p:txBody>
      </p:sp>
      <p:sp>
        <p:nvSpPr>
          <p:cNvPr id="8" name="">
            <a:extLst xmlns:a="http://schemas.openxmlformats.org/drawingml/2006/main">
              <a:ext uri="{FF2B5EF4-FFF2-40B4-BE49-F238E27FC236}">
                <a16:creationId xmlns:a16="http://schemas.microsoft.com/office/drawing/2014/main" id="{2A044A70-7982-467B-9D5B-489609C0310D}"/>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8345FD70-196E-40E3-A851-7C1AB82232B7}"/>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0643C893-993D-4124-94AB-B830282A0E22}"/>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模型输入、处理、输出和假设必须可追踪</a:t>
            </a:r>
          </a:p>
        </p:txBody>
      </p:sp>
      <p:sp>
        <p:nvSpPr>
          <p:cNvPr id="11" name="">
            <a:extLst xmlns:a="http://schemas.openxmlformats.org/drawingml/2006/main">
              <a:ext uri="{FF2B5EF4-FFF2-40B4-BE49-F238E27FC236}">
                <a16:creationId xmlns:a16="http://schemas.microsoft.com/office/drawing/2014/main" id="{C7247DF5-FEB1-4655-952F-BFF9A7FE6B85}"/>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99F8C06B-8BC2-41DC-8E25-C35A5DC64CDF}"/>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893A20D9-D695-40AD-9675-84F784AEE591}"/>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清洗—计算—验证—可视化</a:t>
            </a:r>
          </a:p>
        </p:txBody>
      </p:sp>
      <p:sp>
        <p:nvSpPr>
          <p:cNvPr id="14" name="">
            <a:extLst xmlns:a="http://schemas.openxmlformats.org/drawingml/2006/main">
              <a:ext uri="{FF2B5EF4-FFF2-40B4-BE49-F238E27FC236}">
                <a16:creationId xmlns:a16="http://schemas.microsoft.com/office/drawing/2014/main" id="{0D616CA8-95AD-4A37-B41A-8A7BFA89D1AC}"/>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F5EA5240-1BAD-4CAE-AC1F-53F7B71661D1}"/>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E54A529F-B74A-4FCA-B47E-218573E9642B}"/>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检查：相对/绝对引用错误</a:t>
            </a:r>
          </a:p>
        </p:txBody>
      </p:sp>
      <p:sp>
        <p:nvSpPr>
          <p:cNvPr id="17" name="">
            <a:extLst xmlns:a="http://schemas.openxmlformats.org/drawingml/2006/main">
              <a:ext uri="{FF2B5EF4-FFF2-40B4-BE49-F238E27FC236}">
                <a16:creationId xmlns:a16="http://schemas.microsoft.com/office/drawing/2014/main" id="{320A4595-BB0E-46CA-81FE-5DBCBFFB6C5A}"/>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124FB504-DFFD-47BD-9F2E-8FD5C3B8F3D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8B1968BD-8730-4236-BA64-77AE1B54237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信息处理与试算表</a:t>
            </a:r>
          </a:p>
        </p:txBody>
      </p:sp>
      <p:sp>
        <p:nvSpPr>
          <p:cNvPr id="20" name="">
            <a:extLst xmlns:a="http://schemas.openxmlformats.org/drawingml/2006/main">
              <a:ext uri="{FF2B5EF4-FFF2-40B4-BE49-F238E27FC236}">
                <a16:creationId xmlns:a16="http://schemas.microsoft.com/office/drawing/2014/main" id="{3FE7D6D1-A3C0-4D92-9C88-0F0708BED68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26 / 30</a:t>
            </a:r>
          </a:p>
        </p:txBody>
      </p:sp>
    </p:spTree>
    <p:extLst>
      <p:ext uri="{BB962C8B-B14F-4D97-AF65-F5344CB8AC3E}">
        <p14:creationId xmlns:p14="http://schemas.microsoft.com/office/powerpoint/2010/main" val="177758326"/>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56CECC81-566E-4A6E-ADF7-A70B2B86C28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339BECF9-4C8C-4E07-AA08-B4D3DDAE02A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48f3a2842d47430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72BB4A7-432C-4BC0-8D72-6E3EFF0C4A55}"/>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33E60517-CCE2-493B-8F66-3BEA976FA654}"/>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EA4C6435-9C33-4ADE-84BF-8FAABEEE6F9D}"/>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8362C84E-144E-4D29-9E5C-FE863D8FFAEB}"/>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3922"/>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AX-24 · ICT Paper 1 Section A original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【原创训练材料｜参数为训练所设】B2 stores a tax rate. Formula D7 uses the amount in C7 and is copied down to D30. The copied formulas must keep referring to B2.</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Which…</a:t>
            </a:r>
          </a:p>
        </p:txBody>
      </p:sp>
      <p:sp>
        <p:nvSpPr>
          <p:cNvPr id="8" name="">
            <a:extLst xmlns:a="http://schemas.openxmlformats.org/drawingml/2006/main">
              <a:ext uri="{FF2B5EF4-FFF2-40B4-BE49-F238E27FC236}">
                <a16:creationId xmlns:a16="http://schemas.microsoft.com/office/drawing/2014/main" id="{D1D1B51A-9753-43D4-AFBC-3C55D51D5069}"/>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ICT 2012-2022、Sample Paper 与 Practice Paper｜ICT Paper 1 Section A original MCQ·错项排除·原创模考任务 6</a:t>
            </a:r>
          </a:p>
        </p:txBody>
      </p:sp>
      <p:sp>
        <p:nvSpPr>
          <p:cNvPr id="9" name="">
            <a:extLst xmlns:a="http://schemas.openxmlformats.org/drawingml/2006/main">
              <a:ext uri="{FF2B5EF4-FFF2-40B4-BE49-F238E27FC236}">
                <a16:creationId xmlns:a16="http://schemas.microsoft.com/office/drawing/2014/main" id="{B14FFD71-44C0-43AE-8295-E0F6EC9C1718}"/>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F25B74D8-72B7-4C55-A6EF-5017F1455193}"/>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4BCBE601-8A84-43F9-B4EF-C34BCA63820C}"/>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AB34D7A0-5AF4-47ED-AD6E-37A1A466C22B}"/>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288D12DB-0E08-4C84-B05F-A33E0092DC11}"/>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3471703E-6FC6-4EE0-99D0-DD34681E5978}"/>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E31FE09F-229F-4D7B-8DDC-20551002E639}"/>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D631A2CF-BD1D-47A2-993A-6CB8127E8401}"/>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BA161096-2732-4992-87DF-93905D4EE248}"/>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5A965D05-F49A-4039-8498-20A19E265F84}"/>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F1F0C6A7-7FFE-4051-B9FB-71ED7273FCD7}"/>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F1050A41-E820-4075-BC28-A27903F9166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51FB9496-6B5C-48C7-B582-0CBA93A2D0F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信息处理与试算表</a:t>
            </a:r>
          </a:p>
        </p:txBody>
      </p:sp>
      <p:sp>
        <p:nvSpPr>
          <p:cNvPr id="22" name="">
            <a:extLst xmlns:a="http://schemas.openxmlformats.org/drawingml/2006/main">
              <a:ext uri="{FF2B5EF4-FFF2-40B4-BE49-F238E27FC236}">
                <a16:creationId xmlns:a16="http://schemas.microsoft.com/office/drawing/2014/main" id="{40C0DECC-45E7-44A9-A1E6-191D3DDD3D5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27 / 30</a:t>
            </a:r>
          </a:p>
        </p:txBody>
      </p:sp>
    </p:spTree>
    <p:extLst>
      <p:ext uri="{BB962C8B-B14F-4D97-AF65-F5344CB8AC3E}">
        <p14:creationId xmlns:p14="http://schemas.microsoft.com/office/powerpoint/2010/main" val="950184332"/>
      </p:ext>
    </p:extLst>
  </p:cSld>
</p:sld>
</file>

<file path=ppt/slides/slide2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4EA8448C-F730-4CCD-883B-DDBC288AB8C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6BF62F08-22D6-4F4F-A993-A1761DD92BD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9e7af9eb4608454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46C9E63-F90E-45CD-B689-053D1349C2A3}"/>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F6058313-DA3E-47B1-91A9-8E6C80B559AD}"/>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868BF135-FC4D-4213-8090-3FDCEBF2FA7E}"/>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89657E4D-FD53-443E-ACE3-2508F43B0A2E}"/>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1F965324-E05F-4C82-BD43-747D214D1DF9}"/>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AU-21 · ICT Paper 1 Section A original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【原创训练材料｜参数为训练所设】B2 stores a tax rate…</a:t>
            </a:r>
          </a:p>
        </p:txBody>
      </p:sp>
      <p:sp>
        <p:nvSpPr>
          <p:cNvPr id="9" name="">
            <a:extLst xmlns:a="http://schemas.openxmlformats.org/drawingml/2006/main">
              <a:ext uri="{FF2B5EF4-FFF2-40B4-BE49-F238E27FC236}">
                <a16:creationId xmlns:a16="http://schemas.microsoft.com/office/drawing/2014/main" id="{17EB5E64-7ADB-4306-8A10-13DA24DCD8D9}"/>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4D4DF56C-A4ED-4508-85AF-F4A33ACF247B}"/>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B708B38F-6AFB-441E-897B-A7C860E9531B}"/>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56AF32C4-5C92-44D1-B58F-ED972CB6D287}"/>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AX-24 · ICT Paper 1 Section A original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【原创训练材料｜参数为训练所设】B2 stores a tax rate. Formula…</a:t>
            </a:r>
          </a:p>
        </p:txBody>
      </p:sp>
      <p:sp>
        <p:nvSpPr>
          <p:cNvPr id="13" name="">
            <a:extLst xmlns:a="http://schemas.openxmlformats.org/drawingml/2006/main">
              <a:ext uri="{FF2B5EF4-FFF2-40B4-BE49-F238E27FC236}">
                <a16:creationId xmlns:a16="http://schemas.microsoft.com/office/drawing/2014/main" id="{0C6C90BC-0234-4654-BAC3-13353CE29C6E}"/>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A7AFE160-33C8-4087-B2C0-BA73B1D27BA6}"/>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8E36BEF1-F7B5-4DBE-957C-3251A3E69E8B}"/>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34035591-3720-42CB-A182-F905B8E17338}"/>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ICT Paper 1 Section A original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【原创训练材料｜参数为训练所设】B2 stores a tax rate. Formula…</a:t>
            </a:r>
          </a:p>
        </p:txBody>
      </p:sp>
      <p:sp>
        <p:nvSpPr>
          <p:cNvPr id="17" name="">
            <a:extLst xmlns:a="http://schemas.openxmlformats.org/drawingml/2006/main">
              <a:ext uri="{FF2B5EF4-FFF2-40B4-BE49-F238E27FC236}">
                <a16:creationId xmlns:a16="http://schemas.microsoft.com/office/drawing/2014/main" id="{CAA09562-76DF-4BB3-891C-D9391BAF4864}"/>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CAF9B89D-7626-4C77-89BA-E42AB8ED0BD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5F2B025-EE5A-4D06-8D32-ADEFEE4BC8B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信息处理与试算表</a:t>
            </a:r>
          </a:p>
        </p:txBody>
      </p:sp>
      <p:sp>
        <p:nvSpPr>
          <p:cNvPr id="20" name="">
            <a:extLst xmlns:a="http://schemas.openxmlformats.org/drawingml/2006/main">
              <a:ext uri="{FF2B5EF4-FFF2-40B4-BE49-F238E27FC236}">
                <a16:creationId xmlns:a16="http://schemas.microsoft.com/office/drawing/2014/main" id="{46E86BD5-067F-48F1-909D-5C47A4C65B7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28 / 30</a:t>
            </a:r>
          </a:p>
        </p:txBody>
      </p:sp>
    </p:spTree>
    <p:extLst>
      <p:ext uri="{BB962C8B-B14F-4D97-AF65-F5344CB8AC3E}">
        <p14:creationId xmlns:p14="http://schemas.microsoft.com/office/powerpoint/2010/main" val="279472197"/>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FA902FC5-9B49-480F-A807-29AED1D00E3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AEE5A362-E913-4BD2-8FAD-208B78F41C1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1b9c083c51e477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78A4A07-6005-4479-B9FB-F3B664E91B8C}"/>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EB54200F-54E1-4574-8A61-FE8FF00A5202}"/>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C6F3A7F1-842E-4275-BF5A-7F7C12A7A33D}"/>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E4B0DD44-AC17-48B5-821D-1595A5ECF878}"/>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相对/绝对引用错误</a:t>
            </a:r>
          </a:p>
        </p:txBody>
      </p:sp>
      <p:sp>
        <p:nvSpPr>
          <p:cNvPr id="8" name="">
            <a:extLst xmlns:a="http://schemas.openxmlformats.org/drawingml/2006/main">
              <a:ext uri="{FF2B5EF4-FFF2-40B4-BE49-F238E27FC236}">
                <a16:creationId xmlns:a16="http://schemas.microsoft.com/office/drawing/2014/main" id="{0527055B-76E3-4E96-AF15-F428F094418B}"/>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824B3BAE-F65D-4481-97A1-BFC5B1AE509A}"/>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15B5917A-A9FA-4DD7-BE13-3ACDB5321DDA}"/>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BFD14061-ACE6-41A2-A256-83EF9CDB4AEC}"/>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97"/>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正确结论：Repeat the evaluation after this step: Use C7 with $B$2, copy down, and inspect…</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second check changes or verifies the relevant condition instead of merely rewording the first answer.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2890AB1D-5788-492A-937E-75DA3F75FC5C}"/>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98894B96-10C7-4F14-98D8-74A126BF2FF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5691EB88-51C3-4D0A-91C4-E4F80D17598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信息处理与试算表</a:t>
            </a:r>
          </a:p>
        </p:txBody>
      </p:sp>
      <p:sp>
        <p:nvSpPr>
          <p:cNvPr id="15" name="">
            <a:extLst xmlns:a="http://schemas.openxmlformats.org/drawingml/2006/main">
              <a:ext uri="{FF2B5EF4-FFF2-40B4-BE49-F238E27FC236}">
                <a16:creationId xmlns:a16="http://schemas.microsoft.com/office/drawing/2014/main" id="{EFECF7B1-1F8A-4294-B2AA-6487F867999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29 / 30</a:t>
            </a:r>
          </a:p>
        </p:txBody>
      </p:sp>
    </p:spTree>
    <p:extLst>
      <p:ext uri="{BB962C8B-B14F-4D97-AF65-F5344CB8AC3E}">
        <p14:creationId xmlns:p14="http://schemas.microsoft.com/office/powerpoint/2010/main" val="1875991182"/>
      </p:ext>
    </p:extLst>
  </p:cSld>
</p:sld>
</file>

<file path=ppt/slides/slide3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A46A2C7C-CA4F-4D44-A32E-724E78C5187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417359F2-F0DB-420C-82EE-CD112127BCA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d7e84f69b87b456b"/>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531ABF8-0C79-4CD3-89DA-9ECE9E42C853}"/>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FD3EF5BB-1E91-41F3-B893-8AB22718F2E9}"/>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FB8BB5ED-E21B-41E8-83CE-CEC78C369BCA}"/>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EBF79766-47C6-4C60-BF2D-54216EA4F896}"/>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4678"/>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AB-28 · ICT Paper 1 Section A original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【原创训练材料｜参数为训练所设】B2 stores a tax rate. Formula D7 uses the amount in C7 and is copied down to D30. The copied formulas must keep referring to B2.</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Which next action follows…</a:t>
            </a:r>
          </a:p>
        </p:txBody>
      </p:sp>
      <p:sp>
        <p:nvSpPr>
          <p:cNvPr id="8" name="">
            <a:extLst xmlns:a="http://schemas.openxmlformats.org/drawingml/2006/main">
              <a:ext uri="{FF2B5EF4-FFF2-40B4-BE49-F238E27FC236}">
                <a16:creationId xmlns:a16="http://schemas.microsoft.com/office/drawing/2014/main" id="{FBAB873D-7EB3-4ABD-BE3C-71A31D69B93D}"/>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C287F460-6001-4222-9B56-5C76414C04BE}"/>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F4031A7E-A67E-4E59-828D-0D80ADC2102E}"/>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21A00885-64C6-4130-94A0-BFD05544BCA1}"/>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AAA62D52-D3BA-4BCE-ABC3-C4B60E0B9614}"/>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9CF23D07-B2F5-434C-9B47-42818D675FBA}"/>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EE870EDC-E23D-4117-97EF-453980D74E6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75D63BDB-0A95-48AB-ABAD-5CA21D5A3D4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信息处理与试算表</a:t>
            </a:r>
          </a:p>
        </p:txBody>
      </p:sp>
      <p:sp>
        <p:nvSpPr>
          <p:cNvPr id="16" name="">
            <a:extLst xmlns:a="http://schemas.openxmlformats.org/drawingml/2006/main">
              <a:ext uri="{FF2B5EF4-FFF2-40B4-BE49-F238E27FC236}">
                <a16:creationId xmlns:a16="http://schemas.microsoft.com/office/drawing/2014/main" id="{6666EED3-F2CF-492B-96D8-F44B9F64BF7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30 / 30</a:t>
            </a:r>
          </a:p>
        </p:txBody>
      </p:sp>
    </p:spTree>
    <p:extLst>
      <p:ext uri="{BB962C8B-B14F-4D97-AF65-F5344CB8AC3E}">
        <p14:creationId xmlns:p14="http://schemas.microsoft.com/office/powerpoint/2010/main" val="68486212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2026-08-19T08:45:24.8060000Z</dcterms:created>
  <dcterms:modified xsi:type="dcterms:W3CDTF">2026-08-19T08:45:24.8060000Z</dcterms:modified>
</coreProperties>
</file>