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6b3d64fa84a44b0" /><Relationship Type="http://schemas.openxmlformats.org/officeDocument/2006/relationships/extended-properties" Target="/docProps/app.xml" Id="R5b37b2ea23ef4df4" /><Relationship Type="http://schemas.openxmlformats.org/officeDocument/2006/relationships/officeDocument" Target="/ppt/presentation.xml" Id="R71a91376dc79485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ff837b9d2424ff0"/>
  </p:sldMasterIdLst>
  <p:notesMasterIdLst>
    <p:notesMasterId xmlns:r="http://schemas.openxmlformats.org/officeDocument/2006/relationships" r:id="R3efca5ca0d724adf"/>
  </p:notesMasterIdLst>
  <p:sldIdLst>
    <p:sldId xmlns:r="http://schemas.openxmlformats.org/officeDocument/2006/relationships" id="256" r:id="R2331e5b05ec34c0b"/>
    <p:sldId xmlns:r="http://schemas.openxmlformats.org/officeDocument/2006/relationships" id="257" r:id="Rb023f171ae724e9c"/>
    <p:sldId xmlns:r="http://schemas.openxmlformats.org/officeDocument/2006/relationships" id="258" r:id="Rb34b9385d3194d75"/>
    <p:sldId xmlns:r="http://schemas.openxmlformats.org/officeDocument/2006/relationships" id="259" r:id="Raaacac1ac3a24049"/>
    <p:sldId xmlns:r="http://schemas.openxmlformats.org/officeDocument/2006/relationships" id="260" r:id="R712af8cbc2be4f4e"/>
    <p:sldId xmlns:r="http://schemas.openxmlformats.org/officeDocument/2006/relationships" id="261" r:id="Raec1b99d1a28445a"/>
    <p:sldId xmlns:r="http://schemas.openxmlformats.org/officeDocument/2006/relationships" id="262" r:id="R173d9b82de904fde"/>
    <p:sldId xmlns:r="http://schemas.openxmlformats.org/officeDocument/2006/relationships" id="263" r:id="R820a8f6f52674ab3"/>
    <p:sldId xmlns:r="http://schemas.openxmlformats.org/officeDocument/2006/relationships" id="264" r:id="R41961d06a45743b1"/>
    <p:sldId xmlns:r="http://schemas.openxmlformats.org/officeDocument/2006/relationships" id="265" r:id="R82e8f350af6643a8"/>
    <p:sldId xmlns:r="http://schemas.openxmlformats.org/officeDocument/2006/relationships" id="266" r:id="R0bc38955cf86453d"/>
    <p:sldId xmlns:r="http://schemas.openxmlformats.org/officeDocument/2006/relationships" id="267" r:id="R0be5b9005beb4401"/>
    <p:sldId xmlns:r="http://schemas.openxmlformats.org/officeDocument/2006/relationships" id="268" r:id="Rccef03950a544170"/>
    <p:sldId xmlns:r="http://schemas.openxmlformats.org/officeDocument/2006/relationships" id="269" r:id="R3875be8f16c74a36"/>
    <p:sldId xmlns:r="http://schemas.openxmlformats.org/officeDocument/2006/relationships" id="270" r:id="R4474205d28e3444d"/>
    <p:sldId xmlns:r="http://schemas.openxmlformats.org/officeDocument/2006/relationships" id="271" r:id="R6bd50177f5b148ee"/>
    <p:sldId xmlns:r="http://schemas.openxmlformats.org/officeDocument/2006/relationships" id="272" r:id="R8bc7ddb085f04be8"/>
    <p:sldId xmlns:r="http://schemas.openxmlformats.org/officeDocument/2006/relationships" id="273" r:id="Ra7d55a16242c42a0"/>
    <p:sldId xmlns:r="http://schemas.openxmlformats.org/officeDocument/2006/relationships" id="274" r:id="R730726938b5a43b6"/>
    <p:sldId xmlns:r="http://schemas.openxmlformats.org/officeDocument/2006/relationships" id="275" r:id="R6653f265bc5647f4"/>
    <p:sldId xmlns:r="http://schemas.openxmlformats.org/officeDocument/2006/relationships" id="276" r:id="Rfbcc59a7d6b44a87"/>
    <p:sldId xmlns:r="http://schemas.openxmlformats.org/officeDocument/2006/relationships" id="277" r:id="Rb69de857b3e34d40"/>
    <p:sldId xmlns:r="http://schemas.openxmlformats.org/officeDocument/2006/relationships" id="278" r:id="Rab5470d700184007"/>
    <p:sldId xmlns:r="http://schemas.openxmlformats.org/officeDocument/2006/relationships" id="279" r:id="R39fa5e31169346fb"/>
    <p:sldId xmlns:r="http://schemas.openxmlformats.org/officeDocument/2006/relationships" id="280" r:id="R5fbfd0d71b134ea7"/>
    <p:sldId xmlns:r="http://schemas.openxmlformats.org/officeDocument/2006/relationships" id="281" r:id="R11a2b2d73b7c48d2"/>
    <p:sldId xmlns:r="http://schemas.openxmlformats.org/officeDocument/2006/relationships" id="282" r:id="R20a9e04fdcc3423a"/>
    <p:sldId xmlns:r="http://schemas.openxmlformats.org/officeDocument/2006/relationships" id="283" r:id="Rfc55edc96a7348ed"/>
    <p:sldId xmlns:r="http://schemas.openxmlformats.org/officeDocument/2006/relationships" id="284" r:id="Re70e8424b5d94320"/>
    <p:sldId xmlns:r="http://schemas.openxmlformats.org/officeDocument/2006/relationships" id="285" r:id="R1ca811942cb941d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e9eddb8eb4742c8" /><Relationship Type="http://schemas.openxmlformats.org/officeDocument/2006/relationships/slideMaster" Target="/ppt/slideMasters/slideMaster1.xml" Id="R7ff837b9d2424ff0" /><Relationship Type="http://schemas.openxmlformats.org/officeDocument/2006/relationships/notesMaster" Target="/ppt/notesMasters/notesMaster1.xml" Id="R3efca5ca0d724adf" /><Relationship Type="http://schemas.openxmlformats.org/officeDocument/2006/relationships/presProps" Target="/ppt/presProps.xml" Id="R9c6fe47c06684cbe" /><Relationship Type="http://schemas.openxmlformats.org/officeDocument/2006/relationships/tableStyles" Target="/ppt/tableStyles.xml" Id="R0159285576b44f25" /><Relationship Type="http://schemas.openxmlformats.org/officeDocument/2006/relationships/slide" Target="/ppt/slides/slide1.xml" Id="R2331e5b05ec34c0b" /><Relationship Type="http://schemas.openxmlformats.org/officeDocument/2006/relationships/slide" Target="/ppt/slides/slide2.xml" Id="Rb023f171ae724e9c" /><Relationship Type="http://schemas.openxmlformats.org/officeDocument/2006/relationships/slide" Target="/ppt/slides/slide3.xml" Id="Rb34b9385d3194d75" /><Relationship Type="http://schemas.openxmlformats.org/officeDocument/2006/relationships/slide" Target="/ppt/slides/slide4.xml" Id="Raaacac1ac3a24049" /><Relationship Type="http://schemas.openxmlformats.org/officeDocument/2006/relationships/slide" Target="/ppt/slides/slide5.xml" Id="R712af8cbc2be4f4e" /><Relationship Type="http://schemas.openxmlformats.org/officeDocument/2006/relationships/slide" Target="/ppt/slides/slide6.xml" Id="Raec1b99d1a28445a" /><Relationship Type="http://schemas.openxmlformats.org/officeDocument/2006/relationships/slide" Target="/ppt/slides/slide7.xml" Id="R173d9b82de904fde" /><Relationship Type="http://schemas.openxmlformats.org/officeDocument/2006/relationships/slide" Target="/ppt/slides/slide8.xml" Id="R820a8f6f52674ab3" /><Relationship Type="http://schemas.openxmlformats.org/officeDocument/2006/relationships/slide" Target="/ppt/slides/slide9.xml" Id="R41961d06a45743b1" /><Relationship Type="http://schemas.openxmlformats.org/officeDocument/2006/relationships/slide" Target="/ppt/slides/slide10.xml" Id="R82e8f350af6643a8" /><Relationship Type="http://schemas.openxmlformats.org/officeDocument/2006/relationships/slide" Target="/ppt/slides/slide11.xml" Id="R0bc38955cf86453d" /><Relationship Type="http://schemas.openxmlformats.org/officeDocument/2006/relationships/slide" Target="/ppt/slides/slide12.xml" Id="R0be5b9005beb4401" /><Relationship Type="http://schemas.openxmlformats.org/officeDocument/2006/relationships/slide" Target="/ppt/slides/slide13.xml" Id="Rccef03950a544170" /><Relationship Type="http://schemas.openxmlformats.org/officeDocument/2006/relationships/slide" Target="/ppt/slides/slide14.xml" Id="R3875be8f16c74a36" /><Relationship Type="http://schemas.openxmlformats.org/officeDocument/2006/relationships/slide" Target="/ppt/slides/slide15.xml" Id="R4474205d28e3444d" /><Relationship Type="http://schemas.openxmlformats.org/officeDocument/2006/relationships/slide" Target="/ppt/slides/slide16.xml" Id="R6bd50177f5b148ee" /><Relationship Type="http://schemas.openxmlformats.org/officeDocument/2006/relationships/slide" Target="/ppt/slides/slide17.xml" Id="R8bc7ddb085f04be8" /><Relationship Type="http://schemas.openxmlformats.org/officeDocument/2006/relationships/slide" Target="/ppt/slides/slide18.xml" Id="Ra7d55a16242c42a0" /><Relationship Type="http://schemas.openxmlformats.org/officeDocument/2006/relationships/slide" Target="/ppt/slides/slide19.xml" Id="R730726938b5a43b6" /><Relationship Type="http://schemas.openxmlformats.org/officeDocument/2006/relationships/slide" Target="/ppt/slides/slide20.xml" Id="R6653f265bc5647f4" /><Relationship Type="http://schemas.openxmlformats.org/officeDocument/2006/relationships/slide" Target="/ppt/slides/slide21.xml" Id="Rfbcc59a7d6b44a87" /><Relationship Type="http://schemas.openxmlformats.org/officeDocument/2006/relationships/slide" Target="/ppt/slides/slide22.xml" Id="Rb69de857b3e34d40" /><Relationship Type="http://schemas.openxmlformats.org/officeDocument/2006/relationships/slide" Target="/ppt/slides/slide23.xml" Id="Rab5470d700184007" /><Relationship Type="http://schemas.openxmlformats.org/officeDocument/2006/relationships/slide" Target="/ppt/slides/slide24.xml" Id="R39fa5e31169346fb" /><Relationship Type="http://schemas.openxmlformats.org/officeDocument/2006/relationships/slide" Target="/ppt/slides/slide25.xml" Id="R5fbfd0d71b134ea7" /><Relationship Type="http://schemas.openxmlformats.org/officeDocument/2006/relationships/slide" Target="/ppt/slides/slide26.xml" Id="R11a2b2d73b7c48d2" /><Relationship Type="http://schemas.openxmlformats.org/officeDocument/2006/relationships/slide" Target="/ppt/slides/slide27.xml" Id="R20a9e04fdcc3423a" /><Relationship Type="http://schemas.openxmlformats.org/officeDocument/2006/relationships/slide" Target="/ppt/slides/slide28.xml" Id="Rfc55edc96a7348ed" /><Relationship Type="http://schemas.openxmlformats.org/officeDocument/2006/relationships/slide" Target="/ppt/slides/slide29.xml" Id="Re70e8424b5d94320" /><Relationship Type="http://schemas.openxmlformats.org/officeDocument/2006/relationships/slide" Target="/ppt/slides/slide30.xml" Id="R1ca811942cb941d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f1a7597f81b49c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da083248f5a434c" /><Relationship Type="http://schemas.openxmlformats.org/officeDocument/2006/relationships/notesMaster" Target="/ppt/notesMasters/notesMaster1.xml" Id="R8d7db687b6ba4d8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6ae764656af4aae" /><Relationship Type="http://schemas.openxmlformats.org/officeDocument/2006/relationships/notesMaster" Target="/ppt/notesMasters/notesMaster1.xml" Id="R2473040f7a9243e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a66fb7cddd641c9" /><Relationship Type="http://schemas.openxmlformats.org/officeDocument/2006/relationships/notesMaster" Target="/ppt/notesMasters/notesMaster1.xml" Id="R0b8dffb5fe664fa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06dc1371f8c45c4" /><Relationship Type="http://schemas.openxmlformats.org/officeDocument/2006/relationships/notesMaster" Target="/ppt/notesMasters/notesMaster1.xml" Id="R3d525f6357bb4f4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4ee9a7a4177400d" /><Relationship Type="http://schemas.openxmlformats.org/officeDocument/2006/relationships/notesMaster" Target="/ppt/notesMasters/notesMaster1.xml" Id="R96cfd02ef190440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67c280b5d7c4fc6" /><Relationship Type="http://schemas.openxmlformats.org/officeDocument/2006/relationships/notesMaster" Target="/ppt/notesMasters/notesMaster1.xml" Id="R9a0d57766dac4f6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038daa61bbb4e2d" /><Relationship Type="http://schemas.openxmlformats.org/officeDocument/2006/relationships/notesMaster" Target="/ppt/notesMasters/notesMaster1.xml" Id="Rda862cab999f459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713817480754d7e" /><Relationship Type="http://schemas.openxmlformats.org/officeDocument/2006/relationships/notesMaster" Target="/ppt/notesMasters/notesMaster1.xml" Id="Rb501f60c84a0407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fb5ef32035e405a" /><Relationship Type="http://schemas.openxmlformats.org/officeDocument/2006/relationships/notesMaster" Target="/ppt/notesMasters/notesMaster1.xml" Id="Ra63724e3626d4a9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ff8868f1c1d4bf2" /><Relationship Type="http://schemas.openxmlformats.org/officeDocument/2006/relationships/notesMaster" Target="/ppt/notesMasters/notesMaster1.xml" Id="R8c835136c9ef46a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5bcddcff2f74078" /><Relationship Type="http://schemas.openxmlformats.org/officeDocument/2006/relationships/notesMaster" Target="/ppt/notesMasters/notesMaster1.xml" Id="R8c383efb4a0a45d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5e9d5b00f87450b" /><Relationship Type="http://schemas.openxmlformats.org/officeDocument/2006/relationships/notesMaster" Target="/ppt/notesMasters/notesMaster1.xml" Id="R8c82303fad93460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9f9d9c5183d4463" /><Relationship Type="http://schemas.openxmlformats.org/officeDocument/2006/relationships/notesMaster" Target="/ppt/notesMasters/notesMaster1.xml" Id="R6653d5324d16414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8d2c869ea654469" /><Relationship Type="http://schemas.openxmlformats.org/officeDocument/2006/relationships/notesMaster" Target="/ppt/notesMasters/notesMaster1.xml" Id="R4fd02fd13ae44ac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a5508dd45d845ba" /><Relationship Type="http://schemas.openxmlformats.org/officeDocument/2006/relationships/notesMaster" Target="/ppt/notesMasters/notesMaster1.xml" Id="Re4a530b749cf4858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e8e27f63b2b64ec2" /><Relationship Type="http://schemas.openxmlformats.org/officeDocument/2006/relationships/notesMaster" Target="/ppt/notesMasters/notesMaster1.xml" Id="R7001f96879b4497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d168ec522784cf7" /><Relationship Type="http://schemas.openxmlformats.org/officeDocument/2006/relationships/notesMaster" Target="/ppt/notesMasters/notesMaster1.xml" Id="R6461a6cd8c4f4132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b0f986c73470444e" /><Relationship Type="http://schemas.openxmlformats.org/officeDocument/2006/relationships/notesMaster" Target="/ppt/notesMasters/notesMaster1.xml" Id="R83f1a277da0c4819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d9c80ce1d764ff3" /><Relationship Type="http://schemas.openxmlformats.org/officeDocument/2006/relationships/notesMaster" Target="/ppt/notesMasters/notesMaster1.xml" Id="R17524b2163f34582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b15b562d4d4047ea" /><Relationship Type="http://schemas.openxmlformats.org/officeDocument/2006/relationships/notesMaster" Target="/ppt/notesMasters/notesMaster1.xml" Id="R214fef84d5d3437b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7e3f761a7a1749f6" /><Relationship Type="http://schemas.openxmlformats.org/officeDocument/2006/relationships/notesMaster" Target="/ppt/notesMasters/notesMaster1.xml" Id="R0cce0a3f1ac4444c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1467be47d42d4680" /><Relationship Type="http://schemas.openxmlformats.org/officeDocument/2006/relationships/notesMaster" Target="/ppt/notesMasters/notesMaster1.xml" Id="R46dbaf221fd24b0e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aee5c3cedd374f6a" /><Relationship Type="http://schemas.openxmlformats.org/officeDocument/2006/relationships/notesMaster" Target="/ppt/notesMasters/notesMaster1.xml" Id="Rfc2df368929545ff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7410dc476df648a0" /><Relationship Type="http://schemas.openxmlformats.org/officeDocument/2006/relationships/notesMaster" Target="/ppt/notesMasters/notesMaster1.xml" Id="R9708e871595145b8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a12db514f17842d8" /><Relationship Type="http://schemas.openxmlformats.org/officeDocument/2006/relationships/notesMaster" Target="/ppt/notesMasters/notesMaster1.xml" Id="R1848cab8062c4e24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8b52651a9f7b45c8" /><Relationship Type="http://schemas.openxmlformats.org/officeDocument/2006/relationships/notesMaster" Target="/ppt/notesMasters/notesMaster1.xml" Id="Rcdeb3db5934b4ef8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4a241473778b48a5" /><Relationship Type="http://schemas.openxmlformats.org/officeDocument/2006/relationships/notesMaster" Target="/ppt/notesMasters/notesMaster1.xml" Id="R94c1f905d0f148ed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dda2d27714d3460b" /><Relationship Type="http://schemas.openxmlformats.org/officeDocument/2006/relationships/notesMaster" Target="/ppt/notesMasters/notesMaster1.xml" Id="R979546c513e24f29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c7220bad001846ed" /><Relationship Type="http://schemas.openxmlformats.org/officeDocument/2006/relationships/notesMaster" Target="/ppt/notesMasters/notesMaster1.xml" Id="R08f8d84d118e43d9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6f518e98140e4ecf" /><Relationship Type="http://schemas.openxmlformats.org/officeDocument/2006/relationships/notesMaster" Target="/ppt/notesMasters/notesMaster1.xml" Id="R40fa1bcd80a749f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物理 的“几何与波动光学”学习单元。本套课件共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1A·折射定律；用于知识范围与设问结构校准，题目身份为DSE原创模考题，不冒充历届真题（访问日期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1A·折射定律；用于知识范围与设问结构校准，题目身份为DSE原创模考题，不冒充历届真题（访问日期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讲稿】明确告诉学生：本单元只训练“几何与波动光学”。先解释知识范围，再用一句话建立核心判断，最后示范标准方法。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【互动提问】请用自己的话复述“光路可逆且边界条件决定方向”，并举一个会触发“角度相对界面而非法线”的错误例子。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1A·折射定律；用于知识范围与设问结构校准，题目身份为DSE原创模考题，不冒充历届真题（访问日期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Q1：光由空气进入透明材料，sin i=0.58、sin r=0.4。材料折射率为： 选项为 A.1.7；B.1.45；C.1.2；D.1.95。讲解时强调：光路可逆且边界条件决定方向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【预期回答】学生能说出“画法线—列折射/成像关系—验图”中的起始动作，并避开“角度相对界面而非法线”。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1A·折射定律；用于知识范围与设问结构校准，题目身份为DSE原创模考题，不冒充历届真题（访问日期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分步讲评：先重述题目条件，再逐步示范“画法线—列折射/成像关系—验图”，最后给出正确结论“1.45”。完整解析：n=sin i/sin r=0.58/0.4=1.45。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1A·折射定律；用于知识范围与设问结构校准，题目身份为DSE原创模考题，不冒充历届真题（访问日期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用户提供《物理1000题（中文版）》题型结构、HKDSE Physics Paper 1/Paper 2 与评分资料｜Paper 1A·折射定律。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【预期回答】学生能把失分归入“角度相对界面而非法线”或更精确的个人错因，并写出可执行检查动作。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1A·折射定律；用于知识范围与设问结构校准，题目身份为DSE原创模考题，不冒充历届真题（访问日期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讲稿】逐项解释“几何与波动光学”中的专有名词、符号、对象和单位。特别强调：角度相对界面而非法线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1A·折射定律；用于知识范围与设问结构校准，题目身份为DSE原创模考题，不冒充历届真题（访问日期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讲稿】用“条件—表示—方法—核验”重建本知识点。示范时逐步引用：画法线—列折射/成像关系—验图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1A·折射定律；用于知识范围与设问结构校准，题目身份为DSE原创模考题，不冒充历届真题（访问日期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讲稿】带学生逐句读取任务，不先求答案。要求指出材料中的有效条件，再按“画法线—列折射/成像关系—验图”作答。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1A·全反射；用于知识范围与设问结构校准，题目身份为DSE原创模考题，不冒充历届真题（访问日期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1A·放大率；用于知识范围与设问结构校准，题目身份为DSE原创模考题，不冒充历届真题（访问日期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讲稿】先展示错误路径，再用解析链复原第一失分点。禁止只说“粗心”；必须落到“角度相对界面而非法线”或更精确的动作。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1A·全反射；用于知识范围与设问结构校准，题目身份为DSE原创模考题，不冒充历届真题（访问日期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1A·放大率；用于知识范围与设问结构校准，题目身份为DSE原创模考题，不冒充历届真题（访问日期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Q11：光由空气进入透明材料，sin i=0.64、sin r=0.4。材料折射率为： 选项为 A.1.85；B.1.6；C.1.35；D.2.1。讲解时强调：光路可逆且边界条件决定方向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【预期回答】学生能说出“画法线—列折射/成像关系—验图”中的起始动作，并避开“角度相对界面而非法线”。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1A·折射定律；用于知识范围与设问结构校准，题目身份为DSE原创模考题，不冒充历届真题（访问日期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分步讲评：先重述题目条件，再逐步示范“画法线—列折射/成像关系—验图”，最后给出正确结论“1.6”。完整解析：n=sin i/sin r=0.64/0.4=1.6。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1A·折射定律；用于知识范围与设问结构校准，题目身份为DSE原创模考题，不冒充历届真题（访问日期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用户提供《物理1000题（中文版）》题型结构、HKDSE Physics Paper 1/Paper 2 与评分资料｜Paper 1A·折射定律。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【预期回答】学生能把失分归入“角度相对界面而非法线”或更精确的个人错因，并写出可执行检查动作。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1A·折射定律；用于知识范围与设问结构校准，题目身份为DSE原创模考题，不冒充历届真题（访问日期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讲稿】逐项解释“几何与波动光学”中的专有名词、符号、对象和单位。特别强调：角度相对界面而非法线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1A·折射定律；用于知识范围与设问结构校准，题目身份为DSE原创模考题，不冒充历届真题（访问日期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讲稿】用“条件—表示—方法—核验”重建本知识点。示范时逐步引用：画法线—列折射/成像关系—验图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1A·折射定律；用于知识范围与设问结构校准，题目身份为DSE原创模考题，不冒充历届真题（访问日期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讲稿】带学生逐句读取任务，不先求答案。要求指出材料中的有效条件，再按“画法线—列折射/成像关系—验图”作答。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1A·全反射；用于知识范围与设问结构校准，题目身份为DSE原创模考题，不冒充历届真题（访问日期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1A·放大率；用于知识范围与设问结构校准，题目身份为DSE原创模考题，不冒充历届真题（访问日期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讲稿】先展示错误路径，再用解析链复原第一失分点。禁止只说“粗心”；必须落到“角度相对界面而非法线”或更精确的动作。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1A·全反射；用于知识范围与设问结构校准，题目身份为DSE原创模考题，不冒充历届真题（访问日期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1A·放大率；用于知识范围与设问结构校准，题目身份为DSE原创模考题，不冒充历届真题（访问日期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Q21：光由空气进入透明材料，sin i=0.7、sin r=0.4。材料折射率为： 选项为 A.2；B.1.5；C.1.75；D.2.25。讲解时强调：光路可逆且边界条件决定方向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【预期回答】学生能说出“画法线—列折射/成像关系—验图”中的起始动作，并避开“角度相对界面而非法线”。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1A·折射定律；用于知识范围与设问结构校准，题目身份为DSE原创模考题，不冒充历届真题（访问日期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分步讲评：先重述题目条件，再逐步示范“画法线—列折射/成像关系—验图”，最后给出正确结论“1.75”。完整解析：n=sin i/sin r=0.7/0.4=1.75。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1A·折射定律；用于知识范围与设问结构校准，题目身份为DSE原创模考题，不冒充历届真题（访问日期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用户提供《物理1000题（中文版）》题型结构、HKDSE Physics Paper 1/Paper 2 与评分资料｜Paper 1A·折射定律。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【预期回答】学生能把失分归入“角度相对界面而非法线”或更精确的个人错因，并写出可执行检查动作。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1A·折射定律；用于知识范围与设问结构校准，题目身份为DSE原创模考题，不冒充历届真题（访问日期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讲稿】逐项解释“几何与波动光学”中的专有名词、符号、对象和单位。特别强调：角度相对界面而非法线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1A·折射定律；用于知识范围与设问结构校准，题目身份为DSE原创模考题，不冒充历届真题（访问日期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讲稿】用“条件—表示—方法—核验”重建本知识点。示范时逐步引用：画法线—列折射/成像关系—验图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1A·折射定律；用于知识范围与设问结构校准，题目身份为DSE原创模考题，不冒充历届真题（访问日期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讲稿】带学生逐句读取任务，不先求答案。要求指出材料中的有效条件，再按“画法线—列折射/成像关系—验图”作答。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1A·全反射；用于知识范围与设问结构校准，题目身份为DSE原创模考题，不冒充历届真题（访问日期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1A·放大率；用于知识范围与设问结构校准，题目身份为DSE原创模考题，不冒充历届真题（访问日期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讲稿】先展示错误路径，再用解析链复原第一失分点。禁止只说“粗心”；必须落到“角度相对界面而非法线”或更精确的动作。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1A·全反射；用于知识范围与设问结构校准，题目身份为DSE原创模考题，不冒充历届真题（访问日期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1A·放大率；用于知识范围与设问结构校准，题目身份为DSE原创模考题，不冒充历届真题（访问日期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c02720efb324aa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95ec1e3e8d14053" /><Relationship Type="http://schemas.openxmlformats.org/officeDocument/2006/relationships/slideLayout" Target="/ppt/slideLayouts/slideLayout1.xml" Id="R158f9747bd5c454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58f9747bd5c454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301ee07a204f2d" /><Relationship Type="http://schemas.openxmlformats.org/officeDocument/2006/relationships/image" Target="/ppt/media/image.png" Id="R70e8cd93efa94707" /><Relationship Type="http://schemas.openxmlformats.org/officeDocument/2006/relationships/notesSlide" Target="/ppt/notesSlides/notesSlide1.xml" Id="R40ca0d1bd5ef488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725e12ec444cd7" /><Relationship Type="http://schemas.openxmlformats.org/officeDocument/2006/relationships/image" Target="/ppt/media/image2.png" Id="R093937a21e274544" /><Relationship Type="http://schemas.openxmlformats.org/officeDocument/2006/relationships/notesSlide" Target="/ppt/notesSlides/notesSlide2.xml" Id="R6301a5fa830c4fd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43637134f3465e" /><Relationship Type="http://schemas.openxmlformats.org/officeDocument/2006/relationships/image" Target="/ppt/media/image3.png" Id="R013b53d17c0044cf" /><Relationship Type="http://schemas.openxmlformats.org/officeDocument/2006/relationships/notesSlide" Target="/ppt/notesSlides/notesSlide3.xml" Id="R98407b94ccae449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ce32b4035c4d34" /><Relationship Type="http://schemas.openxmlformats.org/officeDocument/2006/relationships/image" Target="/ppt/media/image4.png" Id="R31c37bce51574d57" /><Relationship Type="http://schemas.openxmlformats.org/officeDocument/2006/relationships/notesSlide" Target="/ppt/notesSlides/notesSlide4.xml" Id="Rff5a6eddd64c465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ac9109bed64e7d" /><Relationship Type="http://schemas.openxmlformats.org/officeDocument/2006/relationships/image" Target="/ppt/media/image5.png" Id="R069f60a3ace6486b" /><Relationship Type="http://schemas.openxmlformats.org/officeDocument/2006/relationships/notesSlide" Target="/ppt/notesSlides/notesSlide5.xml" Id="R81d0f718a364431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34ec4c476b4ce8" /><Relationship Type="http://schemas.openxmlformats.org/officeDocument/2006/relationships/image" Target="/ppt/media/image6.png" Id="Rd8dad4983ef64fdc" /><Relationship Type="http://schemas.openxmlformats.org/officeDocument/2006/relationships/notesSlide" Target="/ppt/notesSlides/notesSlide6.xml" Id="Rbcfbe9516022424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d14b77ebde4b07" /><Relationship Type="http://schemas.openxmlformats.org/officeDocument/2006/relationships/image" Target="/ppt/media/image7.png" Id="R96c6ec5e56fb4d77" /><Relationship Type="http://schemas.openxmlformats.org/officeDocument/2006/relationships/notesSlide" Target="/ppt/notesSlides/notesSlide7.xml" Id="R908fc80ece58405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08cda1cd3545e5" /><Relationship Type="http://schemas.openxmlformats.org/officeDocument/2006/relationships/image" Target="/ppt/media/image8.png" Id="R13bed52f70c948fc" /><Relationship Type="http://schemas.openxmlformats.org/officeDocument/2006/relationships/notesSlide" Target="/ppt/notesSlides/notesSlide8.xml" Id="R5ab61a6a129e4e4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c83a1257214296" /><Relationship Type="http://schemas.openxmlformats.org/officeDocument/2006/relationships/image" Target="/ppt/media/image9.png" Id="R37d114f812834cba" /><Relationship Type="http://schemas.openxmlformats.org/officeDocument/2006/relationships/notesSlide" Target="/ppt/notesSlides/notesSlide9.xml" Id="R579f6f7a780f4d4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be88cbdeff49c2" /><Relationship Type="http://schemas.openxmlformats.org/officeDocument/2006/relationships/image" Target="/ppt/media/image10.png" Id="Rb9cd3c89e4d148a2" /><Relationship Type="http://schemas.openxmlformats.org/officeDocument/2006/relationships/notesSlide" Target="/ppt/notesSlides/notesSlide10.xml" Id="R8208c195d5c640f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728e49c86d4700" /><Relationship Type="http://schemas.openxmlformats.org/officeDocument/2006/relationships/image" Target="/ppt/media/image11.png" Id="R8fee57a645b7459b" /><Relationship Type="http://schemas.openxmlformats.org/officeDocument/2006/relationships/notesSlide" Target="/ppt/notesSlides/notesSlide11.xml" Id="R609b4d918ea344d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7c429e19cd481d" /><Relationship Type="http://schemas.openxmlformats.org/officeDocument/2006/relationships/image" Target="/ppt/media/image12.png" Id="R0e19f572d7644e8f" /><Relationship Type="http://schemas.openxmlformats.org/officeDocument/2006/relationships/notesSlide" Target="/ppt/notesSlides/notesSlide12.xml" Id="Rac982bda46a8432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0dd99b5f6a4953" /><Relationship Type="http://schemas.openxmlformats.org/officeDocument/2006/relationships/image" Target="/ppt/media/image13.png" Id="R1a84ddf7eb4745ac" /><Relationship Type="http://schemas.openxmlformats.org/officeDocument/2006/relationships/notesSlide" Target="/ppt/notesSlides/notesSlide13.xml" Id="R6dd550ceb2fa4d5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ace403ccad498b" /><Relationship Type="http://schemas.openxmlformats.org/officeDocument/2006/relationships/image" Target="/ppt/media/image14.png" Id="R8795d1ea56084d38" /><Relationship Type="http://schemas.openxmlformats.org/officeDocument/2006/relationships/notesSlide" Target="/ppt/notesSlides/notesSlide14.xml" Id="R961d94591938463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c9ad0516a14102" /><Relationship Type="http://schemas.openxmlformats.org/officeDocument/2006/relationships/image" Target="/ppt/media/image15.png" Id="R8f186fd426d84b38" /><Relationship Type="http://schemas.openxmlformats.org/officeDocument/2006/relationships/notesSlide" Target="/ppt/notesSlides/notesSlide15.xml" Id="Ra1f48aed22164d9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d9da2105d64b68" /><Relationship Type="http://schemas.openxmlformats.org/officeDocument/2006/relationships/image" Target="/ppt/media/image16.png" Id="Rd98fd437e30e48ce" /><Relationship Type="http://schemas.openxmlformats.org/officeDocument/2006/relationships/notesSlide" Target="/ppt/notesSlides/notesSlide16.xml" Id="R9b7763174db2469d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388ce25a6e4d74" /><Relationship Type="http://schemas.openxmlformats.org/officeDocument/2006/relationships/image" Target="/ppt/media/image17.png" Id="R44eaaa1ef02e4fae" /><Relationship Type="http://schemas.openxmlformats.org/officeDocument/2006/relationships/notesSlide" Target="/ppt/notesSlides/notesSlide17.xml" Id="Re193c5fcbb1c4d3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84ec09747c4d6f" /><Relationship Type="http://schemas.openxmlformats.org/officeDocument/2006/relationships/image" Target="/ppt/media/image18.png" Id="Rc87f619d85bc467f" /><Relationship Type="http://schemas.openxmlformats.org/officeDocument/2006/relationships/notesSlide" Target="/ppt/notesSlides/notesSlide18.xml" Id="R8306add1d3104a28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b3884e742e49bb" /><Relationship Type="http://schemas.openxmlformats.org/officeDocument/2006/relationships/image" Target="/ppt/media/image19.png" Id="R8b010d779adb4050" /><Relationship Type="http://schemas.openxmlformats.org/officeDocument/2006/relationships/notesSlide" Target="/ppt/notesSlides/notesSlide19.xml" Id="Rcb7eabd246a044a3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7ddb25ee4d4516" /><Relationship Type="http://schemas.openxmlformats.org/officeDocument/2006/relationships/image" Target="/ppt/media/image20.png" Id="Rc7ad32f9e8a74c41" /><Relationship Type="http://schemas.openxmlformats.org/officeDocument/2006/relationships/notesSlide" Target="/ppt/notesSlides/notesSlide20.xml" Id="R40a9c0ba486a4109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703285abf54cc2" /><Relationship Type="http://schemas.openxmlformats.org/officeDocument/2006/relationships/image" Target="/ppt/media/image21.png" Id="Rd936e676617342c5" /><Relationship Type="http://schemas.openxmlformats.org/officeDocument/2006/relationships/notesSlide" Target="/ppt/notesSlides/notesSlide21.xml" Id="R1760c19d96ed451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11411db1b1455e" /><Relationship Type="http://schemas.openxmlformats.org/officeDocument/2006/relationships/image" Target="/ppt/media/image22.png" Id="R299c67816aa64f20" /><Relationship Type="http://schemas.openxmlformats.org/officeDocument/2006/relationships/notesSlide" Target="/ppt/notesSlides/notesSlide22.xml" Id="R6b426a335c5144e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70262a2fd241da" /><Relationship Type="http://schemas.openxmlformats.org/officeDocument/2006/relationships/image" Target="/ppt/media/image23.png" Id="R89def02d2cb94bca" /><Relationship Type="http://schemas.openxmlformats.org/officeDocument/2006/relationships/notesSlide" Target="/ppt/notesSlides/notesSlide23.xml" Id="Rd790a1592c674492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b039a58c4341c4" /><Relationship Type="http://schemas.openxmlformats.org/officeDocument/2006/relationships/image" Target="/ppt/media/image24.png" Id="R52bac80196cc4577" /><Relationship Type="http://schemas.openxmlformats.org/officeDocument/2006/relationships/notesSlide" Target="/ppt/notesSlides/notesSlide24.xml" Id="Ra1e3ea276124440f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3fd10b25b74028" /><Relationship Type="http://schemas.openxmlformats.org/officeDocument/2006/relationships/image" Target="/ppt/media/image25.png" Id="R2366ae527ba44bbc" /><Relationship Type="http://schemas.openxmlformats.org/officeDocument/2006/relationships/notesSlide" Target="/ppt/notesSlides/notesSlide25.xml" Id="R10c17bce81e4408e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f89b331ba440ee" /><Relationship Type="http://schemas.openxmlformats.org/officeDocument/2006/relationships/image" Target="/ppt/media/image26.png" Id="Rb4acae205e384435" /><Relationship Type="http://schemas.openxmlformats.org/officeDocument/2006/relationships/notesSlide" Target="/ppt/notesSlides/notesSlide26.xml" Id="Rf340ff5c181a40f7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4102da61864270" /><Relationship Type="http://schemas.openxmlformats.org/officeDocument/2006/relationships/image" Target="/ppt/media/image27.png" Id="R7e43fef203b847e4" /><Relationship Type="http://schemas.openxmlformats.org/officeDocument/2006/relationships/notesSlide" Target="/ppt/notesSlides/notesSlide27.xml" Id="R7a039370c66d4f3d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07bd527f144234" /><Relationship Type="http://schemas.openxmlformats.org/officeDocument/2006/relationships/image" Target="/ppt/media/image28.png" Id="R3bb5c580afe948da" /><Relationship Type="http://schemas.openxmlformats.org/officeDocument/2006/relationships/notesSlide" Target="/ppt/notesSlides/notesSlide28.xml" Id="R693606ec917b4d70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1f0defb4264858" /><Relationship Type="http://schemas.openxmlformats.org/officeDocument/2006/relationships/image" Target="/ppt/media/image29.png" Id="R14a4233398354b9c" /><Relationship Type="http://schemas.openxmlformats.org/officeDocument/2006/relationships/notesSlide" Target="/ppt/notesSlides/notesSlide29.xml" Id="R3c84174903c2407b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f6f9008aec4728" /><Relationship Type="http://schemas.openxmlformats.org/officeDocument/2006/relationships/image" Target="/ppt/media/image30.png" Id="R5dd21013e2254ff1" /><Relationship Type="http://schemas.openxmlformats.org/officeDocument/2006/relationships/notesSlide" Target="/ppt/notesSlides/notesSlide30.xml" Id="R4f2be80788134d3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C2D28D3-4141-4199-9E40-D29AC2326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91DDD8-00F3-4C97-B762-88D1546FE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BC51DF-3480-42FB-8724-2EFBEA112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PHY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1E733C-0B29-495F-B01E-AE879BE12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几何与波动光学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45405B-B3ED-4497-86B9-741210410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反射、折射、透镜、干涉和衍射。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451395-DEF7-4173-9479-ABA604DDB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136AAE-4FFC-4D1E-8104-7F5CB080F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F74850-C1F0-48F6-B93B-3F33E82B2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742015-4155-403F-BFBD-A5BF94CB0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e8cd93efa9470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713EE1-CEDD-4E3D-8481-2596997BE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7FB3FF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7FB3FF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8080F7-148F-4A83-8E3A-8B62A9EA0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BE380E-20AF-4824-A7AD-85CF3AED5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05B9CC-5FCF-471B-AAC6-D3CA6A75C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00932B-25E9-4545-88CD-7E99F6A26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4F305D-B34F-4D61-908C-D4BFA959F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C9E864-578F-4EA7-8E40-429ADF8CF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04CE0C-81D6-47E3-8DE4-DE8707E47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几何与波动光学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A4D965-6B0B-4F4E-8FB3-A75AAF765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08370684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0E51130-77FD-47D0-A31C-25D5AFF4E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F7C1CC-BF47-4CFB-8DF9-1F1FD3660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3937a21e27454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62378C-5CF2-44A1-883E-FE42A29DC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D8A9CA-A82B-4F54-986C-D6E2B78E2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7AF70B-5FA0-4DE6-87F8-A5EA13307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CBC087-AFF4-43AF-BDB6-4B36C3430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24C270-20A6-4447-81AF-028CC4C00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10A3F7-F544-4B42-A71A-81385EA17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08608E-CE41-4656-9137-A268DEC63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B8FE2A-BFF1-4FAE-8942-266752940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7FB3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FB3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0E65AC-70E8-4840-9C46-4BCD1B9F7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A59912-1ED8-4072-86FF-624109465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B3CFB2-FBB3-46FA-AFE0-34A94C612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254CE0-7F2B-4A7E-A858-1BEDEB02C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BCA1AC-5F67-47FF-8305-C337B5B17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7FB3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7FB3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45E6A8-7A34-44FD-A0E4-EF0BE045F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0720C92-2F96-4C60-9B5B-B56BFC6F4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B6D563-77E1-4553-A43D-5B1CF520A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CF91F7-8EB3-4396-8976-CE26B5782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成功标准｜光路可逆且边界条件决定方向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7538350-4056-48E6-B202-FF18AF811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6CF83EE-59B7-4390-B84C-6D71296E3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几何与波动光学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079CB55-CE1B-4F93-98A9-3806AEA04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7943101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0D8C71B-D86B-4852-A770-66E39D8BA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7B018D-4A17-445B-ACE1-0A57AC264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3b53d17c0044c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F58AAB-F080-4023-9DD5-075DA657A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几何与波动光学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16EC0A-3A80-4FBC-AAC5-547A6B397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35550F-55B4-46A5-9163-F7A6CDC17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709362-5EE6-402A-8844-E97CAEBF2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CBDD02-85F7-4990-867A-195BC9DF5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光路可逆且边界条件决定方向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977255-E8F0-4758-A4A5-246034343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边界提醒｜角度相对界面而非法线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EB065A-6B96-48D6-ABD8-EFEA1D47D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115625-9327-48E0-BCEE-47C4988C8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4E700B-A6E8-484D-8AF1-5DEE4199B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反射、折射、透镜、干涉和衍射。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FD22D5-8988-4E86-922D-540D24337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4574C3-7A43-4354-8658-FAE790601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0B59C7-3988-4C9D-8B69-B71B512A3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画法线—列折射/成像关系—验图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59F611-949C-432E-8B4A-4EEF3408D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用户提供《物理1000题（中文版）》题型结构、HKDSE Physics Paper 1/Paper 2 与评分资料｜Paper 1A·折射定律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B03B66-CF79-4DE9-A46F-B80F180A5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FECD62-C3A8-432A-B414-23836691D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DA3282-C3A8-4993-BE33-FDBB1E671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几何与波动光学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DF24D2-88B7-4BA1-AAAF-2EEAECEA5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95228886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AFB84B-5E9E-4394-873B-B90C9588E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168AAF-40F6-4B7B-AA24-B8331377C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c37bce51574d5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CDA8E1-B9A3-4595-934F-B577EEFD8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89C145-7A1C-478A-A17E-6A0DC6934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54DFD5-7F6C-4752-A971-D61CC878E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能解释“光路可逆且边界条件决定方向”，并识别一个反例或边界。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A34BCB-98AA-4CB9-9167-61FFF1001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6FAC28-81B8-4149-B6B5-4AEA95C09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58C807-EE8D-4D63-86B7-91F96247F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光由空气进入透明材料，sin i=0.58、sin r=0.4。材料折射率为：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ECDA3A-2A07-4CEB-AF73-E531C1F06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高频错因：角度相对界面而非法线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018D47-BE83-44C5-961D-C98011872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0C18DF-EFDE-41E2-8427-1F7862CA8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646899-4E4A-4514-AFBD-1CBA3CC7E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光路可逆且边界条件决定方向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8D9E71-0D77-4C2B-8E0D-83FC67B55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A3A6F0-27DA-4259-8792-61193AB37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CCECDE-9461-454A-A256-04F1AEAF1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几何与波动光学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7B90F8-5C5D-480A-9028-F84E23037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23180350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78AB9B0-B8C3-4701-9DEF-E7E6D9C7F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3DCD2B-730C-4D19-A331-F18C470FF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9f60a3ace6486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CEDCB6-E882-4940-8276-0EC350CBA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C573D7-3C85-4241-88EA-094B4099E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73C992-A30F-4D24-B3F6-D4D0952D6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FA4E72-1779-45CA-8F2E-38C4D2864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DA4C7E-1685-417B-A648-1549B9F43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画法线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21D68E-C192-4A6F-B353-13B375687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98FFE9-F5F7-4582-A8E8-38179B78E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列折射/成像关系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986E2CA-6DA9-4CB8-B9F2-AF12A1268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6F8B5F-DBB0-4638-B892-66B1E5227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验图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2CBF7A-555D-4801-9827-7392EA158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113807-8E25-4CD6-97A1-6F5B4E36D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F20A224-0D2A-4775-8700-BFC1DE3B5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光由空气进入透明材料，sin i=0.58、sin r=0.4。材料折射率为：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2BF57C-B428-44BF-83AE-ADF251083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64E26D-04FA-4491-BDD1-DE460D444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DD45BF8-3010-445B-9280-8B14BF78B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正确结论：1.45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解析：n=sin i/sin r=0.58/0.4=1.45。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F42885-24BC-4E61-9C22-315D72A5F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184DCCC-01EF-4B3F-8BF9-4CC008CA2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3AD8EB5-FCC1-46F5-88F0-7B5BB68A1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几何与波动光学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AEDC121-D3A7-4D7B-961A-453B82A38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32641161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F1F3864-C0F1-4B65-917E-393765776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0936E0-C33A-442F-9D99-CF331EB56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dad4983ef64fd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21E44B-FCC4-4AD2-BE13-C4E16E637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AE3D2C-C922-42B3-B599-3D39DACBA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FA6D83-29D6-4485-B320-6FC0B566F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5156D7-7A64-4100-9E2A-F5F971EEC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8D3733-DA3F-430F-9FED-4B876BCD6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FAE274-7116-4446-8973-E400E3E97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5F659C-0413-4550-93EE-82CD71B13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0467DD-2B92-43C9-9606-28C32091C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619F24-8084-404C-9009-21452915E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6EEAC6-8715-494E-8C2F-F0C7637A2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163C8D-2C59-4695-9441-0F88D243D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697EA5-AF9D-4A5A-894C-B6E15C3E2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F39638-4DFE-4627-8BE7-8CF76B724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角度相对界面而非法线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AFAABB-4089-4191-8F0C-0FD2BF5D1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DD84CD-77FC-488C-BC7D-E1533CC21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523845-9A7D-4A75-A74B-581A6B44B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16216B-9B0F-4AD3-B990-26721B367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0758F9-C8F7-4FF8-BD8F-E6BFFE66A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几何与波动光学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173099A-F731-49EF-986A-E56ACE5EF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76749962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DA7547-38D4-4A23-AF50-C606A170F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3D0B52-BE12-4E03-95CE-5EA257615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c6ec5e56fb4d7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080B16-970D-48AB-A93A-9F6D9C749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D0384D-562B-42D6-8DAF-302A24A25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2DECFD-AB6F-4EDD-8D1D-52CC5B933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0D89D8-E4E8-4B03-A8C1-2D6B338DE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几何与波动光学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962BC1-BEC5-4AD4-900B-75872EE5A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F2E1AE-4191-4D12-BE80-ECC31D660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0D524D-CF85-4293-8852-DBBF31564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光路可逆且边界条件决定方向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7CD5DC-CA5C-4842-85EF-A3B77E600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47D81B-BBFA-4A94-ADD0-F2816DEF0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5ECFDB-91FF-4D93-B79A-AE72BEC13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画法线—列折射/成像关系—验图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1538A0-8F60-4A4C-95ED-F11B5F598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280F0B-3A60-4371-909B-DC533AC34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A0A520-1B22-483C-87B7-206AB7240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角度相对界面而非法线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AD9CC8-96C6-40BA-B78C-E20FD9C0F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8500BD-E909-4809-BA2C-7DF562620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80AAD0F-B1FE-4B15-A1DA-6EA0DFA6A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几何与波动光学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DDFB26-2E3C-464E-951A-7A1FFA064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534307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E8E234-4470-45F0-A26F-D3DF30A90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2293D2-EA18-40F7-8D02-414656813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bed52f70c948f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E8CCBF-A9CD-4150-AFDA-6B08F5DA6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756ADB-B2ED-4C34-BBF4-7FDC4DCA9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09BFC3-B98F-44B7-957F-FE103652F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7C7786-531A-42EE-B1CA-42472B0F8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光由空气进入透明材料，sin i=0.58、sin r=0.4。材料折射率为：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5E35A5-2968-4927-B0D4-EE09D8086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5586A7-6C7E-45B9-8D10-0E1C10558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3A0835-8454-47EE-BFBD-895941192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光路可逆且边界条件决定方向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C7324F-35B6-4562-96E7-E02C22E8E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F40E0D-04E2-467E-BF1F-9CFE98A3C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BE5D26-232B-4369-9350-25975C6FE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画法线—列折射/成像关系—验图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504478-7BDF-448D-B6FD-6AF9A9F61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BF1748-4E0E-41B9-8079-C4907FC4C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3BA071-8962-4BD6-9862-FD11C9B02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检查：角度相对界面而非法线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3F1C0B-F5FA-4140-A822-72BCB1EC9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CE3D72-0CA1-4ACA-9FBE-42CE320E4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DC44EB-664B-4516-A541-CEB12E125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几何与波动光学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5D51DF-5755-4C5C-AFE0-37BE01F33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28022767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CF89239-7849-489D-9DD5-BA8CFFD15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47371C-C075-4DA7-A79F-5640B86C4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d114f812834cb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5F09B4-1FFE-434A-8E4C-8853D36F4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9032D9-2826-454E-B6C0-FF4147FAF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BA31A8-D716-43B9-B445-49D02EAE6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59D971-061D-403E-9128-C813680DD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某材料折射率为 1.33，由材料射向空气。临界角 c 满足 sin c=1/1.33，故 c 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D650D4-E4AB-4420-B2EB-C229A2D48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1A·全反射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F1C627-D46B-48F8-B0D2-0DA483F79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B9858F-064B-4337-8042-454D51031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A8B40C-96D9-4070-B757-11C1E0F93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819705-37DB-4024-AC18-C1D0A8CF5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E500AD-FA72-4F79-88DA-FD27F8E15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788885-0D9E-4F4F-99A8-3CEDBED46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BF8804-3E9C-4584-B92C-988F20973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5F8557-2201-478B-88B0-5D8D0A265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49135D-9037-4B32-820B-023ECCE0C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EB44E4-C4B2-432E-9423-AD51FAA2D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5A07CF-E803-4E08-9255-A0FD98E27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C8D524-FD5E-44CF-BFB9-365E17EF8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7C2000-10E0-4BC3-A818-A2D6B4AFA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几何与波动光学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87CC535-8CD2-4BC5-9FAA-9743BEA1D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36406250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2739A3-3C80-42AB-89AB-1BD0AD2A2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5C0801-3C49-47EA-B6DC-60EA551CE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cd3c89e4d148a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4F5A63-40B3-407D-8A95-9D381170B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45CB69-40A0-435C-B8E4-C0E2CB6CB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6451C7-1DD5-4F0D-91DF-1BB663D8F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027828-66D1-4184-884C-CFDA88FE4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9A9431-B6A5-43C6-A7B7-24260CFB2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光由空气进入透明材料，sin i=0.58、sin r=0.4。材料折射率为：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4F4A75-4A23-4AB6-8F83-76508E916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804C55-1077-4B91-B8DF-D7C6602FF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D3F9B0-24E1-4EA4-A2A3-728318BC7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87A101-CA9B-4385-B94B-33CE8F831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某材料折射率为 1.33，由材料射向空气。临界角 c 满足 sin c=1/1.33，故 c 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78B29D-1306-4800-95B7-0DDDB7597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A31BDA-8142-4100-A279-6E5C8B63D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008393-4777-4A54-A61A-448716A72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73837D-4D22-442F-B9F4-37A853CD5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透镜成像时物距 14 cm、像距 21 cm。像的线性放大率大小为：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3B2784-D7FA-4E30-ACE5-824DF82BC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E69C88-547F-4665-BA12-E96681640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F4452B-32A1-433D-AA5E-D9AF24683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几何与波动光学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1C919F-9582-4ADC-8336-EFF16D14C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74591574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75C83E-9A2B-4D0D-AC28-FC2F60C52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DDF53D-2796-45C1-9E48-B6F6EFD61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ee57a645b7459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19A6A2-56A0-4555-B282-52BF1ED61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DDD1A3-C034-4C56-A3FA-CB985832B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98C59F-1AF5-453A-8F52-59003C21C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CC3D6E-A3C7-439F-9682-65302D8F9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角度相对界面而非法线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205806-6523-4AD4-8783-A5A4CC40C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688890-BC6F-4B5A-8F7D-3E2B12D09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0C9035-DB3F-48D3-A1E3-4B826B548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24BF71-B783-44F8-8012-249DD4654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正确结论：sin⁻¹(1/1.33)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解析链：由 n sin c=1，得 c=sin⁻¹(1/1.33)。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22F442-1177-48F0-B764-A7D329873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171F20-9BBC-406A-9638-B9F1169EE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EF2E6B-C2F7-4667-9E0D-B664A6F08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几何与波动光学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B34DF5-4B80-444A-AFD3-F95851EEE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68958787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05AC99-BBEB-404D-ADE6-80F991993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B25FE1-8CAC-49C6-91DF-1A68B36AC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19f572d7644e8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7B7194-0730-4875-9C37-22D528B41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B4AF5C-35C5-48D0-AE5B-EBE49FAEE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D43F1B-AF2A-48D0-9BCF-D6116ADE9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FA7C98-409F-440D-8EE7-5EF5E717E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透镜成像时物距 14 cm、像距 21 cm。像的线性放大率大小为：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D22BDE-12D4-4048-8A2E-9391FD619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008D98-5184-4A54-80C3-79FCC36A1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523D53-9A2A-4DF6-95A5-73EC09988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0337A2-88D4-4AF3-A86C-E00C1F7D5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3F1766-54C8-457A-87BB-9FD23F08F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93CD40-8CF1-400B-8E17-49486D969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D05A1D-4A93-4555-BF03-0418E7715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BA528E-EB3A-49A5-A33D-00998C2C6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几何与波动光学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0D431F-9FA0-4C7E-83C9-361FADB78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22360514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59F53F-249A-49DE-B4A2-A4435A719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54EF96-E353-4C10-B381-027F17DA2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84ddf7eb4745a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C2C722-DAFE-46C5-A945-3A7B8FA19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72129C-A917-419B-B248-FC753B534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23DDAE-8A6E-4902-8FF4-460B24A3F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能独立执行“画法线—列折射/成像关系—验图”，并说明每一步理由。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12D6C2-87F1-4E7B-B227-0B52DAC5E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378EBE-77EC-444C-A28C-D633BA9BE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0B3DEB-A717-4CB8-8840-5E1959251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光由空气进入透明材料，sin i=0.64、sin r=0.4。材料折射率为：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952B9E-0285-4C43-93D7-0DC87CD86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高频错因：角度相对界面而非法线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9B0E02-CA2F-4722-82CD-56FA8A971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A39709-F001-48E8-B6EE-2BE218C98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3B4BAA-DBE3-4653-8053-999A48C73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光路可逆且边界条件决定方向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C61B6E-7113-46E6-9ECD-D6E348C96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59BDF3-BB60-44AA-AE7B-B7DCA7184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9A05C8-1F50-4AD1-A1DE-3BC7A16BF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几何与波动光学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A3486A-13A5-4F8B-9EA2-D29731925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44175231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98761EA-5F20-43AF-88C6-FBBA36DD6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0E1073-5492-430D-B351-E596C306C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95d1ea56084d3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86B98C-D132-4A23-970E-C3E2A4F12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150317-E29F-4C78-B147-D6DB02B89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6EB109-D693-4832-A7BA-9C2D3AC11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165044-85C6-49CE-8C32-82249D370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98B8F8-CD1E-46B6-B7FB-303941C05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画法线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34DA52-1A7F-4EE8-9625-9C7A5C381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E760C4-DFFA-4ABD-82D0-82FA282AA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列折射/成像关系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F701C9-ACFC-427A-B920-6C2F81D1B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21E72C-82D8-439B-B5A8-67754D47A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验图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E73948-C7C0-485D-9641-6A5F5AF3B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501565-DEF7-4A60-A37F-BD1F7F5F6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F280FF-9DC6-4C04-AF95-D24CA76AB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光由空气进入透明材料，sin i=0.64、sin r=0.4。材料折射率为：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49AD6F-C53B-4960-87C0-E6544DBFF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2D9C2E-85AF-4994-AC76-AF92D420E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F6646E-E6C8-4EB6-A53C-D74A5FDEF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正确结论：1.6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解析：n=sin i/sin r=0.64/0.4=1.6。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710823-A1D8-4D8F-A0D8-4C095742C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3A7796C-3ACB-4F8E-8D86-ED55D8ED5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E2B2D43-70C4-4580-843A-D71607607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几何与波动光学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91FEA91-DC8D-4BF5-BCE9-8CC41BF0F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208668962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81E3C9A-FBAF-4AEE-9436-4A92E1A56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FA36B5-C5A3-48F5-9800-9AF003B4E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186fd426d84b3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B58416-8336-4BA6-9C74-1C417415A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937F20-760D-4798-93AB-4B4FDFBA5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48BF9D-2D3E-48E3-8819-E67FD454E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6B7A02-FD93-4335-9D89-48A2798F5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871023-C738-4CEE-A079-E67808544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A2813D-8042-41C5-9FBC-7E12E97EC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EF58C6-DF03-4F70-8F77-BF5DE3653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07832C-FE2B-4A75-8A10-53F2D1B09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44CF3B-D272-4AF2-A0BF-EAB0834CE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348168-9801-4DF9-999A-2516E982A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951235-8CB6-4763-B8E1-288180E23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F2ADBB-6C24-4B91-8499-AD16B02ED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1C0C82-C317-4CCA-AA37-F1D625660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角度相对界面而非法线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27CACF-8CE5-4806-A592-681BB6011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B117F5-A0F3-4624-B06F-4B34F760C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BD79E3-D7F1-47F4-8B5D-7B97D63D8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844CE60-6F9B-4C75-912D-2D03312F8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42E6EE6-AF5C-4583-ADC7-EF05DD57C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几何与波动光学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174D08A-D8C6-4300-814A-2A6F9C579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43563735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EB207A9-0B6B-4568-AA18-9ACF3128F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DAEBD1-70CF-4C6A-BF76-9CAC7EBC0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8fd437e30e48c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5318CD-7FFA-4F8A-996B-8EACECEE4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6EA700-1589-4CCC-A7D2-366B13978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E506B2-07CF-4981-B032-F10B15A6D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BDA14B-F0A0-49E5-B7D2-60A1248AA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几何与波动光学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BA6318-D76B-4105-ABBF-81BC64D14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22E4A7-395E-47BD-B996-74F77A730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1C475E-2AA2-4D8D-83CC-FCA98D3A9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光路可逆且边界条件决定方向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D3651C-0003-413B-8CB5-5DAB997C1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195F71-2D06-4BFB-AAF2-9BA397CCD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17164F-4B19-4C62-BD31-0CCF73AE0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画法线—列折射/成像关系—验图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D48F28-25AA-43B2-881E-E8D63F89C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0C4B45-2839-49FC-8BAE-7B2E901AC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A43799-BAA4-4E26-8893-BCCE8ACB5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角度相对界面而非法线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860787-5180-468F-BBC0-617FC725E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3213303-9F2C-4F83-AF61-C5DA77A46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561E9D-4217-4781-BE11-27B63C11F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几何与波动光学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80A4EC-1E77-43CD-8161-BB345B353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597809428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A4C642-B6BC-423A-BF2B-9F0892173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2F34AE-36AC-4775-9FD0-3CDF1F467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eaaa1ef02e4fa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3D03D4-2063-4B8C-949D-A907AA812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B9C296-D457-4E79-8B45-1AC1B352E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488080-17E1-4723-BC16-EED33F085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E4C2A7-98E9-4B6B-98BD-0A9DE8175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光由空气进入透明材料，sin i=0.64、sin r=0.4。材料折射率为：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1D27AC-58D0-4412-BC24-2A7BC91AB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C71371-0C19-4AEE-95D2-5BA0172A6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9FD631-FD30-4736-8F91-820E32717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光路可逆且边界条件决定方向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0213AD-35F7-45B2-8A53-4CFCD9923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5D20C6-27E1-413B-870F-CB2D1EC19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F4D642-8032-4800-8FD4-803F93D01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画法线—列折射/成像关系—验图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4FBE60-5539-41EE-9523-2D4497EC8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9AF822-DF65-4E51-BE32-63A230439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4A8C2D-AC95-4EE3-8CC6-DB282DF10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检查：角度相对界面而非法线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5BD531-0DFE-4828-A18B-6ECF81B88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19ABFF-9C73-4962-8D8D-35F1DFC37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7B5D62-FE0F-46E8-A9DF-A6BD7F527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几何与波动光学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CB11ABE-D252-4FBB-A502-B14B064A5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20889291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7F7C83C-0D9B-4523-BE67-6F9C375A3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CE011A-99B7-4DC9-8078-C06B761CC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7f619d85bc467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10E2BD-F85C-4ECD-88A0-66A602B09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0F581E-AFAB-4127-88FC-2EB019AFD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4C1FDB-4BCC-4DE5-B546-CB58EF273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319715-B353-42D0-9C7C-D1BBD6749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某材料折射率为 1.42，由材料射向空气。临界角 c 满足 sin c=1/1.42，故 c 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0B48BC-C102-48F1-BC61-83A6A9C24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1A·全反射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AEFBE7-FB62-4245-A347-25C1FC859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E2B46A-6EBD-4DA9-9CE7-D0D924894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D8B85A-A6C1-474B-810B-C0A370FE2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B52608-8D90-4F06-975D-EF64DD44C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D11223-C76D-49C3-9308-DA1890CF5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00DCEF-300F-4F0A-AE98-8A9A54A3C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F61471-AC8D-4F74-B76A-E7DC9706E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AB0D61-40C1-4F8D-A614-03F271007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515BB0-2107-46A3-A1E1-62D184A0F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2E3D5F-AC87-41DD-AF72-A1F853CC8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C7B382-8433-41EF-A3B2-282C67B3D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BBA863F-CCBB-40E5-A971-0E4D4BE7D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541F0DE-6BA7-4B28-8699-8DBABEC56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几何与波动光学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1866231-AD67-417D-B17F-41A66B51E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930802872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7CA4F9-4F23-421F-8C25-B65494B85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277902-4885-4EB1-A22A-5AACDD9D1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010d779adb405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73670F-461A-436A-97B6-035C8C9A5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0F20D2-8C13-4ED5-9931-3D8195B80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16701D-CE57-41D0-B487-EAEDA1EC0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C39DC3-D58C-42DC-A54C-252A662BC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E74408-F378-4F1A-B77C-1CD0EDB77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光由空气进入透明材料，sin i=0.64、sin r=0.4。材料折射率为：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2CB74A-9C44-4876-9FDC-9AB6B1A2F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37546C-194B-4C7D-B392-2F61AFFA3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8CD8FE-7910-4207-90A3-0135C1F76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1DE630-E391-4923-B5C2-01E15F797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某材料折射率为 1.42，由材料射向空气。临界角 c 满足 sin c=1/1.42，故 c 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9A763F-9788-4235-9203-9A53398F4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1B15F1-C754-4280-BC21-D95E6871C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E738AE-F0EA-4F31-8349-F306FD921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8B9FFB-8774-4D46-A4B8-F73DD7DFD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透镜成像时物距 18 cm、像距 27 cm。像的线性放大率大小为：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49B491-E1CF-410A-A65B-5F3FAA222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608F4E-44F4-4C09-99DE-6ECABAB27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9B2492-A09B-48F6-956E-E2539352E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几何与波动光学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AFA7821-AC24-488C-B0FC-14D4FD344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562886845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31D4EB-AB0D-41E7-88FC-6FE547DF3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7B69B3-7118-4A2B-B458-1E20B0285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ad32f9e8a74c4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0F86CE-DADE-4237-865C-BD0C95F0C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85DDC6-8CCD-4A76-9728-BDDA2FA33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4E400C-377A-422D-9C56-DF7840187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98AA51-AB96-4F84-ACBC-FE82C60DD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角度相对界面而非法线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369843-2BA3-4C46-A836-DE1E863D8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50AF3B-B3AF-4A6C-9244-4E943EF40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C4CE2E-C33A-44C3-8B1D-7FE2A251F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56E8E5-34B5-4D7C-A5F2-F451A4BB7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正确结论：sin⁻¹(1/1.42)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解析链：由 n sin c=1，得 c=sin⁻¹(1/1.42)。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C9F5BB-F9DD-422A-8E28-3D1794FA4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61D0B2-BED6-48C1-B177-AEF2A0A95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2DBFB3-CF19-40F4-9E95-46808F6A0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几何与波动光学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541D55-E41E-4E56-952A-BBFE77175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504652184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764524-6509-475E-86F1-67383DF59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820E7F-1AC2-4713-82F2-4B9335C90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36e676617342c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6434ED-7A69-4C84-A2BF-4173254DA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1CDCA8-46E8-420C-99CA-3F614082F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AF51E8-101E-4676-8299-C39E6DDDB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D5CA3F-BD84-4A0B-81ED-858285301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透镜成像时物距 18 cm、像距 27 cm。像的线性放大率大小为：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EFA7C9-30F7-4B06-8BC1-120B82B11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CEE708-91E5-4455-88F7-7F0567952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EB5592-4054-49DF-8A6E-DC9F6C61F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9EEA86-FC04-4011-BB22-42E2D443F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434B64-C661-40D1-B2A4-00BF103DA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A80881B-1DA1-45CD-87A6-ACD383014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6105C0-C66C-4BDB-890E-DDE04B0C4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17924B-42E2-492D-85FB-AD4366831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几何与波动光学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66F158-BDF5-4D31-BFA7-F087277BD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94563829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DC7727D-A6B5-4EFB-8AC4-A1E1ABC5E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A788E6-B41D-4A27-ADCB-E1F0382F5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9c67816aa64f2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F20C94-7B88-4001-AB39-C1A4F3FFB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D69BFA-5AB3-42B7-B160-830412687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9C42C0-C677-48B8-A10B-69AB0765C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FFFEFE-DDE3-45BD-91A0-F86310E18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B6A1CD-1319-445D-B12E-F09ED4808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01ADF1-A4E9-4A23-80AE-BABF85982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光由空气进入透明材料，sin i=0.7、sin r=0.4。材料折射率为：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C5E7FE-ED2B-4B5E-87E5-E1E9AB167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高频错因：角度相对界面而非法线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D529B9-D090-43AB-B71D-7C3272FB6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0E4868-9A9B-414F-8FD9-E24CEABFF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271725-1CE6-441F-9B33-350D09393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光路可逆且边界条件决定方向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138F9AD-085F-4682-B018-FED4A00AF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4AE7C1-EE1E-474B-AD2F-5D6934060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1345BE-E73E-4F3D-AEFE-DC25E7803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几何与波动光学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3BA7B7-8B14-4649-A63C-DA3DCEBF0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984294710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53AB3E6-3587-435C-A660-52D3BD336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5DD4A0-A2B9-4832-859D-8AB782A67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def02d2cb94bc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E74EFF-21DE-41A6-88B8-69051D4C7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2B682E-E763-4D11-AA2A-43355DB8A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55FE4B-B2BD-42DB-9931-4CA3E1A65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AD18E3-E660-473E-8912-F39FEBF95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FD8E36-7AE1-4863-8781-37CB42760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画法线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F11D29-E7CD-47FF-AA4D-C6A480FAF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88EC71-703D-4925-802A-C746C6D5B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列折射/成像关系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963C6B-4E5F-4752-9040-91DCD7029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63C543-DB25-48EC-B95E-D3084E869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验图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DE10CA-89B8-4AEF-B549-B992494EA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188806-48A5-4DA4-B528-CC50625F4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7FB3FF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39320B-9E4F-4C66-9C46-A57395E97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光由空气进入透明材料，sin i=0.7、sin r=0.4。材料折射率为：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69440B-3849-4D05-BC85-F7A47E995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D08014-FCED-4440-8620-50DDE7A41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17ECA69-3AF8-4ABF-9739-0AA4CD598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正确结论：1.75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解析：n=sin i/sin r=0.7/0.4=1.75。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2237CC-EB43-4344-BFB0-82E0858D8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21591C1-4CA4-412D-899F-1AA35B66E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26F59B-EB7F-44AE-8111-72F96221F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几何与波动光学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0FA6313-A8CF-430E-B5FB-60CE7755E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78151454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D576057-A62D-487C-93A3-77159B60B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99F715-BF41-47BC-A9EB-22487B493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bac80196cc457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EA1604-E743-48C5-9E6D-7AF40AB8A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D95784-F3EF-4ECE-8945-6EE3879E2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8C2590-2C29-413E-AFC9-A4AC2809A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2B4083-921C-407A-9396-DEE9065CD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6C63D9-8E4D-49FF-9DA0-C1E51509B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501A4A-B2BF-4784-85A1-DC00FECE3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6AAC88-BD13-4689-9476-2BAB9F9DE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ED636A-C7A4-4C9F-A113-4C83070CD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9919EE-4D89-4C6E-8F0D-2E26C5DAD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FB3F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7A3BFB-6984-4EB0-B7E6-F1D826008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AD39C8-19E1-4036-AF0F-6DC6F8D9B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18701A-0E30-465A-8276-764AF1983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5CB2BB-1983-49CE-BF23-4E23A75D8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角度相对界面而非法线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B00A1F-BE1B-4673-8501-17110C0A3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EF888C-35F0-44C3-BD1D-F9D781C42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E73199-A8E4-4064-B046-43DEBD084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363DA4-0F6C-406D-A607-806AA2032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3A96E2-0B8C-4A28-9D18-A25F24BCF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几何与波动光学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0DFB440-844B-4151-B3AB-D11F9E409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142421873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29CFA63-7153-4D58-A354-C836C62DE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1D4213-347D-49EB-8E7A-43CD6F895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66ae527ba44bb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0EB2AD-EAD6-4035-B6F2-60E7E47A8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94D8CB-E853-4304-AEF1-86392C676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9374AE-39BF-47E9-8352-5937AC414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1E8063-F162-4313-95F1-3BC520856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几何与波动光学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5BCD69-79E1-46C2-A8A3-775AA84E6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06511B-4246-4CCA-8D1C-E8E808D43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A8767E-66F4-4D48-BF81-43ED8BA29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光路可逆且边界条件决定方向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B4718F-83A8-4D44-9038-09396BA65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703DAC-E3FE-4429-8900-8275CA36C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8C1339-7148-445F-9B20-C9CAEF563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画法线—列折射/成像关系—验图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AA6111-92D8-4B87-8B68-781EA7DF0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619E9C-63A1-46D0-9D5F-C652462FF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92A8A0-F571-4FA4-B772-5BB497592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角度相对界面而非法线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451DE3-013F-4F13-8D96-42C375922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0EA311-74A4-4104-A4BD-B9EAF80B9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C23EF9-3A4D-4FF0-9DDF-560658850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几何与波动光学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3F86376-DBB3-47D0-BB26-407BA7DD0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647962575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071818-D6F9-4950-872B-8A8046C99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1A25D4-5760-4464-A092-CE9BB6068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acae205e38443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8530B4-EA89-4124-8B6A-D92114535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8685A3-7B61-4A95-A835-16FEF0295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244D41-9A7D-4682-843F-BDB81A5AD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1FC244-C83A-488C-9D76-C89685EC9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光由空气进入透明材料，sin i=0.7、sin r=0.4。材料折射率为：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A00639-8763-4010-9D7F-AC9D66B7C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3D0565-73FA-41F2-84EE-00ECF4094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166AEB-D67D-444C-9F0D-AD2488EDD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光路可逆且边界条件决定方向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B619EC-0DD0-47B9-BDC3-B4FA16006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B258C9-3DD7-4396-ACA3-C574FC594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FE04F2-6146-4515-87FA-6C1ED096A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画法线—列折射/成像关系—验图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EBF8F4-FA6B-4323-9A92-D141C913B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8C4FC8-E24D-4F98-B42D-DEEA062FB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1432E7-77A7-4D92-94C2-87472F630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检查：角度相对界面而非法线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1C4E66-E6AE-4A53-8C42-FF9591FB8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0F27AD-715B-4487-B4B6-2BBA18343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98AD52F-671E-4283-A4ED-52BE69D14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几何与波动光学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8EFCDE-F96E-4B74-9D3E-3F47E62A2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40986069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A4198A0-9982-44CF-910E-35C8A4240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29AA93-BE41-41FE-BC9B-F8380899D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43fef203b847e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F95346-A3FB-432C-9B24-E88CA7AD3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CAEEFF-6D00-423F-8CDD-1579C6497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612166-1E1E-4048-9235-B11DC58BA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91BF7E-A0E8-49A8-84F9-B7B41B558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某材料折射率为 1.5，由材料射向空气。临界角 c 满足 sin c=1/1.5，故 c 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8CC438-6183-4DD5-BA1E-6BBCD562F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1A·全反射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C39E2B-A3AD-4DF5-909E-331D9E19C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0860B6-FC24-4876-BEF9-B470CCB62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64D1BF-34A4-4F82-BBA6-3DFC34BB4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B2A567-21E5-445F-8CD8-F18F72876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DAE099-6CCB-4C91-93C3-4D3D2AF48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75A9F1-2B51-494D-93AF-835DDFFDC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42FFA72-72BF-4C40-9DD1-1CB015558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8EBD87-6F0A-4149-B224-5F1F533E7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7CD775-A1EA-49DA-A4C8-D37347C75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C38000-CC72-4FB7-ABD3-3A03D9929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625A3E-5C69-46C8-8368-2EBBD9675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EFEED17-C563-4EE2-A052-3055CA431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3682EC-5CBC-431A-BA13-3635DEAAD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几何与波动光学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9DFFF8F-1421-42C5-8161-85A93569A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846880384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857DA0-5E59-49B5-88CB-8BF4CAE7D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7A3EE0-A3AB-4FA0-B7B2-27250EE1C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b5c580afe948d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A00C62-62E5-479B-9C2E-1EB3AE8DB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E3375B-96BF-4FB1-8045-8BB418A5C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E8F908-77FB-428E-8E55-86F1493F1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5FB404-864E-4CA4-B675-8D2AFEA66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862C0F-40F8-4A02-BE39-6394FF08F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光由空气进入透明材料，sin i=0.7、sin r=0.4。材料折射率为：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000229-AD6E-407C-A2A5-E97A55A9F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68C079-B7EE-437D-9737-5BFA5DD93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B20CDA-2AB4-4415-850A-3D4379999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8FF03A-1E1C-4744-BB0D-D38503E47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某材料折射率为 1.5，由材料射向空气。临界角 c 满足 sin c=1/1.5，故 c 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3BD339-DD2F-4633-8B40-5BB879573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7FBBAE-2336-48FD-AF6E-B38FCE238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46DD60-43D2-4266-A4D6-1C68A1049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33ABF39-FFD2-4E54-905E-9B1EF94DD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透镜成像时物距 22 cm、像距 33 cm。像的线性放大率大小为：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453279-6064-4EA9-9CB6-28F8C851C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AB2B07-8DC5-454E-9C50-A13EAE128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CA5432-EBC0-48AC-BE1E-B9E47CDF9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几何与波动光学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41562C8-442C-427F-87A0-A3D93F660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629712909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5965E7-4D29-4F3B-A790-8D8C4D9D3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F2DF6B-8DED-4C1F-BBAC-D29E29E55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a4233398354b9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E7F79D-8D76-452D-8F17-E8960F260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2E6B82-3802-4CB5-9DDD-DBB80AC54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F18245-8367-4C80-846B-9E26FB216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00B288-D7C2-4096-AF52-FB9259263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角度相对界面而非法线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41E1B0-03A5-4FCC-8A7C-159C06AA2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B96B3E-09F1-48B2-BFF3-DA2C4BD91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B50B8B-6927-4642-A237-37B24FE0C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7811E5-EF46-44D1-A540-7B6464478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正确结论：sin⁻¹(1/1.5)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解析链：由 n sin c=1，得 c=sin⁻¹(1/1.5)。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3D9DFF-5192-40BB-8F3E-C9B316EF5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A1CF95-904A-406C-BAB9-A3F328E71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78E630-F616-4E4C-9C7E-8FB5C2C9B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几何与波动光学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4248C6-400D-4132-8010-FDA07FF54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795635655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6457BA-9A0D-40F7-8F55-2431DF0F2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09EA1B-7ABC-41DA-8354-BC50718FD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d21013e2254ff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768143-2A8E-40BB-9D11-F25088B51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0B9BF3-A546-403C-86E1-CB0341862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BEAE86-00EA-4BAC-9CD4-13058D225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296537-E423-4D36-94B6-FC243EA6D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透镜成像时物距 22 cm、像距 33 cm。像的线性放大率大小为：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361242-0FC9-4FA0-8CBB-50488895F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9686E3-4CEB-443B-AECE-7A23E122F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439A6F-F38D-48AA-9E53-22E217678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B58D74-2CBD-480A-8843-75163A00A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DD51CB-CE6C-46DE-A34D-B9B15F36A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C301B2-2360-45EA-BE3C-484ABB26E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712570-EFD2-4B1F-A8D4-7F4ABB6CD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8B802D-1964-48DA-96EC-9DB0844D5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PHY · 几何与波动光学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82A8BA-DA2C-41B0-B0A3-08C194FDE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80031123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2026-08-19T08:39:26.7510000Z</dcterms:created>
  <dcterms:modified xsi:type="dcterms:W3CDTF">2026-08-19T08:39:26.7510000Z</dcterms:modified>
</coreProperties>
</file>