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b9c42efb3a14b99" /><Relationship Type="http://schemas.openxmlformats.org/officeDocument/2006/relationships/extended-properties" Target="/docProps/app.xml" Id="Rec43a9c7c8734b3f" /><Relationship Type="http://schemas.openxmlformats.org/officeDocument/2006/relationships/officeDocument" Target="/ppt/presentation.xml" Id="R2dbc7beb8f3f410b" /></Relationships>
</file>

<file path=ppt/presentation.xml><?xml version="1.0" encoding="utf-8"?>
<p:presentation xmlns:p="http://schemas.openxmlformats.org/presentationml/2006/main">
  <p:sldMasterIdLst>
    <p:sldMasterId xmlns:r="http://schemas.openxmlformats.org/officeDocument/2006/relationships" id="2147483648" r:id="R53d6de2a0b434e44"/>
  </p:sldMasterIdLst>
  <p:notesMasterIdLst>
    <p:notesMasterId xmlns:r="http://schemas.openxmlformats.org/officeDocument/2006/relationships" r:id="Rf0b8d33a10f2451e"/>
  </p:notesMasterIdLst>
  <p:sldIdLst>
    <p:sldId xmlns:r="http://schemas.openxmlformats.org/officeDocument/2006/relationships" id="256" r:id="Rbcf8f0198a50421a"/>
    <p:sldId xmlns:r="http://schemas.openxmlformats.org/officeDocument/2006/relationships" id="257" r:id="R7bf3c4adca9141e5"/>
    <p:sldId xmlns:r="http://schemas.openxmlformats.org/officeDocument/2006/relationships" id="258" r:id="Rfafc722caf7b4f79"/>
    <p:sldId xmlns:r="http://schemas.openxmlformats.org/officeDocument/2006/relationships" id="259" r:id="R9cafd6aaa477479f"/>
    <p:sldId xmlns:r="http://schemas.openxmlformats.org/officeDocument/2006/relationships" id="260" r:id="R0a3981000cb8477b"/>
    <p:sldId xmlns:r="http://schemas.openxmlformats.org/officeDocument/2006/relationships" id="261" r:id="Rb0f6795b54884878"/>
    <p:sldId xmlns:r="http://schemas.openxmlformats.org/officeDocument/2006/relationships" id="262" r:id="R511e5fdbef3f46f9"/>
    <p:sldId xmlns:r="http://schemas.openxmlformats.org/officeDocument/2006/relationships" id="263" r:id="Re4d7c053b606434c"/>
    <p:sldId xmlns:r="http://schemas.openxmlformats.org/officeDocument/2006/relationships" id="264" r:id="Rf2b2efd45ddf4233"/>
    <p:sldId xmlns:r="http://schemas.openxmlformats.org/officeDocument/2006/relationships" id="265" r:id="Rd8d25eb22ad74969"/>
    <p:sldId xmlns:r="http://schemas.openxmlformats.org/officeDocument/2006/relationships" id="266" r:id="Rf103bdee4b3e46cd"/>
    <p:sldId xmlns:r="http://schemas.openxmlformats.org/officeDocument/2006/relationships" id="267" r:id="R9d8b5055cca44838"/>
    <p:sldId xmlns:r="http://schemas.openxmlformats.org/officeDocument/2006/relationships" id="268" r:id="Rc1ef4d8ff68243a6"/>
    <p:sldId xmlns:r="http://schemas.openxmlformats.org/officeDocument/2006/relationships" id="269" r:id="R5e0fe154b2f641f8"/>
    <p:sldId xmlns:r="http://schemas.openxmlformats.org/officeDocument/2006/relationships" id="270" r:id="Rff3c9f1dcf2e4c2b"/>
    <p:sldId xmlns:r="http://schemas.openxmlformats.org/officeDocument/2006/relationships" id="271" r:id="Rfc9341a1af224633"/>
    <p:sldId xmlns:r="http://schemas.openxmlformats.org/officeDocument/2006/relationships" id="272" r:id="R17866250fc5d499d"/>
    <p:sldId xmlns:r="http://schemas.openxmlformats.org/officeDocument/2006/relationships" id="273" r:id="R92f35bf52dc34bde"/>
    <p:sldId xmlns:r="http://schemas.openxmlformats.org/officeDocument/2006/relationships" id="274" r:id="Ra666ab7485d840fe"/>
    <p:sldId xmlns:r="http://schemas.openxmlformats.org/officeDocument/2006/relationships" id="275" r:id="Rb553ea25fb42431e"/>
    <p:sldId xmlns:r="http://schemas.openxmlformats.org/officeDocument/2006/relationships" id="276" r:id="Rde5d44be0c614cc2"/>
    <p:sldId xmlns:r="http://schemas.openxmlformats.org/officeDocument/2006/relationships" id="277" r:id="Rcd6394c89aef405f"/>
    <p:sldId xmlns:r="http://schemas.openxmlformats.org/officeDocument/2006/relationships" id="278" r:id="R7b0819f292f44917"/>
    <p:sldId xmlns:r="http://schemas.openxmlformats.org/officeDocument/2006/relationships" id="279" r:id="R35dd622f222f49ec"/>
    <p:sldId xmlns:r="http://schemas.openxmlformats.org/officeDocument/2006/relationships" id="280" r:id="Re05ed1f481db4fa3"/>
    <p:sldId xmlns:r="http://schemas.openxmlformats.org/officeDocument/2006/relationships" id="281" r:id="Re495819be70b4253"/>
    <p:sldId xmlns:r="http://schemas.openxmlformats.org/officeDocument/2006/relationships" id="282" r:id="R46732545cfd34537"/>
    <p:sldId xmlns:r="http://schemas.openxmlformats.org/officeDocument/2006/relationships" id="283" r:id="R888cc55f03114b91"/>
    <p:sldId xmlns:r="http://schemas.openxmlformats.org/officeDocument/2006/relationships" id="284" r:id="Rafe3daa104b84384"/>
    <p:sldId xmlns:r="http://schemas.openxmlformats.org/officeDocument/2006/relationships" id="285" r:id="R1228e38943134a8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4e0ec63485e4d40" /><Relationship Type="http://schemas.openxmlformats.org/officeDocument/2006/relationships/slideMaster" Target="/ppt/slideMasters/slideMaster1.xml" Id="R53d6de2a0b434e44" /><Relationship Type="http://schemas.openxmlformats.org/officeDocument/2006/relationships/notesMaster" Target="/ppt/notesMasters/notesMaster1.xml" Id="Rf0b8d33a10f2451e" /><Relationship Type="http://schemas.openxmlformats.org/officeDocument/2006/relationships/presProps" Target="/ppt/presProps.xml" Id="R8701940aa4d54997" /><Relationship Type="http://schemas.openxmlformats.org/officeDocument/2006/relationships/tableStyles" Target="/ppt/tableStyles.xml" Id="R33c6407a07dc474e" /><Relationship Type="http://schemas.openxmlformats.org/officeDocument/2006/relationships/slide" Target="/ppt/slides/slide1.xml" Id="Rbcf8f0198a50421a" /><Relationship Type="http://schemas.openxmlformats.org/officeDocument/2006/relationships/slide" Target="/ppt/slides/slide2.xml" Id="R7bf3c4adca9141e5" /><Relationship Type="http://schemas.openxmlformats.org/officeDocument/2006/relationships/slide" Target="/ppt/slides/slide3.xml" Id="Rfafc722caf7b4f79" /><Relationship Type="http://schemas.openxmlformats.org/officeDocument/2006/relationships/slide" Target="/ppt/slides/slide4.xml" Id="R9cafd6aaa477479f" /><Relationship Type="http://schemas.openxmlformats.org/officeDocument/2006/relationships/slide" Target="/ppt/slides/slide5.xml" Id="R0a3981000cb8477b" /><Relationship Type="http://schemas.openxmlformats.org/officeDocument/2006/relationships/slide" Target="/ppt/slides/slide6.xml" Id="Rb0f6795b54884878" /><Relationship Type="http://schemas.openxmlformats.org/officeDocument/2006/relationships/slide" Target="/ppt/slides/slide7.xml" Id="R511e5fdbef3f46f9" /><Relationship Type="http://schemas.openxmlformats.org/officeDocument/2006/relationships/slide" Target="/ppt/slides/slide8.xml" Id="Re4d7c053b606434c" /><Relationship Type="http://schemas.openxmlformats.org/officeDocument/2006/relationships/slide" Target="/ppt/slides/slide9.xml" Id="Rf2b2efd45ddf4233" /><Relationship Type="http://schemas.openxmlformats.org/officeDocument/2006/relationships/slide" Target="/ppt/slides/slide10.xml" Id="Rd8d25eb22ad74969" /><Relationship Type="http://schemas.openxmlformats.org/officeDocument/2006/relationships/slide" Target="/ppt/slides/slide11.xml" Id="Rf103bdee4b3e46cd" /><Relationship Type="http://schemas.openxmlformats.org/officeDocument/2006/relationships/slide" Target="/ppt/slides/slide12.xml" Id="R9d8b5055cca44838" /><Relationship Type="http://schemas.openxmlformats.org/officeDocument/2006/relationships/slide" Target="/ppt/slides/slide13.xml" Id="Rc1ef4d8ff68243a6" /><Relationship Type="http://schemas.openxmlformats.org/officeDocument/2006/relationships/slide" Target="/ppt/slides/slide14.xml" Id="R5e0fe154b2f641f8" /><Relationship Type="http://schemas.openxmlformats.org/officeDocument/2006/relationships/slide" Target="/ppt/slides/slide15.xml" Id="Rff3c9f1dcf2e4c2b" /><Relationship Type="http://schemas.openxmlformats.org/officeDocument/2006/relationships/slide" Target="/ppt/slides/slide16.xml" Id="Rfc9341a1af224633" /><Relationship Type="http://schemas.openxmlformats.org/officeDocument/2006/relationships/slide" Target="/ppt/slides/slide17.xml" Id="R17866250fc5d499d" /><Relationship Type="http://schemas.openxmlformats.org/officeDocument/2006/relationships/slide" Target="/ppt/slides/slide18.xml" Id="R92f35bf52dc34bde" /><Relationship Type="http://schemas.openxmlformats.org/officeDocument/2006/relationships/slide" Target="/ppt/slides/slide19.xml" Id="Ra666ab7485d840fe" /><Relationship Type="http://schemas.openxmlformats.org/officeDocument/2006/relationships/slide" Target="/ppt/slides/slide20.xml" Id="Rb553ea25fb42431e" /><Relationship Type="http://schemas.openxmlformats.org/officeDocument/2006/relationships/slide" Target="/ppt/slides/slide21.xml" Id="Rde5d44be0c614cc2" /><Relationship Type="http://schemas.openxmlformats.org/officeDocument/2006/relationships/slide" Target="/ppt/slides/slide22.xml" Id="Rcd6394c89aef405f" /><Relationship Type="http://schemas.openxmlformats.org/officeDocument/2006/relationships/slide" Target="/ppt/slides/slide23.xml" Id="R7b0819f292f44917" /><Relationship Type="http://schemas.openxmlformats.org/officeDocument/2006/relationships/slide" Target="/ppt/slides/slide24.xml" Id="R35dd622f222f49ec" /><Relationship Type="http://schemas.openxmlformats.org/officeDocument/2006/relationships/slide" Target="/ppt/slides/slide25.xml" Id="Re05ed1f481db4fa3" /><Relationship Type="http://schemas.openxmlformats.org/officeDocument/2006/relationships/slide" Target="/ppt/slides/slide26.xml" Id="Re495819be70b4253" /><Relationship Type="http://schemas.openxmlformats.org/officeDocument/2006/relationships/slide" Target="/ppt/slides/slide27.xml" Id="R46732545cfd34537" /><Relationship Type="http://schemas.openxmlformats.org/officeDocument/2006/relationships/slide" Target="/ppt/slides/slide28.xml" Id="R888cc55f03114b91" /><Relationship Type="http://schemas.openxmlformats.org/officeDocument/2006/relationships/slide" Target="/ppt/slides/slide29.xml" Id="Rafe3daa104b84384" /><Relationship Type="http://schemas.openxmlformats.org/officeDocument/2006/relationships/slide" Target="/ppt/slides/slide30.xml" Id="R1228e38943134a8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6c0c8d9d2d0476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2d5a81a455a40d6" /><Relationship Type="http://schemas.openxmlformats.org/officeDocument/2006/relationships/notesMaster" Target="/ppt/notesMasters/notesMaster1.xml" Id="R2176aa66043947d5" /></Relationships>
</file>

<file path=ppt/notesSlides/_rels/notesSlide2.xml.rels>&#65279;<?xml version="1.0" encoding="utf-8"?><Relationships xmlns="http://schemas.openxmlformats.org/package/2006/relationships"><Relationship Type="http://schemas.openxmlformats.org/officeDocument/2006/relationships/slide" Target="/ppt/slides/slide2.xml" Id="Ra98a881c2e454fa4" /><Relationship Type="http://schemas.openxmlformats.org/officeDocument/2006/relationships/notesMaster" Target="/ppt/notesMasters/notesMaster1.xml" Id="R20355db600364e4e" /></Relationships>
</file>

<file path=ppt/notesSlides/_rels/notesSlide3.xml.rels>&#65279;<?xml version="1.0" encoding="utf-8"?><Relationships xmlns="http://schemas.openxmlformats.org/package/2006/relationships"><Relationship Type="http://schemas.openxmlformats.org/officeDocument/2006/relationships/slide" Target="/ppt/slides/slide3.xml" Id="R58af81f0cc9044ca" /><Relationship Type="http://schemas.openxmlformats.org/officeDocument/2006/relationships/notesMaster" Target="/ppt/notesMasters/notesMaster1.xml" Id="Rdefdd9e9d4cb4705" /></Relationships>
</file>

<file path=ppt/notesSlides/_rels/notesSlide4.xml.rels>&#65279;<?xml version="1.0" encoding="utf-8"?><Relationships xmlns="http://schemas.openxmlformats.org/package/2006/relationships"><Relationship Type="http://schemas.openxmlformats.org/officeDocument/2006/relationships/slide" Target="/ppt/slides/slide4.xml" Id="Re23bdd98fe7944a8" /><Relationship Type="http://schemas.openxmlformats.org/officeDocument/2006/relationships/notesMaster" Target="/ppt/notesMasters/notesMaster1.xml" Id="Rd8d3db2e4b0c46e0" /></Relationships>
</file>

<file path=ppt/notesSlides/_rels/notesSlide5.xml.rels>&#65279;<?xml version="1.0" encoding="utf-8"?><Relationships xmlns="http://schemas.openxmlformats.org/package/2006/relationships"><Relationship Type="http://schemas.openxmlformats.org/officeDocument/2006/relationships/slide" Target="/ppt/slides/slide5.xml" Id="R6cc02cc2e36d42ff" /><Relationship Type="http://schemas.openxmlformats.org/officeDocument/2006/relationships/notesMaster" Target="/ppt/notesMasters/notesMaster1.xml" Id="Re37a2922e079430e" /></Relationships>
</file>

<file path=ppt/notesSlides/_rels/notesSlide6.xml.rels>&#65279;<?xml version="1.0" encoding="utf-8"?><Relationships xmlns="http://schemas.openxmlformats.org/package/2006/relationships"><Relationship Type="http://schemas.openxmlformats.org/officeDocument/2006/relationships/slide" Target="/ppt/slides/slide6.xml" Id="R59c827f6dc3c4c8c" /><Relationship Type="http://schemas.openxmlformats.org/officeDocument/2006/relationships/notesMaster" Target="/ppt/notesMasters/notesMaster1.xml" Id="R4f38d92eda9a48d7" /></Relationships>
</file>

<file path=ppt/notesSlides/_rels/notesSlide7.xml.rels>&#65279;<?xml version="1.0" encoding="utf-8"?><Relationships xmlns="http://schemas.openxmlformats.org/package/2006/relationships"><Relationship Type="http://schemas.openxmlformats.org/officeDocument/2006/relationships/slide" Target="/ppt/slides/slide7.xml" Id="Rdb12c64efad841c7" /><Relationship Type="http://schemas.openxmlformats.org/officeDocument/2006/relationships/notesMaster" Target="/ppt/notesMasters/notesMaster1.xml" Id="R538f372397ba460f" /></Relationships>
</file>

<file path=ppt/notesSlides/_rels/notesSlide8.xml.rels>&#65279;<?xml version="1.0" encoding="utf-8"?><Relationships xmlns="http://schemas.openxmlformats.org/package/2006/relationships"><Relationship Type="http://schemas.openxmlformats.org/officeDocument/2006/relationships/slide" Target="/ppt/slides/slide8.xml" Id="R68ac9f2d77bb4000" /><Relationship Type="http://schemas.openxmlformats.org/officeDocument/2006/relationships/notesMaster" Target="/ppt/notesMasters/notesMaster1.xml" Id="R716fb97bdf304e2a" /></Relationships>
</file>

<file path=ppt/notesSlides/_rels/notesSlide9.xml.rels>&#65279;<?xml version="1.0" encoding="utf-8"?><Relationships xmlns="http://schemas.openxmlformats.org/package/2006/relationships"><Relationship Type="http://schemas.openxmlformats.org/officeDocument/2006/relationships/slide" Target="/ppt/slides/slide9.xml" Id="Rf4c950f0ddd84cea" /><Relationship Type="http://schemas.openxmlformats.org/officeDocument/2006/relationships/notesMaster" Target="/ppt/notesMasters/notesMaster1.xml" Id="R5c859e248db6441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4d7996a41f34ed0" /><Relationship Type="http://schemas.openxmlformats.org/officeDocument/2006/relationships/notesMaster" Target="/ppt/notesMasters/notesMaster1.xml" Id="R1283aada6f094bf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1fe79c286a44ce0" /><Relationship Type="http://schemas.openxmlformats.org/officeDocument/2006/relationships/notesMaster" Target="/ppt/notesMasters/notesMaster1.xml" Id="R6203b8be177d4e5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d26c23f429144d3" /><Relationship Type="http://schemas.openxmlformats.org/officeDocument/2006/relationships/notesMaster" Target="/ppt/notesMasters/notesMaster1.xml" Id="R1988edd853b2465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eb0baf25f554761" /><Relationship Type="http://schemas.openxmlformats.org/officeDocument/2006/relationships/notesMaster" Target="/ppt/notesMasters/notesMaster1.xml" Id="Ra3f11b8fb7ca46e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07111bc5cdd45a9" /><Relationship Type="http://schemas.openxmlformats.org/officeDocument/2006/relationships/notesMaster" Target="/ppt/notesMasters/notesMaster1.xml" Id="R4df0bebd0aa5482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02c2f8124be4e04" /><Relationship Type="http://schemas.openxmlformats.org/officeDocument/2006/relationships/notesMaster" Target="/ppt/notesMasters/notesMaster1.xml" Id="R75862f95f95647e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03956ac891244b7" /><Relationship Type="http://schemas.openxmlformats.org/officeDocument/2006/relationships/notesMaster" Target="/ppt/notesMasters/notesMaster1.xml" Id="Rb001079052c04c3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9d14314cbb94e60" /><Relationship Type="http://schemas.openxmlformats.org/officeDocument/2006/relationships/notesMaster" Target="/ppt/notesMasters/notesMaster1.xml" Id="R3109ca1bc3264f0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90bd9c050c04a2d" /><Relationship Type="http://schemas.openxmlformats.org/officeDocument/2006/relationships/notesMaster" Target="/ppt/notesMasters/notesMaster1.xml" Id="R2ef604e3c3a44cb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77270b8e1354282" /><Relationship Type="http://schemas.openxmlformats.org/officeDocument/2006/relationships/notesMaster" Target="/ppt/notesMasters/notesMaster1.xml" Id="R820e3bc637d0489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f7f3866c4574b95" /><Relationship Type="http://schemas.openxmlformats.org/officeDocument/2006/relationships/notesMaster" Target="/ppt/notesMasters/notesMaster1.xml" Id="R3472d2b445ae4f6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3309278162048c6" /><Relationship Type="http://schemas.openxmlformats.org/officeDocument/2006/relationships/notesMaster" Target="/ppt/notesMasters/notesMaster1.xml" Id="R43380205150f4de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1b5c5a8229d418e" /><Relationship Type="http://schemas.openxmlformats.org/officeDocument/2006/relationships/notesMaster" Target="/ppt/notesMasters/notesMaster1.xml" Id="R8d2caf2554ed4bb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310cb4e5fed4f6b" /><Relationship Type="http://schemas.openxmlformats.org/officeDocument/2006/relationships/notesMaster" Target="/ppt/notesMasters/notesMaster1.xml" Id="Raf479ae69c7640e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eb19531d6e44021" /><Relationship Type="http://schemas.openxmlformats.org/officeDocument/2006/relationships/notesMaster" Target="/ppt/notesMasters/notesMaster1.xml" Id="R8e54f86e4d38466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b0664deb0d84886" /><Relationship Type="http://schemas.openxmlformats.org/officeDocument/2006/relationships/notesMaster" Target="/ppt/notesMasters/notesMaster1.xml" Id="R70d95b9e754e484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5194914feb44ab5" /><Relationship Type="http://schemas.openxmlformats.org/officeDocument/2006/relationships/notesMaster" Target="/ppt/notesMasters/notesMaster1.xml" Id="Rc5b1888adf9a49d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8802377ea014943" /><Relationship Type="http://schemas.openxmlformats.org/officeDocument/2006/relationships/notesMaster" Target="/ppt/notesMasters/notesMaster1.xml" Id="R021e31208932486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1e099781a544086" /><Relationship Type="http://schemas.openxmlformats.org/officeDocument/2006/relationships/notesMaster" Target="/ppt/notesMasters/notesMaster1.xml" Id="Rc1dc7944ddc44c3e"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6d6342fcc7c4e96" /><Relationship Type="http://schemas.openxmlformats.org/officeDocument/2006/relationships/notesMaster" Target="/ppt/notesMasters/notesMaster1.xml" Id="R884d67a8f8a6444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3e126c01e1f4a9b" /><Relationship Type="http://schemas.openxmlformats.org/officeDocument/2006/relationships/notesMaster" Target="/ppt/notesMasters/notesMaster1.xml" Id="R712aa79aedbc4b1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视觉艺术 的“限时创作回应”学习单元。本套课件共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Part B creative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Part B creative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讲稿】明确告诉学生：本单元只训练“限时创作回应”。先解释知识范围，再用一句话建立核心判断，最后示范标准方法。</a:t>
            </a:r>
          </a:p>
          <a:p xmlns:a="http://schemas.openxmlformats.org/drawingml/2006/main">
            <a:r>
              <a:t>【互动提问】请用自己的话复述“在限制时间内优先保证主意清晰和整体完整”，并举一个会触发“局部精细但整体未完成”的错误例子。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Part B creative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Visual Arts Part B creative skill adapted to MCQ · 证据定位
指令焦点：先判断题目要求找、解、析、比、评中的哪一种动作。
【原创训练材料｜参数为训练所设】For the prompt 'Between arrival and departure', a study contains a tiny doorway and a stationary train but no figure, sequence or directional link.
Which conclusion is supported by all the stated evidence? 选项为 A.Evidence-led response: The study names two objects but does not yet make transition visible.；B.Revise the claim to: The study names two objects but does not yet make transition visible.；C.The study names two objects but does not yet make transition visible.；D.Test a sequence of changing figures or ticket fragments linking doorway and train through scale and direction.。讲解时强调：在限制时间内优先保证主意清晰和整体完整</a:t>
            </a:r>
          </a:p>
          <a:p xmlns:a="http://schemas.openxmlformats.org/drawingml/2006/main">
            <a:r>
              <a:t>【互动提问】你的第一步是什么？这个步骤依赖哪一个条件？</a:t>
            </a:r>
          </a:p>
          <a:p xmlns:a="http://schemas.openxmlformats.org/drawingml/2006/main">
            <a:r>
              <a:t>【预期回答】学生能说出“拆题—缩小方案—分配时间—复核”中的起始动作，并避开“局部精细但整体未完成”。</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Part B creative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分步讲评：先重述题目条件，再逐步示范“拆题—缩小方案—分配时间—复核”，最后给出正确结论“The study names two objects but does not yet make transition visible.”。完整解析：The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Part B creative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Visual Arts 公开评核框架、作品评赏与作品集任务要求｜Visual Arts Part B creative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【预期回答】学生能把失分归入“局部精细但整体未完成”或更精确的个人错因，并写出可执行检查动作。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Part B creative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讲稿】逐项解释“限时创作回应”中的专有名词、符号、对象和单位。特别强调：局部精细但整体未完成</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Part B creative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讲稿】用“条件—表示—方法—核验”重建本知识点。示范时逐步引用：拆题—缩小方案—分配时间—复核</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Part B creative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讲稿】带学生逐句读取任务，不先求答案。要求指出材料中的有效条件，再按“拆题—缩小方案—分配时间—复核”作答。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Part B creative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Part B creative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讲稿】先展示错误路径，再用解析链复原第一失分点。禁止只说“粗心”；必须落到“局部精细但整体未完成”或更精确的动作。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Part B creative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Part B creative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Visual Arts Part B creative skill adapted to MCQ · 证据定位
指令焦点：先判断题目要求找、解、析、比、评中的哪一种动作。
【原创训练材料｜参数为训练所设】For the prompt 'Between arrival and departure', a study contains a tiny doorway and a stationary train but no figure, sequence or directional link.
Which limitation must remain in the final evaluation? 选项为 A.Repeat the evaluation after this step: Test a sequence of changing figures or ticket fragments linking doorway and train through scale and direction.；B.The study names two objects but does not yet make transition visible.；C.Adding surface detail to the train alone would not clarify the prompt relationship.；D.Evidence-led response: The study names two objects but does not yet make transition visible.。讲解时强调：在限制时间内优先保证主意清晰和整体完整</a:t>
            </a:r>
          </a:p>
          <a:p xmlns:a="http://schemas.openxmlformats.org/drawingml/2006/main">
            <a:r>
              <a:t>【互动提问】你的第一步是什么？这个步骤依赖哪一个条件？</a:t>
            </a:r>
          </a:p>
          <a:p xmlns:a="http://schemas.openxmlformats.org/drawingml/2006/main">
            <a:r>
              <a:t>【预期回答】学生能说出“拆题—缩小方案—分配时间—复核”中的起始动作，并避开“局部精细但整体未完成”。</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Part B creative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分步讲评：先重述题目条件，再逐步示范“拆题—缩小方案—分配时间—复核”，最后给出正确结论“Adding surface detail to the train alone would not clarify the prompt relationship.”。完整解析：The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Part B creative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Visual Arts 公开评核框架、作品评赏与作品集任务要求｜Visual Arts Part B creative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【预期回答】学生能把失分归入“局部精细但整体未完成”或更精确的个人错因，并写出可执行检查动作。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Part B creative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讲稿】逐项解释“限时创作回应”中的专有名词、符号、对象和单位。特别强调：局部精细但整体未完成</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Part B creative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讲稿】用“条件—表示—方法—核验”重建本知识点。示范时逐步引用：拆题—缩小方案—分配时间—复核</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Part B creative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讲稿】带学生逐句读取任务，不先求答案。要求指出材料中的有效条件，再按“拆题—缩小方案—分配时间—复核”作答。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Part B creative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Part B creative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讲稿】先展示错误路径，再用解析链复原第一失分点。禁止只说“粗心”；必须落到“局部精细但整体未完成”或更精确的动作。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Part B creative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Part B creative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Visual Arts Part B creative skill adapted to MCQ · 证据定位
指令焦点：先判断题目要求找、解、析、比、评中的哪一种动作。
【原创训练材料｜参数为训练所设】For the prompt 'Between arrival and departure', a study contains a tiny doorway and a stationary train but no figure, sequence or directional link.
A draft makes an absolute claim. Which revision is defensible? 选项为 A.Test a sequence of changing figures or ticket fragments linking doorway and train through scale and direction.；B.Revise the claim to: The study names two objects but does not yet make transition visible.；C.Adding surface detail to the train alone would not clarify the prompt relationship.；D.Repeat the evaluation after this step: Test a sequence of changing figures or ticket fragments linking doorway and train through scale and direction.。讲解时强调：在限制时间内优先保证主意清晰和整体完整</a:t>
            </a:r>
          </a:p>
          <a:p xmlns:a="http://schemas.openxmlformats.org/drawingml/2006/main">
            <a:r>
              <a:t>【互动提问】你的第一步是什么？这个步骤依赖哪一个条件？</a:t>
            </a:r>
          </a:p>
          <a:p xmlns:a="http://schemas.openxmlformats.org/drawingml/2006/main">
            <a:r>
              <a:t>【预期回答】学生能说出“拆题—缩小方案—分配时间—复核”中的起始动作，并避开“局部精细但整体未完成”。</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Part B creative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分步讲评：先重述题目条件，再逐步示范“拆题—缩小方案—分配时间—复核”，最后给出正确结论“Revise the claim to: The study names two objects but does not yet make transition visible.”。完整解析：The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Part B creative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Visual Arts 公开评核框架、作品评赏与作品集任务要求｜Visual Arts Part B creative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【预期回答】学生能把失分归入“局部精细但整体未完成”或更精确的个人错因，并写出可执行检查动作。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Part B creative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讲稿】逐项解释“限时创作回应”中的专有名词、符号、对象和单位。特别强调：局部精细但整体未完成</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Part B creative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讲稿】用“条件—表示—方法—核验”重建本知识点。示范时逐步引用：拆题—缩小方案—分配时间—复核</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Part B creative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讲稿】带学生逐句读取任务，不先求答案。要求指出材料中的有效条件，再按“拆题—缩小方案—分配时间—复核”作答。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Part B creative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Part B creative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讲稿】先展示错误路径，再用解析链复原第一失分点。禁止只说“粗心”；必须落到“局部精细但整体未完成”或更精确的动作。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Part B creative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Visual Arts 公开评核框架、作品评赏与作品集任务要求｜Visual Arts Part B creative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f358e01e8dd404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b59d8e200de4db4" /><Relationship Type="http://schemas.openxmlformats.org/officeDocument/2006/relationships/slideLayout" Target="/ppt/slideLayouts/slideLayout1.xml" Id="Red6e41cee41d452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d6e41cee41d452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0bfa51467674899" /><Relationship Type="http://schemas.openxmlformats.org/officeDocument/2006/relationships/image" Target="/ppt/media/image.png" Id="Rc1b614a3d69e4d6c" /><Relationship Type="http://schemas.openxmlformats.org/officeDocument/2006/relationships/notesSlide" Target="/ppt/notesSlides/notesSlide1.xml" Id="Rdfa17dbdfbe34cce"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501971e92034494e" /><Relationship Type="http://schemas.openxmlformats.org/officeDocument/2006/relationships/image" Target="/ppt/media/image2.png" Id="Reeea715101c941d7" /><Relationship Type="http://schemas.openxmlformats.org/officeDocument/2006/relationships/notesSlide" Target="/ppt/notesSlides/notesSlide2.xml" Id="R6f6f2f93d8fd431f"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71f9d1e5f6f640be" /><Relationship Type="http://schemas.openxmlformats.org/officeDocument/2006/relationships/image" Target="/ppt/media/image3.png" Id="R1c3ee176c7894357" /><Relationship Type="http://schemas.openxmlformats.org/officeDocument/2006/relationships/notesSlide" Target="/ppt/notesSlides/notesSlide3.xml" Id="R2a48ec60a72c416c"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7f29fdfdcd4b4b95" /><Relationship Type="http://schemas.openxmlformats.org/officeDocument/2006/relationships/image" Target="/ppt/media/image4.png" Id="Ra54905d5aa9643de" /><Relationship Type="http://schemas.openxmlformats.org/officeDocument/2006/relationships/notesSlide" Target="/ppt/notesSlides/notesSlide4.xml" Id="R3387a672799c401c"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120e4bbb6f2e474d" /><Relationship Type="http://schemas.openxmlformats.org/officeDocument/2006/relationships/image" Target="/ppt/media/image5.png" Id="Rcc57b33826a14f2f" /><Relationship Type="http://schemas.openxmlformats.org/officeDocument/2006/relationships/notesSlide" Target="/ppt/notesSlides/notesSlide5.xml" Id="Rb4df1d2f8fef46d7"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6bfabfdfc8cc4065" /><Relationship Type="http://schemas.openxmlformats.org/officeDocument/2006/relationships/image" Target="/ppt/media/image6.png" Id="R357a4c950b09458f" /><Relationship Type="http://schemas.openxmlformats.org/officeDocument/2006/relationships/notesSlide" Target="/ppt/notesSlides/notesSlide6.xml" Id="R0bf46366bab64515"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c1c3446175b04932" /><Relationship Type="http://schemas.openxmlformats.org/officeDocument/2006/relationships/image" Target="/ppt/media/image7.png" Id="Re02dbeef1c35400b" /><Relationship Type="http://schemas.openxmlformats.org/officeDocument/2006/relationships/notesSlide" Target="/ppt/notesSlides/notesSlide7.xml" Id="Rc76fb03ea3274d03"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b9d24b872bca49a0" /><Relationship Type="http://schemas.openxmlformats.org/officeDocument/2006/relationships/image" Target="/ppt/media/image8.png" Id="R7238cdec3ad445d2" /><Relationship Type="http://schemas.openxmlformats.org/officeDocument/2006/relationships/notesSlide" Target="/ppt/notesSlides/notesSlide8.xml" Id="R9b7f74afc9fb495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d31c7589bf5546a1" /><Relationship Type="http://schemas.openxmlformats.org/officeDocument/2006/relationships/image" Target="/ppt/media/image9.png" Id="R0176785dc882413b" /><Relationship Type="http://schemas.openxmlformats.org/officeDocument/2006/relationships/notesSlide" Target="/ppt/notesSlides/notesSlide9.xml" Id="R2a5c28182161414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818279dc28b34026" /><Relationship Type="http://schemas.openxmlformats.org/officeDocument/2006/relationships/image" Target="/ppt/media/image10.png" Id="Rc4aca68eca064a42" /><Relationship Type="http://schemas.openxmlformats.org/officeDocument/2006/relationships/notesSlide" Target="/ppt/notesSlides/notesSlide10.xml" Id="Rf78e89bce02044a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830c7c6ea9744c26" /><Relationship Type="http://schemas.openxmlformats.org/officeDocument/2006/relationships/image" Target="/ppt/media/image11.png" Id="Rf74f10e3c9224c72" /><Relationship Type="http://schemas.openxmlformats.org/officeDocument/2006/relationships/notesSlide" Target="/ppt/notesSlides/notesSlide11.xml" Id="R5a91235ce1734ff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723fba73b9ed4431" /><Relationship Type="http://schemas.openxmlformats.org/officeDocument/2006/relationships/image" Target="/ppt/media/image12.png" Id="Rff83426e81b245bd" /><Relationship Type="http://schemas.openxmlformats.org/officeDocument/2006/relationships/notesSlide" Target="/ppt/notesSlides/notesSlide12.xml" Id="R68428ff0c06d462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044a8d843ca34c80" /><Relationship Type="http://schemas.openxmlformats.org/officeDocument/2006/relationships/image" Target="/ppt/media/image13.png" Id="Rc34517c8a9524ce0" /><Relationship Type="http://schemas.openxmlformats.org/officeDocument/2006/relationships/notesSlide" Target="/ppt/notesSlides/notesSlide13.xml" Id="R655bcc9281c64bf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c18d42ba231341ce" /><Relationship Type="http://schemas.openxmlformats.org/officeDocument/2006/relationships/image" Target="/ppt/media/image14.png" Id="Ra999d8e5bac14553" /><Relationship Type="http://schemas.openxmlformats.org/officeDocument/2006/relationships/notesSlide" Target="/ppt/notesSlides/notesSlide14.xml" Id="Rdd6dec5c56c54a0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130780c932804d84" /><Relationship Type="http://schemas.openxmlformats.org/officeDocument/2006/relationships/image" Target="/ppt/media/image15.png" Id="R196c8a2cdd5a4bd0" /><Relationship Type="http://schemas.openxmlformats.org/officeDocument/2006/relationships/notesSlide" Target="/ppt/notesSlides/notesSlide15.xml" Id="Ra3fa300f0086413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d6a9f0fa771b44c4" /><Relationship Type="http://schemas.openxmlformats.org/officeDocument/2006/relationships/image" Target="/ppt/media/image16.png" Id="Rea0560512113416c" /><Relationship Type="http://schemas.openxmlformats.org/officeDocument/2006/relationships/notesSlide" Target="/ppt/notesSlides/notesSlide16.xml" Id="Rfdfb1db5e5ec49b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c9094795aa554d0b" /><Relationship Type="http://schemas.openxmlformats.org/officeDocument/2006/relationships/image" Target="/ppt/media/image17.png" Id="R70ac5252eb2a495d" /><Relationship Type="http://schemas.openxmlformats.org/officeDocument/2006/relationships/notesSlide" Target="/ppt/notesSlides/notesSlide17.xml" Id="R8bfe19dac15c4e7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eef020eed80941d7" /><Relationship Type="http://schemas.openxmlformats.org/officeDocument/2006/relationships/image" Target="/ppt/media/image18.png" Id="R004d48dc39694289" /><Relationship Type="http://schemas.openxmlformats.org/officeDocument/2006/relationships/notesSlide" Target="/ppt/notesSlides/notesSlide18.xml" Id="Ref1a54cf03be48c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52513e260e8c43b6" /><Relationship Type="http://schemas.openxmlformats.org/officeDocument/2006/relationships/image" Target="/ppt/media/image19.png" Id="Rfe9304601d564eb5" /><Relationship Type="http://schemas.openxmlformats.org/officeDocument/2006/relationships/notesSlide" Target="/ppt/notesSlides/notesSlide19.xml" Id="R378d97d405824dc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2ceafccf9f1c42c1" /><Relationship Type="http://schemas.openxmlformats.org/officeDocument/2006/relationships/image" Target="/ppt/media/image20.png" Id="R61301122c0344367" /><Relationship Type="http://schemas.openxmlformats.org/officeDocument/2006/relationships/notesSlide" Target="/ppt/notesSlides/notesSlide20.xml" Id="R255a783317bf4dc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2429b8f890ec4338" /><Relationship Type="http://schemas.openxmlformats.org/officeDocument/2006/relationships/image" Target="/ppt/media/image21.png" Id="R90848c2ce1bd48ae" /><Relationship Type="http://schemas.openxmlformats.org/officeDocument/2006/relationships/notesSlide" Target="/ppt/notesSlides/notesSlide21.xml" Id="Rb134b6bdcb6b459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578d8f95bcec4ed6" /><Relationship Type="http://schemas.openxmlformats.org/officeDocument/2006/relationships/image" Target="/ppt/media/image22.png" Id="Rf6fa57e3ea8444fd" /><Relationship Type="http://schemas.openxmlformats.org/officeDocument/2006/relationships/notesSlide" Target="/ppt/notesSlides/notesSlide22.xml" Id="R4f67dcd2b9f64c4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fc55d6b8a07040f0" /><Relationship Type="http://schemas.openxmlformats.org/officeDocument/2006/relationships/image" Target="/ppt/media/image23.png" Id="R5d01e56f2a234dd8" /><Relationship Type="http://schemas.openxmlformats.org/officeDocument/2006/relationships/notesSlide" Target="/ppt/notesSlides/notesSlide23.xml" Id="R55f9f77bb8e646b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8c8533ee8bdc48b7" /><Relationship Type="http://schemas.openxmlformats.org/officeDocument/2006/relationships/image" Target="/ppt/media/image24.png" Id="R3686207498b942b9" /><Relationship Type="http://schemas.openxmlformats.org/officeDocument/2006/relationships/notesSlide" Target="/ppt/notesSlides/notesSlide24.xml" Id="R6bad2ee47fb6417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9bf31274992c4d7e" /><Relationship Type="http://schemas.openxmlformats.org/officeDocument/2006/relationships/image" Target="/ppt/media/image25.png" Id="R221858c4751f4cf1" /><Relationship Type="http://schemas.openxmlformats.org/officeDocument/2006/relationships/notesSlide" Target="/ppt/notesSlides/notesSlide25.xml" Id="Re0ab0ea110ae4aa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319cc58ab9174a1a" /><Relationship Type="http://schemas.openxmlformats.org/officeDocument/2006/relationships/image" Target="/ppt/media/image26.png" Id="R7cc1c8cf046b4618" /><Relationship Type="http://schemas.openxmlformats.org/officeDocument/2006/relationships/notesSlide" Target="/ppt/notesSlides/notesSlide26.xml" Id="R25830b6511164335"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3d587d0c0f8746ce" /><Relationship Type="http://schemas.openxmlformats.org/officeDocument/2006/relationships/image" Target="/ppt/media/image27.png" Id="R67e15c008b0647d8" /><Relationship Type="http://schemas.openxmlformats.org/officeDocument/2006/relationships/notesSlide" Target="/ppt/notesSlides/notesSlide27.xml" Id="R50b9f05b02f04b2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993b542b140148a7" /><Relationship Type="http://schemas.openxmlformats.org/officeDocument/2006/relationships/image" Target="/ppt/media/image28.png" Id="Rcd77b4c18aa14c43" /><Relationship Type="http://schemas.openxmlformats.org/officeDocument/2006/relationships/notesSlide" Target="/ppt/notesSlides/notesSlide28.xml" Id="R4ffb506b611d497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4a82b31d1ba54ecf" /><Relationship Type="http://schemas.openxmlformats.org/officeDocument/2006/relationships/image" Target="/ppt/media/image29.png" Id="R0ed6905c93984bac" /><Relationship Type="http://schemas.openxmlformats.org/officeDocument/2006/relationships/notesSlide" Target="/ppt/notesSlides/notesSlide29.xml" Id="R6af0ba6baed4486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aec0513502f34af1" /><Relationship Type="http://schemas.openxmlformats.org/officeDocument/2006/relationships/image" Target="/ppt/media/image30.png" Id="R5bc055f38f9e44f3" /><Relationship Type="http://schemas.openxmlformats.org/officeDocument/2006/relationships/notesSlide" Target="/ppt/notesSlides/notesSlide30.xml" Id="Rc05b8027c59f4a36" /></Relationships>
</file>

<file path=ppt/slides/slide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0A96CFC6-9BD7-4BEF-819A-74C23A1E13B6}"/>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A099FCE7-9165-4142-99A6-9A9007313FE8}"/>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BCE3A0CB-9593-484A-B3C8-ECA11D2C4D56}"/>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VA · KNOWLEDGE POINT</a:t>
            </a:r>
          </a:p>
        </p:txBody>
      </p:sp>
      <p:sp>
        <p:nvSpPr>
          <p:cNvPr id="4" name="">
            <a:extLst xmlns:a="http://schemas.openxmlformats.org/drawingml/2006/main">
              <a:ext uri="{FF2B5EF4-FFF2-40B4-BE49-F238E27FC236}">
                <a16:creationId xmlns:a16="http://schemas.microsoft.com/office/drawing/2014/main" id="{F704437A-7928-4EAD-9EFC-1143752DEE2D}"/>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限时创作回应</a:t>
            </a:r>
          </a:p>
        </p:txBody>
      </p:sp>
      <p:sp>
        <p:nvSpPr>
          <p:cNvPr id="5" name="">
            <a:extLst xmlns:a="http://schemas.openxmlformats.org/drawingml/2006/main">
              <a:ext uri="{FF2B5EF4-FFF2-40B4-BE49-F238E27FC236}">
                <a16:creationId xmlns:a16="http://schemas.microsoft.com/office/drawing/2014/main" id="{77989214-EFDD-4942-945C-B430FD0C0B9D}"/>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审题、构图、媒介控制和完成度。</a:t>
            </a:r>
          </a:p>
        </p:txBody>
      </p:sp>
      <p:sp>
        <p:nvSpPr>
          <p:cNvPr id="6" name="">
            <a:extLst xmlns:a="http://schemas.openxmlformats.org/drawingml/2006/main">
              <a:ext uri="{FF2B5EF4-FFF2-40B4-BE49-F238E27FC236}">
                <a16:creationId xmlns:a16="http://schemas.microsoft.com/office/drawing/2014/main" id="{FC47A5AF-C5DF-4736-B4F5-A493DF55FE94}"/>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BFE5D0"/>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17CD8636-B969-4313-AA1D-4ABB944076C0}"/>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F2D48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CDBA3368-8BCF-4609-AF06-88F515144F98}"/>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AFC8E8"/>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8A824229-EB58-4875-BA2A-28FF44E20BB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c1b614a3d69e4d6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56DDBEE1-54E7-4EDB-AD5F-511047D526FB}"/>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DF7AAA"/>
                </a:solidFill>
                <a:latin typeface="Arial"/>
                <a:ea typeface="Arial"/>
                <a:cs typeface="Arial"/>
              </a:defRPr>
            </a:pPr>
            <a:r>
              <a:rPr sz="6900" b="1">
                <a:solidFill>
                  <a:srgbClr val="DF7AAA"/>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4FDF25EC-592F-4059-A650-089E8DFC3F06}"/>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792015E1-B54B-43C5-83F0-32D84A80F844}"/>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03057"/>
                </a:solidFill>
                <a:latin typeface="Arial"/>
                <a:ea typeface="Arial"/>
                <a:cs typeface="Arial"/>
              </a:defRPr>
            </a:pPr>
            <a:r>
              <a:rPr sz="5700" b="1">
                <a:solidFill>
                  <a:srgbClr val="003057"/>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E4720013-5BC3-48B1-945A-BC0FE1116AAD}"/>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F2995C46-189C-446E-BC18-BC8012595CBF}"/>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667085"/>
                </a:solidFill>
                <a:latin typeface="Microsoft YaHei"/>
                <a:ea typeface="Microsoft YaHei"/>
                <a:cs typeface="Microsoft YaHei"/>
              </a:defRPr>
            </a:pPr>
            <a:r>
              <a:rPr sz="1425" b="1">
                <a:solidFill>
                  <a:srgbClr val="667085"/>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0C573D9C-58D0-45EB-A999-6E6A8A3B508E}"/>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A97404F3-ED7E-430E-ACC0-53AA9CC44E2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9B8E0B7A-0C55-402F-8C14-0A21CEDA9F4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限时创作回应</a:t>
            </a:r>
          </a:p>
        </p:txBody>
      </p:sp>
      <p:sp>
        <p:nvSpPr>
          <p:cNvPr id="19" name="">
            <a:extLst xmlns:a="http://schemas.openxmlformats.org/drawingml/2006/main">
              <a:ext uri="{FF2B5EF4-FFF2-40B4-BE49-F238E27FC236}">
                <a16:creationId xmlns:a16="http://schemas.microsoft.com/office/drawing/2014/main" id="{D036C8CD-B0F2-4132-8B94-2861452DED2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01 / 30</a:t>
            </a:r>
          </a:p>
        </p:txBody>
      </p:sp>
    </p:spTree>
    <p:extLst>
      <p:ext uri="{BB962C8B-B14F-4D97-AF65-F5344CB8AC3E}">
        <p14:creationId xmlns:p14="http://schemas.microsoft.com/office/powerpoint/2010/main" val="181500393"/>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8A5AA74E-F441-4CA2-AE35-EB6C13BE72C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F224AA25-FE56-43F7-B547-2A19864B6B4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eeea715101c941d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117D9DF-DF12-40F1-884D-E0928E2AF986}"/>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747DE32D-847B-4BDE-B11F-D83196AF1B0A}"/>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C7DE53F-8D25-46EC-B7FC-D46D422B12B4}"/>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BFE5D0"/>
                </a:solidFill>
                <a:latin typeface="Arial"/>
                <a:ea typeface="Arial"/>
                <a:cs typeface="Arial"/>
              </a:defRPr>
            </a:pPr>
            <a:r>
              <a:rPr sz="1800" b="1">
                <a:solidFill>
                  <a:srgbClr val="BFE5D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1ADD2159-4315-4434-9A7D-68B373839D5B}"/>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144CA312-F76E-4ED6-8DBF-8F985071C2E0}"/>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85E9CEB7-CD37-4F63-BC0E-2642A7FA3D26}"/>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949BD24D-95D5-4D17-8260-9DEBC9C0932C}"/>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6F57DA3A-038B-42F2-9442-8EB6417031C2}"/>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DF7AAA"/>
                </a:solidFill>
                <a:latin typeface="Arial"/>
                <a:ea typeface="Arial"/>
                <a:cs typeface="Arial"/>
              </a:defRPr>
            </a:pPr>
            <a:r>
              <a:rPr sz="1800" b="1">
                <a:solidFill>
                  <a:srgbClr val="DF7AAA"/>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1A66C3AF-0D43-42D1-A3DD-5D5517BAF0B8}"/>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8B5B75AA-A62B-4564-8B6F-F9FF8064D0F8}"/>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5AF2F0E4-AD58-44E0-A8C8-F7B5785C6012}"/>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72A5FCAE-078D-4DFB-B6FC-B630C34C8085}"/>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1C0186E6-EFED-4F44-9613-A08CD107D36C}"/>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DF7AAA"/>
                </a:solidFill>
                <a:latin typeface="Arial"/>
                <a:ea typeface="Arial"/>
                <a:cs typeface="Arial"/>
              </a:defRPr>
            </a:pPr>
            <a:r>
              <a:rPr sz="1800" b="1">
                <a:solidFill>
                  <a:srgbClr val="DF7AAA"/>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DB790B8A-059D-4357-888D-48AFF379C24B}"/>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91C96A8E-3D4E-4A31-9B57-5B766448A520}"/>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C46F776D-E554-476C-880D-B7422EE40130}"/>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CF3EDAF2-A293-4A3B-936B-54B7E44EAC92}"/>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成功标准｜在限制时间内优先保证主意清晰和整体完整</a:t>
            </a:r>
          </a:p>
        </p:txBody>
      </p:sp>
      <p:sp>
        <p:nvSpPr>
          <p:cNvPr id="21" name="">
            <a:extLst xmlns:a="http://schemas.openxmlformats.org/drawingml/2006/main">
              <a:ext uri="{FF2B5EF4-FFF2-40B4-BE49-F238E27FC236}">
                <a16:creationId xmlns:a16="http://schemas.microsoft.com/office/drawing/2014/main" id="{2A0F44CF-3765-46D2-80BB-248710ABF03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181D9119-DD75-408C-8BF2-8F7BFD220C5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限时创作回应</a:t>
            </a:r>
          </a:p>
        </p:txBody>
      </p:sp>
      <p:sp>
        <p:nvSpPr>
          <p:cNvPr id="23" name="">
            <a:extLst xmlns:a="http://schemas.openxmlformats.org/drawingml/2006/main">
              <a:ext uri="{FF2B5EF4-FFF2-40B4-BE49-F238E27FC236}">
                <a16:creationId xmlns:a16="http://schemas.microsoft.com/office/drawing/2014/main" id="{24FC5DCD-B67D-4CD6-AD7B-DC56C85F97C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02 / 30</a:t>
            </a:r>
          </a:p>
        </p:txBody>
      </p:sp>
    </p:spTree>
    <p:extLst>
      <p:ext uri="{BB962C8B-B14F-4D97-AF65-F5344CB8AC3E}">
        <p14:creationId xmlns:p14="http://schemas.microsoft.com/office/powerpoint/2010/main" val="1646528346"/>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EDD5EC8-F6E2-4731-88E1-973204D0BD5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67B091EA-2D13-4369-9D20-45DDAB70C94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c3ee176c789435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49D1F8E-045D-4162-86DF-751F44CAEEEF}"/>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14213D"/>
                </a:solidFill>
                <a:latin typeface="Microsoft YaHei"/>
                <a:ea typeface="Microsoft YaHei"/>
                <a:cs typeface="Microsoft YaHei"/>
              </a:defRPr>
            </a:pPr>
            <a:r>
              <a:rPr sz="3000" b="1">
                <a:solidFill>
                  <a:srgbClr val="14213D"/>
                </a:solidFill>
                <a:latin typeface="Microsoft YaHei"/>
                <a:ea typeface="Microsoft YaHei"/>
                <a:cs typeface="Microsoft YaHei"/>
              </a:rPr>
              <a:t>限时创作回应</a:t>
            </a:r>
          </a:p>
        </p:txBody>
      </p:sp>
      <p:sp>
        <p:nvSpPr>
          <p:cNvPr id="5" name="">
            <a:extLst xmlns:a="http://schemas.openxmlformats.org/drawingml/2006/main">
              <a:ext uri="{FF2B5EF4-FFF2-40B4-BE49-F238E27FC236}">
                <a16:creationId xmlns:a16="http://schemas.microsoft.com/office/drawing/2014/main" id="{5A277E23-663D-44C5-BA9D-A3C544628E1C}"/>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D9399B4E-748D-46B6-A18A-2C8C273E3CD3}"/>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3BB368DE-BA9F-4E6F-923F-557E869A5A20}"/>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BFE5D0"/>
                </a:solidFill>
                <a:latin typeface="Arial"/>
                <a:ea typeface="Arial"/>
                <a:cs typeface="Arial"/>
              </a:defRPr>
            </a:pPr>
            <a:r>
              <a:rPr sz="825" b="1">
                <a:solidFill>
                  <a:srgbClr val="BFE5D0"/>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E73A9D1C-18C5-4425-B292-6FB0919859B4}"/>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在限制时间内优先保证主意清晰和整体完整</a:t>
            </a:r>
          </a:p>
        </p:txBody>
      </p:sp>
      <p:sp>
        <p:nvSpPr>
          <p:cNvPr id="9" name="">
            <a:extLst xmlns:a="http://schemas.openxmlformats.org/drawingml/2006/main">
              <a:ext uri="{FF2B5EF4-FFF2-40B4-BE49-F238E27FC236}">
                <a16:creationId xmlns:a16="http://schemas.microsoft.com/office/drawing/2014/main" id="{78F75F2E-2B21-482D-812F-DE8AF48E16A1}"/>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F2D48A"/>
                </a:solidFill>
                <a:latin typeface="Microsoft YaHei"/>
                <a:ea typeface="Microsoft YaHei"/>
                <a:cs typeface="Microsoft YaHei"/>
              </a:defRPr>
            </a:pPr>
            <a:r>
              <a:rPr sz="1275" b="1">
                <a:solidFill>
                  <a:srgbClr val="F2D48A"/>
                </a:solidFill>
                <a:latin typeface="Microsoft YaHei"/>
                <a:ea typeface="Microsoft YaHei"/>
                <a:cs typeface="Microsoft YaHei"/>
              </a:rPr>
              <a:t>边界提醒｜局部精细但整体未完成</a:t>
            </a:r>
          </a:p>
        </p:txBody>
      </p:sp>
      <p:sp>
        <p:nvSpPr>
          <p:cNvPr id="10" name="">
            <a:extLst xmlns:a="http://schemas.openxmlformats.org/drawingml/2006/main">
              <a:ext uri="{FF2B5EF4-FFF2-40B4-BE49-F238E27FC236}">
                <a16:creationId xmlns:a16="http://schemas.microsoft.com/office/drawing/2014/main" id="{5D86B4AB-8775-429F-84B8-88994D6608BC}"/>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A0ED4D30-66BB-4A0F-802A-C5FEFC836435}"/>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DF7AAA"/>
                </a:solidFill>
                <a:latin typeface="Microsoft YaHei"/>
                <a:ea typeface="Microsoft YaHei"/>
                <a:cs typeface="Microsoft YaHei"/>
              </a:defRPr>
            </a:pPr>
            <a:r>
              <a:rPr sz="975" b="1">
                <a:solidFill>
                  <a:srgbClr val="DF7AAA"/>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D9A25C3B-052E-49FE-B434-F42FF545E332}"/>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审题、构图、媒介控制和完成度。</a:t>
            </a:r>
          </a:p>
        </p:txBody>
      </p:sp>
      <p:sp>
        <p:nvSpPr>
          <p:cNvPr id="13" name="">
            <a:extLst xmlns:a="http://schemas.openxmlformats.org/drawingml/2006/main">
              <a:ext uri="{FF2B5EF4-FFF2-40B4-BE49-F238E27FC236}">
                <a16:creationId xmlns:a16="http://schemas.microsoft.com/office/drawing/2014/main" id="{481D433D-DAFC-4A8E-BFDF-B14B1BF8D4E0}"/>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oundRect">
            <a:avLst>
              <a:gd name="adj" fmla="val 6780"/>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15EC56FB-9239-47EB-A9AD-CC7387A9AF0C}"/>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39E1DA53-A9B0-4624-97A0-AFFA86CDCF56}"/>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拆题—缩小方案—分配时间—复核</a:t>
            </a:r>
          </a:p>
        </p:txBody>
      </p:sp>
      <p:sp>
        <p:nvSpPr>
          <p:cNvPr id="16" name="">
            <a:extLst xmlns:a="http://schemas.openxmlformats.org/drawingml/2006/main">
              <a:ext uri="{FF2B5EF4-FFF2-40B4-BE49-F238E27FC236}">
                <a16:creationId xmlns:a16="http://schemas.microsoft.com/office/drawing/2014/main" id="{AF24428C-ACFC-4B46-8C17-ABB550A4BE7E}"/>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Microsoft YaHei"/>
                <a:ea typeface="Microsoft YaHei"/>
                <a:cs typeface="Microsoft YaHei"/>
              </a:defRPr>
            </a:pPr>
            <a:r>
              <a:rPr sz="900" b="1">
                <a:solidFill>
                  <a:srgbClr val="667085"/>
                </a:solidFill>
                <a:latin typeface="Microsoft YaHei"/>
                <a:ea typeface="Microsoft YaHei"/>
                <a:cs typeface="Microsoft YaHei"/>
              </a:rPr>
              <a:t>题型依据｜DSE模考题型｜参照 HKDSE Visual Arts 公开评核框架、作品评赏与作品集任务要求｜Visual Arts Part B creative skill adapted to MCQ·证据定位·原创模考任务 1</a:t>
            </a:r>
          </a:p>
        </p:txBody>
      </p:sp>
      <p:sp>
        <p:nvSpPr>
          <p:cNvPr id="17" name="">
            <a:extLst xmlns:a="http://schemas.openxmlformats.org/drawingml/2006/main">
              <a:ext uri="{FF2B5EF4-FFF2-40B4-BE49-F238E27FC236}">
                <a16:creationId xmlns:a16="http://schemas.microsoft.com/office/drawing/2014/main" id="{A93E2ED0-EB57-4CC8-8416-DD65BDB7B233}"/>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03057"/>
                </a:solidFill>
                <a:latin typeface="Arial"/>
                <a:ea typeface="Arial"/>
                <a:cs typeface="Arial"/>
              </a:defRPr>
            </a:pPr>
            <a:r>
              <a:rPr sz="975" b="1">
                <a:solidFill>
                  <a:srgbClr val="003057"/>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7DFCA777-094C-44B8-AC62-02460845AC3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345F838-AC8E-46F4-8695-DC2E2FDCCC1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限时创作回应</a:t>
            </a:r>
          </a:p>
        </p:txBody>
      </p:sp>
      <p:sp>
        <p:nvSpPr>
          <p:cNvPr id="20" name="">
            <a:extLst xmlns:a="http://schemas.openxmlformats.org/drawingml/2006/main">
              <a:ext uri="{FF2B5EF4-FFF2-40B4-BE49-F238E27FC236}">
                <a16:creationId xmlns:a16="http://schemas.microsoft.com/office/drawing/2014/main" id="{DBD8C3C2-6CFA-4EE2-886B-D023D5603CD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03 / 30</a:t>
            </a:r>
          </a:p>
        </p:txBody>
      </p:sp>
    </p:spTree>
    <p:extLst>
      <p:ext uri="{BB962C8B-B14F-4D97-AF65-F5344CB8AC3E}">
        <p14:creationId xmlns:p14="http://schemas.microsoft.com/office/powerpoint/2010/main" val="1581769324"/>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E69B5522-AF17-4E2F-82BF-CD4AD88E609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BC5810B1-B8FB-4575-91D1-744A974554C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a54905d5aa9643d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ECE9E1A-1CEA-4975-93B9-7815DFDEAE3E}"/>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147FB75F-A7E8-4B74-B089-E9DA047179C9}"/>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7E92C81B-9A25-449E-930A-EB64DEFC396E}"/>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能解释“在限制时间内优先保证主意清晰和整体完整”，并识别一个反例或边界。</a:t>
            </a:r>
          </a:p>
        </p:txBody>
      </p:sp>
      <p:sp>
        <p:nvSpPr>
          <p:cNvPr id="7" name="">
            <a:extLst xmlns:a="http://schemas.openxmlformats.org/drawingml/2006/main">
              <a:ext uri="{FF2B5EF4-FFF2-40B4-BE49-F238E27FC236}">
                <a16:creationId xmlns:a16="http://schemas.microsoft.com/office/drawing/2014/main" id="{B18B5650-C3EF-4589-9985-4D1AF09DBAD3}"/>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570470CA-0BB9-46E4-A299-368166D748A1}"/>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DF7AAA"/>
                </a:solidFill>
                <a:latin typeface="Microsoft YaHei"/>
                <a:ea typeface="Microsoft YaHei"/>
                <a:cs typeface="Microsoft YaHei"/>
              </a:defRPr>
            </a:pPr>
            <a:r>
              <a:rPr sz="1050" b="1">
                <a:solidFill>
                  <a:srgbClr val="DF7AAA"/>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684D9D51-05BF-448A-81A5-D9BF986C593D}"/>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AA-1 · Visual Arts Part B creative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【原创训练材料｜参数为训练所设】For the prompt 'Between arr…</a:t>
            </a:r>
          </a:p>
        </p:txBody>
      </p:sp>
      <p:sp>
        <p:nvSpPr>
          <p:cNvPr id="10" name="">
            <a:extLst xmlns:a="http://schemas.openxmlformats.org/drawingml/2006/main">
              <a:ext uri="{FF2B5EF4-FFF2-40B4-BE49-F238E27FC236}">
                <a16:creationId xmlns:a16="http://schemas.microsoft.com/office/drawing/2014/main" id="{01A23F26-F737-4810-8FD6-C19ADFC32B4E}"/>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高频错因：局部精细但整体未完成</a:t>
            </a:r>
          </a:p>
        </p:txBody>
      </p:sp>
      <p:sp>
        <p:nvSpPr>
          <p:cNvPr id="11" name="">
            <a:extLst xmlns:a="http://schemas.openxmlformats.org/drawingml/2006/main">
              <a:ext uri="{FF2B5EF4-FFF2-40B4-BE49-F238E27FC236}">
                <a16:creationId xmlns:a16="http://schemas.microsoft.com/office/drawing/2014/main" id="{CE956282-AF18-4AAA-9087-503338C70615}"/>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80766BF5-5D92-45C1-85B2-253638595FDB}"/>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539C115E-729A-45B7-88FC-1C7530794E8C}"/>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在限制时间内优先保证主意清晰和整体完整</a:t>
            </a:r>
          </a:p>
        </p:txBody>
      </p:sp>
      <p:sp>
        <p:nvSpPr>
          <p:cNvPr id="14" name="">
            <a:extLst xmlns:a="http://schemas.openxmlformats.org/drawingml/2006/main">
              <a:ext uri="{FF2B5EF4-FFF2-40B4-BE49-F238E27FC236}">
                <a16:creationId xmlns:a16="http://schemas.microsoft.com/office/drawing/2014/main" id="{A6CE1F34-E646-4EDC-9C9B-4A6045FD1CC1}"/>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9298EDA2-9C60-4634-9295-EE8B8DD11FE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83E34811-DC8B-4A01-ADA5-98AFF514716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限时创作回应</a:t>
            </a:r>
          </a:p>
        </p:txBody>
      </p:sp>
      <p:sp>
        <p:nvSpPr>
          <p:cNvPr id="17" name="">
            <a:extLst xmlns:a="http://schemas.openxmlformats.org/drawingml/2006/main">
              <a:ext uri="{FF2B5EF4-FFF2-40B4-BE49-F238E27FC236}">
                <a16:creationId xmlns:a16="http://schemas.microsoft.com/office/drawing/2014/main" id="{86DE8101-B01B-4F3E-8F6F-6DE36CA9A80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04 / 30</a:t>
            </a:r>
          </a:p>
        </p:txBody>
      </p:sp>
    </p:spTree>
    <p:extLst>
      <p:ext uri="{BB962C8B-B14F-4D97-AF65-F5344CB8AC3E}">
        <p14:creationId xmlns:p14="http://schemas.microsoft.com/office/powerpoint/2010/main" val="75420752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0BE0FA19-9F72-4233-ABDC-45087460B55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2E5F88AC-5FFA-4D2D-9315-AAB981B74F0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cc57b33826a14f2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0B290EA-F703-4C2C-B51E-B0D198986E5F}"/>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2C39FB78-7F58-47C7-8F93-3B23C9CDAFE7}"/>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EC776F3-E59A-47BD-A6BB-705CB846C3F1}"/>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E35582BD-0A1E-45B8-A1CE-0659EE0E90BE}"/>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9B3E19A8-4AEA-4150-8051-C8C600E285F3}"/>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拆题</a:t>
            </a:r>
          </a:p>
        </p:txBody>
      </p:sp>
      <p:sp>
        <p:nvSpPr>
          <p:cNvPr id="9" name="">
            <a:extLst xmlns:a="http://schemas.openxmlformats.org/drawingml/2006/main">
              <a:ext uri="{FF2B5EF4-FFF2-40B4-BE49-F238E27FC236}">
                <a16:creationId xmlns:a16="http://schemas.microsoft.com/office/drawing/2014/main" id="{D6FD31F6-A7A3-4EAB-BF2C-F7972DD68618}"/>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81A1D96F-9D30-46BD-B087-C12E6CD33689}"/>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缩小方案</a:t>
            </a:r>
          </a:p>
        </p:txBody>
      </p:sp>
      <p:sp>
        <p:nvSpPr>
          <p:cNvPr id="11" name="">
            <a:extLst xmlns:a="http://schemas.openxmlformats.org/drawingml/2006/main">
              <a:ext uri="{FF2B5EF4-FFF2-40B4-BE49-F238E27FC236}">
                <a16:creationId xmlns:a16="http://schemas.microsoft.com/office/drawing/2014/main" id="{4694FE39-F00B-4F2E-AA12-C546F6446AE7}"/>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32EB224F-6375-480C-A33D-A1CCD694A6C6}"/>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分配时间</a:t>
            </a:r>
          </a:p>
        </p:txBody>
      </p:sp>
      <p:sp>
        <p:nvSpPr>
          <p:cNvPr id="13" name="">
            <a:extLst xmlns:a="http://schemas.openxmlformats.org/drawingml/2006/main">
              <a:ext uri="{FF2B5EF4-FFF2-40B4-BE49-F238E27FC236}">
                <a16:creationId xmlns:a16="http://schemas.microsoft.com/office/drawing/2014/main" id="{E08FEE3B-4E74-491F-B56A-DD22123EB162}"/>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736320F0-D46C-4A79-84D1-69071450BE76}"/>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复核</a:t>
            </a:r>
          </a:p>
        </p:txBody>
      </p:sp>
      <p:sp>
        <p:nvSpPr>
          <p:cNvPr id="15" name="">
            <a:extLst xmlns:a="http://schemas.openxmlformats.org/drawingml/2006/main">
              <a:ext uri="{FF2B5EF4-FFF2-40B4-BE49-F238E27FC236}">
                <a16:creationId xmlns:a16="http://schemas.microsoft.com/office/drawing/2014/main" id="{237DFFFA-D598-40A6-963F-32C5B7032C19}"/>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6F087422-41C2-403F-B000-855E577E9091}"/>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DF7AAA"/>
                </a:solidFill>
                <a:latin typeface="Microsoft YaHei"/>
                <a:ea typeface="Microsoft YaHei"/>
                <a:cs typeface="Microsoft YaHei"/>
              </a:defRPr>
            </a:pPr>
            <a:r>
              <a:rPr sz="900" b="1">
                <a:solidFill>
                  <a:srgbClr val="DF7AAA"/>
                </a:solidFill>
                <a:latin typeface="Microsoft YaHei"/>
                <a:ea typeface="Microsoft YaHei"/>
                <a:cs typeface="Microsoft YaHei"/>
              </a:rPr>
              <a:t>DSE 模考例题 · Q01 · DSE模考题</a:t>
            </a:r>
          </a:p>
        </p:txBody>
      </p:sp>
      <p:sp>
        <p:nvSpPr>
          <p:cNvPr id="17" name="">
            <a:extLst xmlns:a="http://schemas.openxmlformats.org/drawingml/2006/main">
              <a:ext uri="{FF2B5EF4-FFF2-40B4-BE49-F238E27FC236}">
                <a16:creationId xmlns:a16="http://schemas.microsoft.com/office/drawing/2014/main" id="{3C6754BE-6F99-4253-AC3E-442B86E40455}"/>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Visual Arts Part B creative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【原创训练材料｜参数为训练所设】For the prompt 'Between arrival and d…</a:t>
            </a:r>
          </a:p>
        </p:txBody>
      </p:sp>
      <p:sp>
        <p:nvSpPr>
          <p:cNvPr id="18" name="">
            <a:extLst xmlns:a="http://schemas.openxmlformats.org/drawingml/2006/main">
              <a:ext uri="{FF2B5EF4-FFF2-40B4-BE49-F238E27FC236}">
                <a16:creationId xmlns:a16="http://schemas.microsoft.com/office/drawing/2014/main" id="{193DC6DD-5745-47E1-A595-DDFD50280201}"/>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85AB5BE-AD03-461A-91F2-C83CD48B29F2}"/>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D52F2A1D-E984-449B-8B8E-4B6E74E29264}"/>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正确结论：The study names two objects but does not yet make transition visible.</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48EAD14B-A73E-4FAE-AE9A-4C145BC07A33}"/>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8CFECC54-C05D-4E76-839A-67AA4EC1886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62151F7F-3AED-4FBD-9B35-76A90D07AC5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限时创作回应</a:t>
            </a:r>
          </a:p>
        </p:txBody>
      </p:sp>
      <p:sp>
        <p:nvSpPr>
          <p:cNvPr id="24" name="">
            <a:extLst xmlns:a="http://schemas.openxmlformats.org/drawingml/2006/main">
              <a:ext uri="{FF2B5EF4-FFF2-40B4-BE49-F238E27FC236}">
                <a16:creationId xmlns:a16="http://schemas.microsoft.com/office/drawing/2014/main" id="{DFFB33F7-7F53-4491-9540-43486ED8E99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05 / 30</a:t>
            </a:r>
          </a:p>
        </p:txBody>
      </p:sp>
    </p:spTree>
    <p:extLst>
      <p:ext uri="{BB962C8B-B14F-4D97-AF65-F5344CB8AC3E}">
        <p14:creationId xmlns:p14="http://schemas.microsoft.com/office/powerpoint/2010/main" val="1578763864"/>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203C446-CEA4-4FAF-921F-09E312B169A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336BB6AA-3E7E-4029-8FD5-6977D22406E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57a4c950b09458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878C356-EAA6-4976-8526-F847393ABB20}"/>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E2B79A86-8A29-4543-BBF4-B4BCB8281FE0}"/>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BEC664C-1F20-4AAD-8E6B-8AFC1BD971BE}"/>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0A48F944-35BC-481C-A5E6-3FE36B682E3F}"/>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478F1F67-3CBF-4168-8237-0441C7057BFB}"/>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DABCDB93-8058-4E90-A300-EA29CBCDABBE}"/>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17007A4E-CA69-4E00-A6C5-41FE175820DD}"/>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6846C4C1-6A46-42A5-A108-9314B4BCCD0A}"/>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FD5A7CE4-E4A6-4FA7-94EC-131EFAD2AE5E}"/>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A3EE8B0C-1A19-4474-871E-E71B933E3749}"/>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1A190E4D-FF16-4DA1-9AED-A18EF2C41E51}"/>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DFB4035-9F80-40AD-9C55-DBD999A526E8}"/>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2812D33A-AF8D-4FD3-B2E2-CDF5F1757147}"/>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局部精细但整体未完成</a:t>
            </a:r>
          </a:p>
        </p:txBody>
      </p:sp>
      <p:sp>
        <p:nvSpPr>
          <p:cNvPr id="17" name="">
            <a:extLst xmlns:a="http://schemas.openxmlformats.org/drawingml/2006/main">
              <a:ext uri="{FF2B5EF4-FFF2-40B4-BE49-F238E27FC236}">
                <a16:creationId xmlns:a16="http://schemas.microsoft.com/office/drawing/2014/main" id="{7C9BC122-BFB9-41CA-B019-A636D665DA7A}"/>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4D1672F4-C467-40FF-9CC7-C38B859C260F}"/>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35AC77B5-E284-4545-951C-6B6BC67ABCBB}"/>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4562A45F-7B96-4926-B802-FF538C8EFA2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94F0FF5C-86F9-476D-AA2D-806B42EC544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限时创作回应</a:t>
            </a:r>
          </a:p>
        </p:txBody>
      </p:sp>
      <p:sp>
        <p:nvSpPr>
          <p:cNvPr id="22" name="">
            <a:extLst xmlns:a="http://schemas.openxmlformats.org/drawingml/2006/main">
              <a:ext uri="{FF2B5EF4-FFF2-40B4-BE49-F238E27FC236}">
                <a16:creationId xmlns:a16="http://schemas.microsoft.com/office/drawing/2014/main" id="{11972A77-C22B-4515-973C-5A9BC75C948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06 / 30</a:t>
            </a:r>
          </a:p>
        </p:txBody>
      </p:sp>
    </p:spTree>
    <p:extLst>
      <p:ext uri="{BB962C8B-B14F-4D97-AF65-F5344CB8AC3E}">
        <p14:creationId xmlns:p14="http://schemas.microsoft.com/office/powerpoint/2010/main" val="94542760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43EC851-7B71-4522-BE40-C07A8186B56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9A8E3BFD-FA5C-4D20-B9FE-BEBFDE9768E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02dbeef1c35400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72EB97C-C0BD-4F47-9058-A7851EB0C1E8}"/>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1622CAC3-97EC-44BD-BD0B-154F9D21093F}"/>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6DF5090-005A-4E97-B9D6-31F3786D78A3}"/>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7244B07C-8666-43C8-B8EB-086284865C5B}"/>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限时创作回应</a:t>
            </a:r>
          </a:p>
        </p:txBody>
      </p:sp>
      <p:sp>
        <p:nvSpPr>
          <p:cNvPr id="8" name="">
            <a:extLst xmlns:a="http://schemas.openxmlformats.org/drawingml/2006/main">
              <a:ext uri="{FF2B5EF4-FFF2-40B4-BE49-F238E27FC236}">
                <a16:creationId xmlns:a16="http://schemas.microsoft.com/office/drawing/2014/main" id="{3F005D3F-E2A5-49A6-B5D0-EDC05F2DDAD8}"/>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121B8758-7F01-4BC7-BE65-0FB10A6397C0}"/>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236A2527-502E-40C7-B244-F18D1B0A4A3E}"/>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在限制时间内优先保证主意清晰和整体完整</a:t>
            </a:r>
          </a:p>
        </p:txBody>
      </p:sp>
      <p:sp>
        <p:nvSpPr>
          <p:cNvPr id="11" name="">
            <a:extLst xmlns:a="http://schemas.openxmlformats.org/drawingml/2006/main">
              <a:ext uri="{FF2B5EF4-FFF2-40B4-BE49-F238E27FC236}">
                <a16:creationId xmlns:a16="http://schemas.microsoft.com/office/drawing/2014/main" id="{8F2300CB-F85D-4565-864E-7886908A2099}"/>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6633D0D7-12B8-41E8-A7C9-BC279CAC092E}"/>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83E63FA2-D440-4053-B73C-28E1DA5A3D09}"/>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拆题—缩小方案—分配时间—复核</a:t>
            </a:r>
          </a:p>
        </p:txBody>
      </p:sp>
      <p:sp>
        <p:nvSpPr>
          <p:cNvPr id="14" name="">
            <a:extLst xmlns:a="http://schemas.openxmlformats.org/drawingml/2006/main">
              <a:ext uri="{FF2B5EF4-FFF2-40B4-BE49-F238E27FC236}">
                <a16:creationId xmlns:a16="http://schemas.microsoft.com/office/drawing/2014/main" id="{EA360F0F-8CD3-468C-A6E0-774FCD668550}"/>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275BF33C-88C8-4E11-8631-48E638A463F3}"/>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3AB0B40B-BA1A-4E66-A560-6895FC26B4BA}"/>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局部精细但整体未完成</a:t>
            </a:r>
          </a:p>
        </p:txBody>
      </p:sp>
      <p:sp>
        <p:nvSpPr>
          <p:cNvPr id="17" name="">
            <a:extLst xmlns:a="http://schemas.openxmlformats.org/drawingml/2006/main">
              <a:ext uri="{FF2B5EF4-FFF2-40B4-BE49-F238E27FC236}">
                <a16:creationId xmlns:a16="http://schemas.microsoft.com/office/drawing/2014/main" id="{FF5520D0-3C95-46C0-B585-367F114C2ABA}"/>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BBFE355E-6BE5-481F-9CA7-746670EF0CE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886A672-77F8-4F4B-9323-A91C149429B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限时创作回应</a:t>
            </a:r>
          </a:p>
        </p:txBody>
      </p:sp>
      <p:sp>
        <p:nvSpPr>
          <p:cNvPr id="20" name="">
            <a:extLst xmlns:a="http://schemas.openxmlformats.org/drawingml/2006/main">
              <a:ext uri="{FF2B5EF4-FFF2-40B4-BE49-F238E27FC236}">
                <a16:creationId xmlns:a16="http://schemas.microsoft.com/office/drawing/2014/main" id="{1ABE3F5A-7E59-450A-AAF7-EAD0E7DA5C6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07 / 30</a:t>
            </a:r>
          </a:p>
        </p:txBody>
      </p:sp>
    </p:spTree>
    <p:extLst>
      <p:ext uri="{BB962C8B-B14F-4D97-AF65-F5344CB8AC3E}">
        <p14:creationId xmlns:p14="http://schemas.microsoft.com/office/powerpoint/2010/main" val="2090421556"/>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BE13536-E587-44E2-BC13-D34BA95D6F4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0E3B4699-B112-4435-9E94-77FF64F84B3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238cdec3ad445d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C4370BF-2DAF-494A-9F68-F132FBEC9075}"/>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BB7F12CA-B6B4-4FFF-8506-875B22094E46}"/>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C6F110B6-4CBA-4028-809A-47DAEF1F2750}"/>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26726D10-EA75-4484-B3BE-F872EF30533B}"/>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Visual Arts Part B creative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a:t>
            </a:r>
          </a:p>
        </p:txBody>
      </p:sp>
      <p:sp>
        <p:nvSpPr>
          <p:cNvPr id="8" name="">
            <a:extLst xmlns:a="http://schemas.openxmlformats.org/drawingml/2006/main">
              <a:ext uri="{FF2B5EF4-FFF2-40B4-BE49-F238E27FC236}">
                <a16:creationId xmlns:a16="http://schemas.microsoft.com/office/drawing/2014/main" id="{91DDEE8C-B53F-4F1C-AD64-67F86A8A3AA3}"/>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FA7DCC57-97EA-45B2-9AA2-BDF52DDECF00}"/>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F4A894B1-1B48-49FA-858B-D9A37058D9CB}"/>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在限制时间内优先保证主意清晰和整体完整</a:t>
            </a:r>
          </a:p>
        </p:txBody>
      </p:sp>
      <p:sp>
        <p:nvSpPr>
          <p:cNvPr id="11" name="">
            <a:extLst xmlns:a="http://schemas.openxmlformats.org/drawingml/2006/main">
              <a:ext uri="{FF2B5EF4-FFF2-40B4-BE49-F238E27FC236}">
                <a16:creationId xmlns:a16="http://schemas.microsoft.com/office/drawing/2014/main" id="{EB5C8E6E-0869-4BEC-BF4B-82F726803609}"/>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58A5DD5F-BE6A-4161-BFB2-D495C0BC8877}"/>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281138BE-E94F-43AA-B2E8-C7F3BB8F94B8}"/>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拆题—缩小方案—分配时间—复核</a:t>
            </a:r>
          </a:p>
        </p:txBody>
      </p:sp>
      <p:sp>
        <p:nvSpPr>
          <p:cNvPr id="14" name="">
            <a:extLst xmlns:a="http://schemas.openxmlformats.org/drawingml/2006/main">
              <a:ext uri="{FF2B5EF4-FFF2-40B4-BE49-F238E27FC236}">
                <a16:creationId xmlns:a16="http://schemas.microsoft.com/office/drawing/2014/main" id="{B0F4D749-D107-4C3E-AEFB-19195EF0282C}"/>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46319C3E-8E48-4D0B-B238-A9D16DCE5D18}"/>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72EE35FF-582C-455D-87E6-717F09923C47}"/>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检查：局部精细但整体未完成</a:t>
            </a:r>
          </a:p>
        </p:txBody>
      </p:sp>
      <p:sp>
        <p:nvSpPr>
          <p:cNvPr id="17" name="">
            <a:extLst xmlns:a="http://schemas.openxmlformats.org/drawingml/2006/main">
              <a:ext uri="{FF2B5EF4-FFF2-40B4-BE49-F238E27FC236}">
                <a16:creationId xmlns:a16="http://schemas.microsoft.com/office/drawing/2014/main" id="{08AF038D-F9FC-476C-97A3-4323548CB2E1}"/>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4B71BAEF-39AA-4BE3-BF94-B2CC91646C3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F2A0BE0-CAA8-4210-8718-E030451BFE7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限时创作回应</a:t>
            </a:r>
          </a:p>
        </p:txBody>
      </p:sp>
      <p:sp>
        <p:nvSpPr>
          <p:cNvPr id="20" name="">
            <a:extLst xmlns:a="http://schemas.openxmlformats.org/drawingml/2006/main">
              <a:ext uri="{FF2B5EF4-FFF2-40B4-BE49-F238E27FC236}">
                <a16:creationId xmlns:a16="http://schemas.microsoft.com/office/drawing/2014/main" id="{71FBBBF0-FC67-4874-B925-F83E4997291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08 / 30</a:t>
            </a:r>
          </a:p>
        </p:txBody>
      </p:sp>
    </p:spTree>
    <p:extLst>
      <p:ext uri="{BB962C8B-B14F-4D97-AF65-F5344CB8AC3E}">
        <p14:creationId xmlns:p14="http://schemas.microsoft.com/office/powerpoint/2010/main" val="497002930"/>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331BC79-0DCC-41B2-9646-39211F05E76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BF489574-CC52-49B1-89BD-E9C60141FA6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176785dc882413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638BEB0-7583-4A2E-AEAB-B14D92F94AF4}"/>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D96CD2EB-AB28-43C6-A8C2-601005CDAFE2}"/>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5F32CA3-15BA-4DDD-B25B-2C60BFCB7D31}"/>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C13D24A5-2FB9-45AB-963A-48E1569317C9}"/>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AD-4 · Visual Arts Part B creative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【原创训练材料｜参数为训练所设】For the prompt 'Between arrival and departure', a study contains a tiny doorway and a stationary train but no figure, seq…</a:t>
            </a:r>
          </a:p>
        </p:txBody>
      </p:sp>
      <p:sp>
        <p:nvSpPr>
          <p:cNvPr id="8" name="">
            <a:extLst xmlns:a="http://schemas.openxmlformats.org/drawingml/2006/main">
              <a:ext uri="{FF2B5EF4-FFF2-40B4-BE49-F238E27FC236}">
                <a16:creationId xmlns:a16="http://schemas.microsoft.com/office/drawing/2014/main" id="{040D4DC7-2D59-4432-A95A-707D0B4F0AB9}"/>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Visual Arts 公开评核框架、作品评赏与作品集任务要求｜Visual Arts Part B creative skill adapted to MCQ·错项排除·原创模考任务…</a:t>
            </a:r>
          </a:p>
        </p:txBody>
      </p:sp>
      <p:sp>
        <p:nvSpPr>
          <p:cNvPr id="9" name="">
            <a:extLst xmlns:a="http://schemas.openxmlformats.org/drawingml/2006/main">
              <a:ext uri="{FF2B5EF4-FFF2-40B4-BE49-F238E27FC236}">
                <a16:creationId xmlns:a16="http://schemas.microsoft.com/office/drawing/2014/main" id="{317482F7-41DF-46AF-8811-A6EFDFD8D006}"/>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CD55BEB-B078-4BB8-886F-6125949041BD}"/>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1254FD38-F0B0-4F92-AA92-5CCCB62BCBE1}"/>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0E9D2114-3373-40E2-841C-29FE2F0F3383}"/>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1655CFA7-A0F6-4A3D-9042-F6A969D768D0}"/>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FE1C63B6-7CB3-4B69-89C7-016BF724B3F8}"/>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203C5B06-95CF-4B6C-8DBD-EE37958797A5}"/>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F5143877-72D7-4C0E-BFCC-230608C273B0}"/>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29739335-1E1E-4F1E-AAD3-39C18872C48A}"/>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B9F545A3-B5C3-49F6-8593-644876822850}"/>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8CE694ED-8AE2-406B-A4F9-CD1B6DD6833B}"/>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6F910EE7-5E2F-4810-B8D2-7324FBC6491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E0D4139-DBAE-4C84-AD5F-2F396DFBC8B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限时创作回应</a:t>
            </a:r>
          </a:p>
        </p:txBody>
      </p:sp>
      <p:sp>
        <p:nvSpPr>
          <p:cNvPr id="22" name="">
            <a:extLst xmlns:a="http://schemas.openxmlformats.org/drawingml/2006/main">
              <a:ext uri="{FF2B5EF4-FFF2-40B4-BE49-F238E27FC236}">
                <a16:creationId xmlns:a16="http://schemas.microsoft.com/office/drawing/2014/main" id="{B5944E88-6C52-4563-911A-E77C4A237E1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09 / 30</a:t>
            </a:r>
          </a:p>
        </p:txBody>
      </p:sp>
    </p:spTree>
    <p:extLst>
      <p:ext uri="{BB962C8B-B14F-4D97-AF65-F5344CB8AC3E}">
        <p14:creationId xmlns:p14="http://schemas.microsoft.com/office/powerpoint/2010/main" val="1187479374"/>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88EE938-8154-407A-85CE-E22FD65EEED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9F1EB9E7-A305-46CC-8AB4-C389B8BB69D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4aca68eca064a4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8C09237-7743-482A-A65F-2A31BA410101}"/>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241CB0CF-6C90-42C9-8405-6343A0994BA5}"/>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A74EC850-5B7F-4CF0-9C7E-7EDE43F9FE0D}"/>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28016FDA-992E-455F-BF6E-BB5B36ED7521}"/>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1C0DEB95-8D26-4A41-A294-6FC4E90DE79E}"/>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AA-1 · Visual Arts Part B creative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【原创训练材料｜参数为训练所设】For the…</a:t>
            </a:r>
          </a:p>
        </p:txBody>
      </p:sp>
      <p:sp>
        <p:nvSpPr>
          <p:cNvPr id="9" name="">
            <a:extLst xmlns:a="http://schemas.openxmlformats.org/drawingml/2006/main">
              <a:ext uri="{FF2B5EF4-FFF2-40B4-BE49-F238E27FC236}">
                <a16:creationId xmlns:a16="http://schemas.microsoft.com/office/drawing/2014/main" id="{955D2C83-BD00-4E54-B921-2DA2340AB98F}"/>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767BC2B5-85C1-4DFF-8E02-651EE7B071AC}"/>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EEC1A36F-2E16-4A3D-9260-E10DF9C5C174}"/>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47CE549B-8DDF-4988-80AD-151418A54B67}"/>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AD-4 · Visual Arts Part B creative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【原创训练材料｜参数为训练所设】For the prompt '…</a:t>
            </a:r>
          </a:p>
        </p:txBody>
      </p:sp>
      <p:sp>
        <p:nvSpPr>
          <p:cNvPr id="13" name="">
            <a:extLst xmlns:a="http://schemas.openxmlformats.org/drawingml/2006/main">
              <a:ext uri="{FF2B5EF4-FFF2-40B4-BE49-F238E27FC236}">
                <a16:creationId xmlns:a16="http://schemas.microsoft.com/office/drawing/2014/main" id="{96FEC093-1656-4588-8836-FCA4EAD6CF9C}"/>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078B9F97-F630-4149-A6B1-367BE5AC1294}"/>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DD224DDF-7442-4A20-8CB9-10430CA3D129}"/>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5476B17E-8FF6-4911-9ADB-A1B74E63469E}"/>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Visual Arts Part B creative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【原创训练材料｜参数为训练所设】For the prompt '…</a:t>
            </a:r>
          </a:p>
        </p:txBody>
      </p:sp>
      <p:sp>
        <p:nvSpPr>
          <p:cNvPr id="17" name="">
            <a:extLst xmlns:a="http://schemas.openxmlformats.org/drawingml/2006/main">
              <a:ext uri="{FF2B5EF4-FFF2-40B4-BE49-F238E27FC236}">
                <a16:creationId xmlns:a16="http://schemas.microsoft.com/office/drawing/2014/main" id="{A6A1C579-E694-4367-B5D3-0DEEF3775D22}"/>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022FC56F-72A9-4EC8-805D-C5A922BC01F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44E3DF2-8291-4D51-B52A-EC3534CAFB1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限时创作回应</a:t>
            </a:r>
          </a:p>
        </p:txBody>
      </p:sp>
      <p:sp>
        <p:nvSpPr>
          <p:cNvPr id="20" name="">
            <a:extLst xmlns:a="http://schemas.openxmlformats.org/drawingml/2006/main">
              <a:ext uri="{FF2B5EF4-FFF2-40B4-BE49-F238E27FC236}">
                <a16:creationId xmlns:a16="http://schemas.microsoft.com/office/drawing/2014/main" id="{0C6803DA-8409-477A-BC67-5B0715743F5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10 / 30</a:t>
            </a:r>
          </a:p>
        </p:txBody>
      </p:sp>
    </p:spTree>
    <p:extLst>
      <p:ext uri="{BB962C8B-B14F-4D97-AF65-F5344CB8AC3E}">
        <p14:creationId xmlns:p14="http://schemas.microsoft.com/office/powerpoint/2010/main" val="20241844"/>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91414FF8-8A98-4257-BDC1-98B99D1233E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443F7AF9-CA2D-4A22-9DF4-DB93E5514B8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74f10e3c9224c7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C70FE9E-A9C6-40D0-962C-82E6CCE2FC39}"/>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82A501DD-4304-4A36-BFF0-A738CB9BC9C8}"/>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B9F342F6-6D80-450C-92E4-71A01AD9B016}"/>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A925410F-2C34-4732-B677-8FABF66C4FE4}"/>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局部精细但整体未完成</a:t>
            </a:r>
          </a:p>
        </p:txBody>
      </p:sp>
      <p:sp>
        <p:nvSpPr>
          <p:cNvPr id="8" name="">
            <a:extLst xmlns:a="http://schemas.openxmlformats.org/drawingml/2006/main">
              <a:ext uri="{FF2B5EF4-FFF2-40B4-BE49-F238E27FC236}">
                <a16:creationId xmlns:a16="http://schemas.microsoft.com/office/drawing/2014/main" id="{66CE3921-EA8C-48E3-AFC8-D5D8FB7361F3}"/>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CEE51307-E3EA-45DA-BA7E-48B92A56CE83}"/>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0C57A9F-AB1C-4BAB-A654-8AA2E51920F1}"/>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CF01EA9F-BFAC-4893-90EF-67CC522DF262}"/>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正确结论：Test a sequence of changing figures or ticket fragments linking doorway and tra…</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BED5D82D-4074-4F07-9686-BF5C3377AF45}"/>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1D7A434F-F917-4CE6-8965-B629B317962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92FB71EF-C88E-46AF-BFE5-2BA35263F7E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限时创作回应</a:t>
            </a:r>
          </a:p>
        </p:txBody>
      </p:sp>
      <p:sp>
        <p:nvSpPr>
          <p:cNvPr id="15" name="">
            <a:extLst xmlns:a="http://schemas.openxmlformats.org/drawingml/2006/main">
              <a:ext uri="{FF2B5EF4-FFF2-40B4-BE49-F238E27FC236}">
                <a16:creationId xmlns:a16="http://schemas.microsoft.com/office/drawing/2014/main" id="{46706549-D451-4B10-85B6-1C59C99E1F5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11 / 30</a:t>
            </a:r>
          </a:p>
        </p:txBody>
      </p:sp>
    </p:spTree>
    <p:extLst>
      <p:ext uri="{BB962C8B-B14F-4D97-AF65-F5344CB8AC3E}">
        <p14:creationId xmlns:p14="http://schemas.microsoft.com/office/powerpoint/2010/main" val="458586041"/>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5AF0D81D-1303-4317-8C0D-9D52E3961DA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86FA3C1F-DB13-4E7F-A747-481DFFC31B0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ff83426e81b245b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DA9649D-FC69-4B8B-B0AB-B2446E6E5898}"/>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E52BB3BD-A06E-4321-BC7B-C51E8F329A00}"/>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EE565F5-161E-42BF-95C1-B0510BCB0E00}"/>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C0A53EB8-19CC-48F8-975A-DEF33854124F}"/>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AH-8 · Visual Arts Part B creative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【原创训练材料｜参数为训练所设】For the prompt 'Between arrival and departure', a study contains a tiny doorway and a stationary train but no figure, sequence or directional…</a:t>
            </a:r>
          </a:p>
        </p:txBody>
      </p:sp>
      <p:sp>
        <p:nvSpPr>
          <p:cNvPr id="8" name="">
            <a:extLst xmlns:a="http://schemas.openxmlformats.org/drawingml/2006/main">
              <a:ext uri="{FF2B5EF4-FFF2-40B4-BE49-F238E27FC236}">
                <a16:creationId xmlns:a16="http://schemas.microsoft.com/office/drawing/2014/main" id="{CB3B7FE0-1DC4-49E2-8730-016C479FFD29}"/>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15A515DA-1167-436E-943E-26DBB4F9B2DF}"/>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3C98CAC-F325-43B0-9840-AB333F1C38C2}"/>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156DDFCA-1814-4AA0-83E1-9B4D29EB6CB6}"/>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08B4D239-CED5-4011-A769-FB9B888EF9AD}"/>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52B9C1E6-F671-4F5F-9EB1-C0C1BCB5CEC1}"/>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F0FECE6C-2415-461E-BEDE-5484F418E3A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9C20675-6C12-4037-9EB4-061F794DDBE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限时创作回应</a:t>
            </a:r>
          </a:p>
        </p:txBody>
      </p:sp>
      <p:sp>
        <p:nvSpPr>
          <p:cNvPr id="16" name="">
            <a:extLst xmlns:a="http://schemas.openxmlformats.org/drawingml/2006/main">
              <a:ext uri="{FF2B5EF4-FFF2-40B4-BE49-F238E27FC236}">
                <a16:creationId xmlns:a16="http://schemas.microsoft.com/office/drawing/2014/main" id="{E9932544-FC05-41CE-8490-2A52466730E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12 / 30</a:t>
            </a:r>
          </a:p>
        </p:txBody>
      </p:sp>
    </p:spTree>
    <p:extLst>
      <p:ext uri="{BB962C8B-B14F-4D97-AF65-F5344CB8AC3E}">
        <p14:creationId xmlns:p14="http://schemas.microsoft.com/office/powerpoint/2010/main" val="696915815"/>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4C446FD0-9ADD-4B9B-B607-67C63D2BB3B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0C6D1DC7-16E3-4812-96BA-FD77F285337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c34517c8a9524ce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3B8659B-3E1A-45E8-954A-8E42358016B6}"/>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F2F84BF0-F398-4720-9378-0DFAD9ED7ACA}"/>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9218D1DC-D22D-43F3-9CE0-381978EE75A6}"/>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能独立执行“拆题—缩小方案—分配时间—复核”，并说明每一步理由。</a:t>
            </a:r>
          </a:p>
        </p:txBody>
      </p:sp>
      <p:sp>
        <p:nvSpPr>
          <p:cNvPr id="7" name="">
            <a:extLst xmlns:a="http://schemas.openxmlformats.org/drawingml/2006/main">
              <a:ext uri="{FF2B5EF4-FFF2-40B4-BE49-F238E27FC236}">
                <a16:creationId xmlns:a16="http://schemas.microsoft.com/office/drawing/2014/main" id="{C36AA8AF-4EFC-4BF7-BEB8-6241DAAD5236}"/>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A1135C16-9A26-4293-8BE9-EC649B2FE033}"/>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DF7AAA"/>
                </a:solidFill>
                <a:latin typeface="Microsoft YaHei"/>
                <a:ea typeface="Microsoft YaHei"/>
                <a:cs typeface="Microsoft YaHei"/>
              </a:defRPr>
            </a:pPr>
            <a:r>
              <a:rPr sz="1050" b="1">
                <a:solidFill>
                  <a:srgbClr val="DF7AAA"/>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23C6A692-5C1D-4A7D-9C16-12CE982D94E1}"/>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AK-11 · Visual Arts Part B creative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【原创训练材料｜参数为训练所设】For the prompt 'Between ar…</a:t>
            </a:r>
          </a:p>
        </p:txBody>
      </p:sp>
      <p:sp>
        <p:nvSpPr>
          <p:cNvPr id="10" name="">
            <a:extLst xmlns:a="http://schemas.openxmlformats.org/drawingml/2006/main">
              <a:ext uri="{FF2B5EF4-FFF2-40B4-BE49-F238E27FC236}">
                <a16:creationId xmlns:a16="http://schemas.microsoft.com/office/drawing/2014/main" id="{44D6AA55-412E-4182-A96F-3BEDD29D9EF7}"/>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高频错因：局部精细但整体未完成</a:t>
            </a:r>
          </a:p>
        </p:txBody>
      </p:sp>
      <p:sp>
        <p:nvSpPr>
          <p:cNvPr id="11" name="">
            <a:extLst xmlns:a="http://schemas.openxmlformats.org/drawingml/2006/main">
              <a:ext uri="{FF2B5EF4-FFF2-40B4-BE49-F238E27FC236}">
                <a16:creationId xmlns:a16="http://schemas.microsoft.com/office/drawing/2014/main" id="{3833BF1D-E96D-432C-A64B-55D1CB8A0028}"/>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702241D5-BE69-4D7A-B894-14359214EB86}"/>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62BDB353-E311-492E-BF7A-DD37061B4258}"/>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在限制时间内优先保证主意清晰和整体完整</a:t>
            </a:r>
          </a:p>
        </p:txBody>
      </p:sp>
      <p:sp>
        <p:nvSpPr>
          <p:cNvPr id="14" name="">
            <a:extLst xmlns:a="http://schemas.openxmlformats.org/drawingml/2006/main">
              <a:ext uri="{FF2B5EF4-FFF2-40B4-BE49-F238E27FC236}">
                <a16:creationId xmlns:a16="http://schemas.microsoft.com/office/drawing/2014/main" id="{E3632000-C967-4417-889D-0111A0E768DC}"/>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626CDF22-85FC-4CB8-97DC-59C48207ED1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F75C9508-DA5A-4C71-8A31-841619445D3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限时创作回应</a:t>
            </a:r>
          </a:p>
        </p:txBody>
      </p:sp>
      <p:sp>
        <p:nvSpPr>
          <p:cNvPr id="17" name="">
            <a:extLst xmlns:a="http://schemas.openxmlformats.org/drawingml/2006/main">
              <a:ext uri="{FF2B5EF4-FFF2-40B4-BE49-F238E27FC236}">
                <a16:creationId xmlns:a16="http://schemas.microsoft.com/office/drawing/2014/main" id="{16B2F2C6-C52E-4CEB-91C5-E00F00ABF48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13 / 30</a:t>
            </a:r>
          </a:p>
        </p:txBody>
      </p:sp>
    </p:spTree>
    <p:extLst>
      <p:ext uri="{BB962C8B-B14F-4D97-AF65-F5344CB8AC3E}">
        <p14:creationId xmlns:p14="http://schemas.microsoft.com/office/powerpoint/2010/main" val="41251681"/>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897E39E4-9138-4679-AF5E-26CF3AAF725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49A82F0D-CBDC-4864-853C-F5DFC1A1F2D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a999d8e5bac1455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8BFCEB5-9E7D-4146-83DF-3E2A210AD56F}"/>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A96B6E5C-D41F-4316-8C9E-FE0173E906D3}"/>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1766AE5-807C-4E78-8FB6-D146D40C0052}"/>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F8972C70-A92C-4DBB-9512-9643D8176E24}"/>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32FA1786-6F85-48FA-AC9F-F498DE00D42A}"/>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拆题</a:t>
            </a:r>
          </a:p>
        </p:txBody>
      </p:sp>
      <p:sp>
        <p:nvSpPr>
          <p:cNvPr id="9" name="">
            <a:extLst xmlns:a="http://schemas.openxmlformats.org/drawingml/2006/main">
              <a:ext uri="{FF2B5EF4-FFF2-40B4-BE49-F238E27FC236}">
                <a16:creationId xmlns:a16="http://schemas.microsoft.com/office/drawing/2014/main" id="{9A19CDB2-9E4D-4EDA-AFE3-D7D4DDC701FA}"/>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98F49682-1A4C-4DB0-93FF-61553D94A808}"/>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缩小方案</a:t>
            </a:r>
          </a:p>
        </p:txBody>
      </p:sp>
      <p:sp>
        <p:nvSpPr>
          <p:cNvPr id="11" name="">
            <a:extLst xmlns:a="http://schemas.openxmlformats.org/drawingml/2006/main">
              <a:ext uri="{FF2B5EF4-FFF2-40B4-BE49-F238E27FC236}">
                <a16:creationId xmlns:a16="http://schemas.microsoft.com/office/drawing/2014/main" id="{6070E32A-AC96-4080-BCE6-EE3BA1574DEA}"/>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71EC61F7-6C68-415F-BE90-8CBC53B4697E}"/>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分配时间</a:t>
            </a:r>
          </a:p>
        </p:txBody>
      </p:sp>
      <p:sp>
        <p:nvSpPr>
          <p:cNvPr id="13" name="">
            <a:extLst xmlns:a="http://schemas.openxmlformats.org/drawingml/2006/main">
              <a:ext uri="{FF2B5EF4-FFF2-40B4-BE49-F238E27FC236}">
                <a16:creationId xmlns:a16="http://schemas.microsoft.com/office/drawing/2014/main" id="{4305E5EA-58B6-44E0-B37C-12E9E5200B4C}"/>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399C2A50-B11F-4201-AE2B-B7F870852CF0}"/>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复核</a:t>
            </a:r>
          </a:p>
        </p:txBody>
      </p:sp>
      <p:sp>
        <p:nvSpPr>
          <p:cNvPr id="15" name="">
            <a:extLst xmlns:a="http://schemas.openxmlformats.org/drawingml/2006/main">
              <a:ext uri="{FF2B5EF4-FFF2-40B4-BE49-F238E27FC236}">
                <a16:creationId xmlns:a16="http://schemas.microsoft.com/office/drawing/2014/main" id="{54432330-6A11-4B00-9D95-FC9ABA048136}"/>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E14807D5-7EFA-499F-8C39-CA2135809DD8}"/>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DF7AAA"/>
                </a:solidFill>
                <a:latin typeface="Microsoft YaHei"/>
                <a:ea typeface="Microsoft YaHei"/>
                <a:cs typeface="Microsoft YaHei"/>
              </a:defRPr>
            </a:pPr>
            <a:r>
              <a:rPr sz="900" b="1">
                <a:solidFill>
                  <a:srgbClr val="DF7AAA"/>
                </a:solidFill>
                <a:latin typeface="Microsoft YaHei"/>
                <a:ea typeface="Microsoft YaHei"/>
                <a:cs typeface="Microsoft YaHei"/>
              </a:rPr>
              <a:t>DSE 模考例题 · Q11 · DSE模考题</a:t>
            </a:r>
          </a:p>
        </p:txBody>
      </p:sp>
      <p:sp>
        <p:nvSpPr>
          <p:cNvPr id="17" name="">
            <a:extLst xmlns:a="http://schemas.openxmlformats.org/drawingml/2006/main">
              <a:ext uri="{FF2B5EF4-FFF2-40B4-BE49-F238E27FC236}">
                <a16:creationId xmlns:a16="http://schemas.microsoft.com/office/drawing/2014/main" id="{CAB5ABFE-1FDA-46DD-8DAD-7D30D8910F60}"/>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642"/>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Visual Arts Part B creative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【原创训练材料｜参数为训练所设】For the prompt 'Between arrival and …</a:t>
            </a:r>
          </a:p>
        </p:txBody>
      </p:sp>
      <p:sp>
        <p:nvSpPr>
          <p:cNvPr id="18" name="">
            <a:extLst xmlns:a="http://schemas.openxmlformats.org/drawingml/2006/main">
              <a:ext uri="{FF2B5EF4-FFF2-40B4-BE49-F238E27FC236}">
                <a16:creationId xmlns:a16="http://schemas.microsoft.com/office/drawing/2014/main" id="{2020C54F-1C10-41E3-8091-9D748BFC8CFD}"/>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6B5A805-7689-4F3A-A8C3-8975CDB5B34E}"/>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119DA876-CCE3-4904-BAE3-6C6C5F31E79B}"/>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正确结论：Adding surface detail to the train alone would not clarify the prompt…</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170307B2-FF74-4918-BDA9-EE2803802FCD}"/>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495610E6-8C9D-4B14-81D4-253F7F6C675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49B34F5F-F4C3-4E0B-952A-BAB3A1D8C2D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限时创作回应</a:t>
            </a:r>
          </a:p>
        </p:txBody>
      </p:sp>
      <p:sp>
        <p:nvSpPr>
          <p:cNvPr id="24" name="">
            <a:extLst xmlns:a="http://schemas.openxmlformats.org/drawingml/2006/main">
              <a:ext uri="{FF2B5EF4-FFF2-40B4-BE49-F238E27FC236}">
                <a16:creationId xmlns:a16="http://schemas.microsoft.com/office/drawing/2014/main" id="{2C85B70E-3875-4983-AFA4-2DD137B50AF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14 / 30</a:t>
            </a:r>
          </a:p>
        </p:txBody>
      </p:sp>
    </p:spTree>
    <p:extLst>
      <p:ext uri="{BB962C8B-B14F-4D97-AF65-F5344CB8AC3E}">
        <p14:creationId xmlns:p14="http://schemas.microsoft.com/office/powerpoint/2010/main" val="382311290"/>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2E0AA328-4BA5-473F-8534-A5DA409B16C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0D208E23-49E2-4DFB-8884-8F176920099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96c8a2cdd5a4bd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05D717D-6C5F-4748-B055-C1D9BDCD6547}"/>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1F7D9176-17B6-4288-AC76-8A4C0D901E2D}"/>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5051104-5009-4A44-B61A-096E3CD4DECB}"/>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AF6F34AA-5F18-45BC-B035-74C684B82F15}"/>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3F9A8EBE-905E-4DE4-AD0B-13B04AB0CE99}"/>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18BA122C-5F51-466E-81CF-3C8C0FD16625}"/>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7133A967-52B8-447D-BC87-C90828D71889}"/>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D77832DB-8A7D-4256-92AD-3AE7A3AEDADE}"/>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ADCF08D7-940C-4B43-A176-1196255A4A50}"/>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5AEB67F0-0015-4A1F-8E52-8D7C426C9D17}"/>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FB552DB5-1D13-4865-814B-D196BA1BA430}"/>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D295896-DF5C-464D-B48F-934A6E54A1B6}"/>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D4CAB4E2-1434-4752-B1B5-B065ADCA0B1C}"/>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局部精细但整体未完成</a:t>
            </a:r>
          </a:p>
        </p:txBody>
      </p:sp>
      <p:sp>
        <p:nvSpPr>
          <p:cNvPr id="17" name="">
            <a:extLst xmlns:a="http://schemas.openxmlformats.org/drawingml/2006/main">
              <a:ext uri="{FF2B5EF4-FFF2-40B4-BE49-F238E27FC236}">
                <a16:creationId xmlns:a16="http://schemas.microsoft.com/office/drawing/2014/main" id="{B61A1118-32A3-4452-96B0-EAC514C03187}"/>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7D9E9CFB-A8FD-407B-9C59-BC81453C406A}"/>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08A65FE6-B523-4211-B537-4C73C652D2D2}"/>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B10941FA-74F8-485F-BF37-8CC97694C84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0AB8FF5-E5B9-4F5E-B4EF-534C71C7077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限时创作回应</a:t>
            </a:r>
          </a:p>
        </p:txBody>
      </p:sp>
      <p:sp>
        <p:nvSpPr>
          <p:cNvPr id="22" name="">
            <a:extLst xmlns:a="http://schemas.openxmlformats.org/drawingml/2006/main">
              <a:ext uri="{FF2B5EF4-FFF2-40B4-BE49-F238E27FC236}">
                <a16:creationId xmlns:a16="http://schemas.microsoft.com/office/drawing/2014/main" id="{9AEA20F6-5498-4EDD-BBBE-21E48806C48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15 / 30</a:t>
            </a:r>
          </a:p>
        </p:txBody>
      </p:sp>
    </p:spTree>
    <p:extLst>
      <p:ext uri="{BB962C8B-B14F-4D97-AF65-F5344CB8AC3E}">
        <p14:creationId xmlns:p14="http://schemas.microsoft.com/office/powerpoint/2010/main" val="819609928"/>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142A089-ABF0-4B91-82AE-6FE4D548976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162711EC-73AC-4A02-8D68-2A8EAFE16BB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a0560512113416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45624F6-6A4E-425E-AF58-04A62947AC2E}"/>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C075FCCD-622C-481C-97F4-5DF4F8793682}"/>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CC285D0D-0EE6-4FA9-8ECD-B776CA33DD2B}"/>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CE0BC115-8226-4B17-B6A7-DBB9168A12E8}"/>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限时创作回应</a:t>
            </a:r>
          </a:p>
        </p:txBody>
      </p:sp>
      <p:sp>
        <p:nvSpPr>
          <p:cNvPr id="8" name="">
            <a:extLst xmlns:a="http://schemas.openxmlformats.org/drawingml/2006/main">
              <a:ext uri="{FF2B5EF4-FFF2-40B4-BE49-F238E27FC236}">
                <a16:creationId xmlns:a16="http://schemas.microsoft.com/office/drawing/2014/main" id="{C5D570F6-19C6-469E-A29D-FC0AD94BCA50}"/>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2960C125-AFB8-4207-BE66-1396B69F73B8}"/>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A4273D22-605A-4972-9D7E-AEC8C677333D}"/>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在限制时间内优先保证主意清晰和整体完整</a:t>
            </a:r>
          </a:p>
        </p:txBody>
      </p:sp>
      <p:sp>
        <p:nvSpPr>
          <p:cNvPr id="11" name="">
            <a:extLst xmlns:a="http://schemas.openxmlformats.org/drawingml/2006/main">
              <a:ext uri="{FF2B5EF4-FFF2-40B4-BE49-F238E27FC236}">
                <a16:creationId xmlns:a16="http://schemas.microsoft.com/office/drawing/2014/main" id="{7B483157-A8E8-46CB-88CE-83744FB923E8}"/>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BAE463F6-2A89-448F-AF6B-B5E26B61D42E}"/>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BAFA1989-9B39-444F-8B2A-550533B7F686}"/>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拆题—缩小方案—分配时间—复核</a:t>
            </a:r>
          </a:p>
        </p:txBody>
      </p:sp>
      <p:sp>
        <p:nvSpPr>
          <p:cNvPr id="14" name="">
            <a:extLst xmlns:a="http://schemas.openxmlformats.org/drawingml/2006/main">
              <a:ext uri="{FF2B5EF4-FFF2-40B4-BE49-F238E27FC236}">
                <a16:creationId xmlns:a16="http://schemas.microsoft.com/office/drawing/2014/main" id="{2C9B7BB6-B083-4C01-8E0C-954B654835CA}"/>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6F5A5444-DC1A-4153-9FE8-5C2D4B0349BA}"/>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BC9D27A0-B12E-45E4-8F6A-12962CB38998}"/>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局部精细但整体未完成</a:t>
            </a:r>
          </a:p>
        </p:txBody>
      </p:sp>
      <p:sp>
        <p:nvSpPr>
          <p:cNvPr id="17" name="">
            <a:extLst xmlns:a="http://schemas.openxmlformats.org/drawingml/2006/main">
              <a:ext uri="{FF2B5EF4-FFF2-40B4-BE49-F238E27FC236}">
                <a16:creationId xmlns:a16="http://schemas.microsoft.com/office/drawing/2014/main" id="{0FD6F636-D524-4BC6-968B-D88BD80A01DE}"/>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4FA73ACC-9ED7-4B88-AD19-F978DA200D3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50440C4-139E-47CB-8F16-BCE0C6CAB19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限时创作回应</a:t>
            </a:r>
          </a:p>
        </p:txBody>
      </p:sp>
      <p:sp>
        <p:nvSpPr>
          <p:cNvPr id="20" name="">
            <a:extLst xmlns:a="http://schemas.openxmlformats.org/drawingml/2006/main">
              <a:ext uri="{FF2B5EF4-FFF2-40B4-BE49-F238E27FC236}">
                <a16:creationId xmlns:a16="http://schemas.microsoft.com/office/drawing/2014/main" id="{100EB6BA-04A3-440E-BDEB-FCCB0D40FAC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16 / 30</a:t>
            </a:r>
          </a:p>
        </p:txBody>
      </p:sp>
    </p:spTree>
    <p:extLst>
      <p:ext uri="{BB962C8B-B14F-4D97-AF65-F5344CB8AC3E}">
        <p14:creationId xmlns:p14="http://schemas.microsoft.com/office/powerpoint/2010/main" val="42673481"/>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BCB03FF-162E-4D2E-B686-625710584A6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51DC80A6-6416-4D16-9A81-6A9B46E1A57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0ac5252eb2a495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9BE810A-C387-48F0-AEB3-5C060234532B}"/>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7BF4FC01-0FB7-486E-A9DA-3F3C0149C6AE}"/>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B067230F-A00B-42B8-85B4-DB192FE1E786}"/>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FA1F66A2-889B-4002-80D8-44D61E7BF069}"/>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Visual Arts Part B creative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a:t>
            </a:r>
          </a:p>
        </p:txBody>
      </p:sp>
      <p:sp>
        <p:nvSpPr>
          <p:cNvPr id="8" name="">
            <a:extLst xmlns:a="http://schemas.openxmlformats.org/drawingml/2006/main">
              <a:ext uri="{FF2B5EF4-FFF2-40B4-BE49-F238E27FC236}">
                <a16:creationId xmlns:a16="http://schemas.microsoft.com/office/drawing/2014/main" id="{B76D414A-42D6-40AA-8373-1E0045836173}"/>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8333EF6C-B0A0-4C40-B03C-9729C2E99245}"/>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CD0FD3F1-B47C-4E93-A822-9140152D0F59}"/>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在限制时间内优先保证主意清晰和整体完整</a:t>
            </a:r>
          </a:p>
        </p:txBody>
      </p:sp>
      <p:sp>
        <p:nvSpPr>
          <p:cNvPr id="11" name="">
            <a:extLst xmlns:a="http://schemas.openxmlformats.org/drawingml/2006/main">
              <a:ext uri="{FF2B5EF4-FFF2-40B4-BE49-F238E27FC236}">
                <a16:creationId xmlns:a16="http://schemas.microsoft.com/office/drawing/2014/main" id="{8EB23CE0-40CE-4692-B89D-116C3F736536}"/>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D8FC4C35-FD0E-4F02-8483-FFC491664746}"/>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F3CDCF56-D0DD-4C9E-AD96-2533EEB694FD}"/>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拆题—缩小方案—分配时间—复核</a:t>
            </a:r>
          </a:p>
        </p:txBody>
      </p:sp>
      <p:sp>
        <p:nvSpPr>
          <p:cNvPr id="14" name="">
            <a:extLst xmlns:a="http://schemas.openxmlformats.org/drawingml/2006/main">
              <a:ext uri="{FF2B5EF4-FFF2-40B4-BE49-F238E27FC236}">
                <a16:creationId xmlns:a16="http://schemas.microsoft.com/office/drawing/2014/main" id="{5A782A54-F9CB-41EB-9049-27D530B33F72}"/>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89D80D70-5822-423D-98F2-88EF2B69B5A7}"/>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B92A1F11-5710-45AE-A99A-43D8F70FB1F7}"/>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检查：局部精细但整体未完成</a:t>
            </a:r>
          </a:p>
        </p:txBody>
      </p:sp>
      <p:sp>
        <p:nvSpPr>
          <p:cNvPr id="17" name="">
            <a:extLst xmlns:a="http://schemas.openxmlformats.org/drawingml/2006/main">
              <a:ext uri="{FF2B5EF4-FFF2-40B4-BE49-F238E27FC236}">
                <a16:creationId xmlns:a16="http://schemas.microsoft.com/office/drawing/2014/main" id="{6497225C-8320-4ED9-A01B-9345A57B3A81}"/>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741B4D50-9362-4EF3-8B98-9A7D49BB031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FDC737E-4CE6-49CC-BDDC-07CC116EC42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限时创作回应</a:t>
            </a:r>
          </a:p>
        </p:txBody>
      </p:sp>
      <p:sp>
        <p:nvSpPr>
          <p:cNvPr id="20" name="">
            <a:extLst xmlns:a="http://schemas.openxmlformats.org/drawingml/2006/main">
              <a:ext uri="{FF2B5EF4-FFF2-40B4-BE49-F238E27FC236}">
                <a16:creationId xmlns:a16="http://schemas.microsoft.com/office/drawing/2014/main" id="{B89F0743-26BF-4988-A0CB-9E2075DD838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17 / 30</a:t>
            </a:r>
          </a:p>
        </p:txBody>
      </p:sp>
    </p:spTree>
    <p:extLst>
      <p:ext uri="{BB962C8B-B14F-4D97-AF65-F5344CB8AC3E}">
        <p14:creationId xmlns:p14="http://schemas.microsoft.com/office/powerpoint/2010/main" val="1963998349"/>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44E31DA-BFCF-4D20-961E-D1C7D2BC5F0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879D03EE-DA6F-4FF0-A5FC-168C9284FCF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04d48dc3969428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FA7B934-A7E7-4B66-9192-3EF3956DA894}"/>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7BD42BEC-D52F-4938-86A6-B12E7BE54278}"/>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F0E3222-A109-4949-8B34-5415F7DBE73F}"/>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209C6E50-F723-474B-9F86-12A8C5D2468C}"/>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AN-14 · Visual Arts Part B creative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【原创训练材料｜参数为训练所设】For the prompt 'Between arrival and departure', a study contains a tiny doorway and a stationary train but no figure, se…</a:t>
            </a:r>
          </a:p>
        </p:txBody>
      </p:sp>
      <p:sp>
        <p:nvSpPr>
          <p:cNvPr id="8" name="">
            <a:extLst xmlns:a="http://schemas.openxmlformats.org/drawingml/2006/main">
              <a:ext uri="{FF2B5EF4-FFF2-40B4-BE49-F238E27FC236}">
                <a16:creationId xmlns:a16="http://schemas.microsoft.com/office/drawing/2014/main" id="{3CD84BF3-9F42-40BE-99E4-910B9D148D86}"/>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Visual Arts 公开评核框架、作品评赏与作品集任务要求｜Visual Arts Part B creative skill adapted to MCQ·错项排除·原创模考任务…</a:t>
            </a:r>
          </a:p>
        </p:txBody>
      </p:sp>
      <p:sp>
        <p:nvSpPr>
          <p:cNvPr id="9" name="">
            <a:extLst xmlns:a="http://schemas.openxmlformats.org/drawingml/2006/main">
              <a:ext uri="{FF2B5EF4-FFF2-40B4-BE49-F238E27FC236}">
                <a16:creationId xmlns:a16="http://schemas.microsoft.com/office/drawing/2014/main" id="{8C2D7DCE-557E-40A1-9F0D-0578158828A4}"/>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3C5C55C-1DB0-4E3B-B17A-8FED231BFC8C}"/>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F1BB96C1-D691-40EE-A1C5-50F1F3326FC6}"/>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7A6219BB-D9C5-47DB-98A7-6060CC66A629}"/>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388C1602-E9F5-4744-B6EB-D78B078368BE}"/>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62E92D69-1680-4523-91CF-2A0F32A214AE}"/>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7E30E9ED-9A15-4C93-9A47-5F7F70E04C3E}"/>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16DB71AA-2B96-4228-AC13-9388368A354B}"/>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BC939505-CB82-45AA-8FF6-1479957B0041}"/>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55963B89-3DD9-4DCA-89EC-0661B52F04FA}"/>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DCBDE533-65E1-4A3F-B335-83D9748E2A63}"/>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33A77C16-A9CE-4026-8481-9D1D1FF6DFA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0A529B5-9E8D-4386-8682-EBA2ABD13C7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限时创作回应</a:t>
            </a:r>
          </a:p>
        </p:txBody>
      </p:sp>
      <p:sp>
        <p:nvSpPr>
          <p:cNvPr id="22" name="">
            <a:extLst xmlns:a="http://schemas.openxmlformats.org/drawingml/2006/main">
              <a:ext uri="{FF2B5EF4-FFF2-40B4-BE49-F238E27FC236}">
                <a16:creationId xmlns:a16="http://schemas.microsoft.com/office/drawing/2014/main" id="{E1922C0C-7C48-4685-ADC1-CD147D83D23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18 / 30</a:t>
            </a:r>
          </a:p>
        </p:txBody>
      </p:sp>
    </p:spTree>
    <p:extLst>
      <p:ext uri="{BB962C8B-B14F-4D97-AF65-F5344CB8AC3E}">
        <p14:creationId xmlns:p14="http://schemas.microsoft.com/office/powerpoint/2010/main" val="882593157"/>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9FF4ABE-673E-4F23-AFE5-AFF1F3B474C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E27A851A-A221-4C87-88ED-E2C17FD9CFF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e9304601d564eb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2383071-EA18-48C6-A32B-A2E4F4899DAB}"/>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DA306FA4-E4FC-4CB3-AE31-58AFC30EFB7F}"/>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C652A95E-E77A-474B-A1C0-879A8AB60677}"/>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43A6D43A-7157-4F3F-ACC8-27CEE5343460}"/>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7584CADA-D9B4-44D2-B604-0EEA22E40F8E}"/>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8283"/>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AK-11 · Visual Arts Part B creative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【原创训练材料｜参数为训练所设】For th…</a:t>
            </a:r>
          </a:p>
        </p:txBody>
      </p:sp>
      <p:sp>
        <p:nvSpPr>
          <p:cNvPr id="9" name="">
            <a:extLst xmlns:a="http://schemas.openxmlformats.org/drawingml/2006/main">
              <a:ext uri="{FF2B5EF4-FFF2-40B4-BE49-F238E27FC236}">
                <a16:creationId xmlns:a16="http://schemas.microsoft.com/office/drawing/2014/main" id="{EE48A67C-F042-48AE-9DB1-E10FE356A18C}"/>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356F4D59-50A2-4151-BD05-12F77EAFFC93}"/>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0250EB92-29E7-42D1-9D44-DE25EFB29D7A}"/>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7A5DC482-8C92-4C63-90FE-4CE45D96D31E}"/>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AN-14 · Visual Arts Part B creative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【原创训练材料｜参数为训练所设】For the prompt …</a:t>
            </a:r>
          </a:p>
        </p:txBody>
      </p:sp>
      <p:sp>
        <p:nvSpPr>
          <p:cNvPr id="13" name="">
            <a:extLst xmlns:a="http://schemas.openxmlformats.org/drawingml/2006/main">
              <a:ext uri="{FF2B5EF4-FFF2-40B4-BE49-F238E27FC236}">
                <a16:creationId xmlns:a16="http://schemas.microsoft.com/office/drawing/2014/main" id="{7A5EE1EA-5667-449A-98D9-9027D1521355}"/>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4AE37D73-829C-4741-8409-369BB0BF5AF5}"/>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E8108FAD-FC78-4032-B626-43D3FDCA6D45}"/>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A3C6D8E3-B23B-4C00-BE2D-B66569F52F83}"/>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Visual Arts Part B creative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【原创训练材料｜参数为训练所设】For the prompt …</a:t>
            </a:r>
          </a:p>
        </p:txBody>
      </p:sp>
      <p:sp>
        <p:nvSpPr>
          <p:cNvPr id="17" name="">
            <a:extLst xmlns:a="http://schemas.openxmlformats.org/drawingml/2006/main">
              <a:ext uri="{FF2B5EF4-FFF2-40B4-BE49-F238E27FC236}">
                <a16:creationId xmlns:a16="http://schemas.microsoft.com/office/drawing/2014/main" id="{4934BBCB-210F-49B4-8171-493D6D56FC0E}"/>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A153B736-7C10-471A-BAF3-D2D2C6BDB3A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E0950B7-A69F-4A94-89A3-DBE8FD4243D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限时创作回应</a:t>
            </a:r>
          </a:p>
        </p:txBody>
      </p:sp>
      <p:sp>
        <p:nvSpPr>
          <p:cNvPr id="20" name="">
            <a:extLst xmlns:a="http://schemas.openxmlformats.org/drawingml/2006/main">
              <a:ext uri="{FF2B5EF4-FFF2-40B4-BE49-F238E27FC236}">
                <a16:creationId xmlns:a16="http://schemas.microsoft.com/office/drawing/2014/main" id="{64509173-8085-4E41-B743-29200E881B5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19 / 30</a:t>
            </a:r>
          </a:p>
        </p:txBody>
      </p:sp>
    </p:spTree>
    <p:extLst>
      <p:ext uri="{BB962C8B-B14F-4D97-AF65-F5344CB8AC3E}">
        <p14:creationId xmlns:p14="http://schemas.microsoft.com/office/powerpoint/2010/main" val="1667425861"/>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F550758D-C21F-472A-8743-E074CB6B569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28F64BFA-AEDE-4F13-959D-AA6D8C7819D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1301122c034436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EB9ADC3-04A9-41D6-A90C-F75F9A0980DA}"/>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5D84597F-ACB4-4504-A3D7-2D13844F78F1}"/>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0DE4814A-687D-41C3-B242-83E869E23B35}"/>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AE60181C-4074-4486-8936-395FA2BA73CB}"/>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局部精细但整体未完成</a:t>
            </a:r>
          </a:p>
        </p:txBody>
      </p:sp>
      <p:sp>
        <p:nvSpPr>
          <p:cNvPr id="8" name="">
            <a:extLst xmlns:a="http://schemas.openxmlformats.org/drawingml/2006/main">
              <a:ext uri="{FF2B5EF4-FFF2-40B4-BE49-F238E27FC236}">
                <a16:creationId xmlns:a16="http://schemas.microsoft.com/office/drawing/2014/main" id="{133E67C8-42F0-44F6-95FE-8F90ED1A6332}"/>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2F66CFCE-3F40-46BD-80D5-9D11C2F156AC}"/>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8FDD403-9E19-4DB7-B08E-890C5C308F17}"/>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5A2E756C-7F33-4C15-B1E3-C48AE1CA3AC3}"/>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The study names two objects but does not yet make transi…</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CCE1846F-02E2-40AD-AEB0-6670C5641246}"/>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49477159-FCE4-497F-B632-CEDD7C8E39A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FBE66426-083F-4307-92D2-A91C10DF1FA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限时创作回应</a:t>
            </a:r>
          </a:p>
        </p:txBody>
      </p:sp>
      <p:sp>
        <p:nvSpPr>
          <p:cNvPr id="15" name="">
            <a:extLst xmlns:a="http://schemas.openxmlformats.org/drawingml/2006/main">
              <a:ext uri="{FF2B5EF4-FFF2-40B4-BE49-F238E27FC236}">
                <a16:creationId xmlns:a16="http://schemas.microsoft.com/office/drawing/2014/main" id="{BE878F34-26A5-4873-BE2B-1597C40F283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20 / 30</a:t>
            </a:r>
          </a:p>
        </p:txBody>
      </p:sp>
    </p:spTree>
    <p:extLst>
      <p:ext uri="{BB962C8B-B14F-4D97-AF65-F5344CB8AC3E}">
        <p14:creationId xmlns:p14="http://schemas.microsoft.com/office/powerpoint/2010/main" val="1400810760"/>
      </p:ext>
    </p:extLst>
  </p:cSld>
</p:sld>
</file>

<file path=ppt/slides/slide2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CE8CA099-8358-41EF-BE65-CA440BB6747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6CBE07E7-50AC-476E-BF9C-7B8C3B93639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90848c2ce1bd48a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BA243A1-C401-4AB2-A6DE-83C21EAF1071}"/>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9917A40D-E679-4675-97DE-CF202ADCC007}"/>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1A08E76-3244-4393-8A6C-D20A59EE1C50}"/>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F59A1068-AC5D-4D89-A8F6-0BFD0A629F66}"/>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AR-18 · Visual Arts Part B creative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【原创训练材料｜参数为训练所设】For the prompt 'Between arrival and departure', a study contains a tiny doorway and a stationary train but no figure, sequence or directiona…</a:t>
            </a:r>
          </a:p>
        </p:txBody>
      </p:sp>
      <p:sp>
        <p:nvSpPr>
          <p:cNvPr id="8" name="">
            <a:extLst xmlns:a="http://schemas.openxmlformats.org/drawingml/2006/main">
              <a:ext uri="{FF2B5EF4-FFF2-40B4-BE49-F238E27FC236}">
                <a16:creationId xmlns:a16="http://schemas.microsoft.com/office/drawing/2014/main" id="{3034FAC3-8CAD-4AC2-A358-751DE3CAE153}"/>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22D7DC7B-DF82-495B-B57C-E5AB121DC7A5}"/>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5ED0725-A0DB-4A81-AAD1-1BC5F367E9B9}"/>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E2674314-A9B6-4467-903A-288A4D8A169E}"/>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B234B10D-B4B1-41BE-A58F-C6EA9D63BB52}"/>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866D9A4F-C322-415D-A19C-8B60E26C4873}"/>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C70E0D0A-7C5A-4D96-9802-C9E4B0EA688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83C7650-490B-4784-837F-C83104F83A8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限时创作回应</a:t>
            </a:r>
          </a:p>
        </p:txBody>
      </p:sp>
      <p:sp>
        <p:nvSpPr>
          <p:cNvPr id="16" name="">
            <a:extLst xmlns:a="http://schemas.openxmlformats.org/drawingml/2006/main">
              <a:ext uri="{FF2B5EF4-FFF2-40B4-BE49-F238E27FC236}">
                <a16:creationId xmlns:a16="http://schemas.microsoft.com/office/drawing/2014/main" id="{CCDDE852-F881-4B9E-9ED3-BA61954C839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21 / 30</a:t>
            </a:r>
          </a:p>
        </p:txBody>
      </p:sp>
    </p:spTree>
    <p:extLst>
      <p:ext uri="{BB962C8B-B14F-4D97-AF65-F5344CB8AC3E}">
        <p14:creationId xmlns:p14="http://schemas.microsoft.com/office/powerpoint/2010/main" val="1534241238"/>
      </p:ext>
    </p:extLst>
  </p:cSld>
</p:sld>
</file>

<file path=ppt/slides/slide2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40AE2D47-A7C9-4B01-B0AC-CC1DF468A09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6B00AA22-219B-424D-ABD8-122E075B205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f6fa57e3ea8444f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243BBDA-6E2E-462D-8FAB-0B41A301FEE0}"/>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15F472E8-1D8B-45A2-9E7A-AD3CE802F827}"/>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97D91934-E39A-46B8-B134-B20F2C8D0433}"/>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0F197E23-6EDE-468E-8039-786D31504085}"/>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52DA67C0-3280-4960-B5A9-8E5531532746}"/>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DF7AAA"/>
                </a:solidFill>
                <a:latin typeface="Microsoft YaHei"/>
                <a:ea typeface="Microsoft YaHei"/>
                <a:cs typeface="Microsoft YaHei"/>
              </a:defRPr>
            </a:pPr>
            <a:r>
              <a:rPr sz="1050" b="1">
                <a:solidFill>
                  <a:srgbClr val="DF7AAA"/>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7121992C-7205-4063-BE0D-DB6C9FB72CDE}"/>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AU-21 · Visual Arts Part B creative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【原创训练材料｜参数为训练所设】For the prompt 'Between ar…</a:t>
            </a:r>
          </a:p>
        </p:txBody>
      </p:sp>
      <p:sp>
        <p:nvSpPr>
          <p:cNvPr id="10" name="">
            <a:extLst xmlns:a="http://schemas.openxmlformats.org/drawingml/2006/main">
              <a:ext uri="{FF2B5EF4-FFF2-40B4-BE49-F238E27FC236}">
                <a16:creationId xmlns:a16="http://schemas.microsoft.com/office/drawing/2014/main" id="{1FF0E8C5-1723-4854-B4F2-9C4E9D444F56}"/>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高频错因：局部精细但整体未完成</a:t>
            </a:r>
          </a:p>
        </p:txBody>
      </p:sp>
      <p:sp>
        <p:nvSpPr>
          <p:cNvPr id="11" name="">
            <a:extLst xmlns:a="http://schemas.openxmlformats.org/drawingml/2006/main">
              <a:ext uri="{FF2B5EF4-FFF2-40B4-BE49-F238E27FC236}">
                <a16:creationId xmlns:a16="http://schemas.microsoft.com/office/drawing/2014/main" id="{AD79569D-0FAE-425B-BF12-B745A4CC287F}"/>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3E1D35CF-8090-4C73-8DE7-54463116D858}"/>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ACB3AFA3-0144-4925-810B-DDFF90E273B6}"/>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在限制时间内优先保证主意清晰和整体完整</a:t>
            </a:r>
          </a:p>
        </p:txBody>
      </p:sp>
      <p:sp>
        <p:nvSpPr>
          <p:cNvPr id="14" name="">
            <a:extLst xmlns:a="http://schemas.openxmlformats.org/drawingml/2006/main">
              <a:ext uri="{FF2B5EF4-FFF2-40B4-BE49-F238E27FC236}">
                <a16:creationId xmlns:a16="http://schemas.microsoft.com/office/drawing/2014/main" id="{E7A75182-59A7-444C-85FC-8152AEEDD891}"/>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3B449B97-22B5-4503-9348-B146B4FCBC0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67E29C29-9D67-41AC-B247-CFE8FC8A9AE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限时创作回应</a:t>
            </a:r>
          </a:p>
        </p:txBody>
      </p:sp>
      <p:sp>
        <p:nvSpPr>
          <p:cNvPr id="17" name="">
            <a:extLst xmlns:a="http://schemas.openxmlformats.org/drawingml/2006/main">
              <a:ext uri="{FF2B5EF4-FFF2-40B4-BE49-F238E27FC236}">
                <a16:creationId xmlns:a16="http://schemas.microsoft.com/office/drawing/2014/main" id="{56B51EB2-63EA-4519-A42E-06A2240C3FF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22 / 30</a:t>
            </a:r>
          </a:p>
        </p:txBody>
      </p:sp>
    </p:spTree>
    <p:extLst>
      <p:ext uri="{BB962C8B-B14F-4D97-AF65-F5344CB8AC3E}">
        <p14:creationId xmlns:p14="http://schemas.microsoft.com/office/powerpoint/2010/main" val="1142157719"/>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31797486-01C6-4225-93B9-849E82A9DD9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7384388B-01E6-48B4-B9E9-8AB59F6FAA9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5d01e56f2a234dd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D14BC98-E93F-46ED-8E99-2C42FDCA772E}"/>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68BD9EB0-1621-4532-A04B-26F72CEDB015}"/>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7A79FEF-5AE5-4621-8896-E389062D6A9A}"/>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49D0D7B0-83BD-4107-910D-2FC0DDDEB319}"/>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40AC72A0-F0C7-48A2-A514-11126451026A}"/>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拆题</a:t>
            </a:r>
          </a:p>
        </p:txBody>
      </p:sp>
      <p:sp>
        <p:nvSpPr>
          <p:cNvPr id="9" name="">
            <a:extLst xmlns:a="http://schemas.openxmlformats.org/drawingml/2006/main">
              <a:ext uri="{FF2B5EF4-FFF2-40B4-BE49-F238E27FC236}">
                <a16:creationId xmlns:a16="http://schemas.microsoft.com/office/drawing/2014/main" id="{4B8FA3D2-5EA9-4BDF-A3A7-9606CBFD1C00}"/>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9BD99AF8-9D64-496F-96CF-825DB582271E}"/>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缩小方案</a:t>
            </a:r>
          </a:p>
        </p:txBody>
      </p:sp>
      <p:sp>
        <p:nvSpPr>
          <p:cNvPr id="11" name="">
            <a:extLst xmlns:a="http://schemas.openxmlformats.org/drawingml/2006/main">
              <a:ext uri="{FF2B5EF4-FFF2-40B4-BE49-F238E27FC236}">
                <a16:creationId xmlns:a16="http://schemas.microsoft.com/office/drawing/2014/main" id="{DE45B89B-2308-4345-BB60-44A523EED12D}"/>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204D7C41-467D-466F-8F30-58A5B7B9473F}"/>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分配时间</a:t>
            </a:r>
          </a:p>
        </p:txBody>
      </p:sp>
      <p:sp>
        <p:nvSpPr>
          <p:cNvPr id="13" name="">
            <a:extLst xmlns:a="http://schemas.openxmlformats.org/drawingml/2006/main">
              <a:ext uri="{FF2B5EF4-FFF2-40B4-BE49-F238E27FC236}">
                <a16:creationId xmlns:a16="http://schemas.microsoft.com/office/drawing/2014/main" id="{90357252-E6E4-4C0E-8A16-C103593963C3}"/>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E23FEA84-A2B2-42C9-8A9F-28F9AE283EB2}"/>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复核</a:t>
            </a:r>
          </a:p>
        </p:txBody>
      </p:sp>
      <p:sp>
        <p:nvSpPr>
          <p:cNvPr id="15" name="">
            <a:extLst xmlns:a="http://schemas.openxmlformats.org/drawingml/2006/main">
              <a:ext uri="{FF2B5EF4-FFF2-40B4-BE49-F238E27FC236}">
                <a16:creationId xmlns:a16="http://schemas.microsoft.com/office/drawing/2014/main" id="{15AC26EC-8725-4871-AC40-8CCA49CC4A02}"/>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EC89B6C0-2FCB-41B0-B6D1-212D7CFF8BF8}"/>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DF7AAA"/>
                </a:solidFill>
                <a:latin typeface="Microsoft YaHei"/>
                <a:ea typeface="Microsoft YaHei"/>
                <a:cs typeface="Microsoft YaHei"/>
              </a:defRPr>
            </a:pPr>
            <a:r>
              <a:rPr sz="900" b="1">
                <a:solidFill>
                  <a:srgbClr val="DF7AAA"/>
                </a:solidFill>
                <a:latin typeface="Microsoft YaHei"/>
                <a:ea typeface="Microsoft YaHei"/>
                <a:cs typeface="Microsoft YaHei"/>
              </a:rPr>
              <a:t>DSE 模考例题 · Q21 · DSE模考题</a:t>
            </a:r>
          </a:p>
        </p:txBody>
      </p:sp>
      <p:sp>
        <p:nvSpPr>
          <p:cNvPr id="17" name="">
            <a:extLst xmlns:a="http://schemas.openxmlformats.org/drawingml/2006/main">
              <a:ext uri="{FF2B5EF4-FFF2-40B4-BE49-F238E27FC236}">
                <a16:creationId xmlns:a16="http://schemas.microsoft.com/office/drawing/2014/main" id="{9D4288D7-DC87-4454-BED6-C76AA59399BA}"/>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642"/>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Visual Arts Part B creative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【原创训练材料｜参数为训练所设】For the prompt 'Between arrival and …</a:t>
            </a:r>
          </a:p>
        </p:txBody>
      </p:sp>
      <p:sp>
        <p:nvSpPr>
          <p:cNvPr id="18" name="">
            <a:extLst xmlns:a="http://schemas.openxmlformats.org/drawingml/2006/main">
              <a:ext uri="{FF2B5EF4-FFF2-40B4-BE49-F238E27FC236}">
                <a16:creationId xmlns:a16="http://schemas.microsoft.com/office/drawing/2014/main" id="{56B3F09F-01A4-43F0-85F1-F67541997C61}"/>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E78D958-C3EA-424A-BC41-098EBB1F9108}"/>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7937BFA0-44C5-41A0-A226-30F9E5D34483}"/>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正确结论：Revise the claim to: The study names two objects but does not yet mak…</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21" name="">
            <a:extLst xmlns:a="http://schemas.openxmlformats.org/drawingml/2006/main">
              <a:ext uri="{FF2B5EF4-FFF2-40B4-BE49-F238E27FC236}">
                <a16:creationId xmlns:a16="http://schemas.microsoft.com/office/drawing/2014/main" id="{FC512B31-5F72-41AF-9971-0A6ECFC5D418}"/>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C779441E-8F10-4FAC-8AFE-0B93D7AF4ED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15759688-EEBE-4047-ABD6-97417E6947A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限时创作回应</a:t>
            </a:r>
          </a:p>
        </p:txBody>
      </p:sp>
      <p:sp>
        <p:nvSpPr>
          <p:cNvPr id="24" name="">
            <a:extLst xmlns:a="http://schemas.openxmlformats.org/drawingml/2006/main">
              <a:ext uri="{FF2B5EF4-FFF2-40B4-BE49-F238E27FC236}">
                <a16:creationId xmlns:a16="http://schemas.microsoft.com/office/drawing/2014/main" id="{50B6CBF6-8E82-4C8A-BA1D-79F1DD7BA6C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23 / 30</a:t>
            </a:r>
          </a:p>
        </p:txBody>
      </p:sp>
    </p:spTree>
    <p:extLst>
      <p:ext uri="{BB962C8B-B14F-4D97-AF65-F5344CB8AC3E}">
        <p14:creationId xmlns:p14="http://schemas.microsoft.com/office/powerpoint/2010/main" val="1929681367"/>
      </p:ext>
    </p:extLst>
  </p:cSld>
</p:sld>
</file>

<file path=ppt/slides/slide2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52A07406-9744-4B3F-AFBE-29AD5B7095D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141D8651-FB9A-4D0A-9D62-294B5156B48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686207498b942b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6685319-A842-4121-A837-EF8F5EA3BE32}"/>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4EAE37C5-3988-432D-9BFE-D42E70A09E37}"/>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749B85B-17FA-4339-AFFF-57442C75286B}"/>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31C8CF7C-B18A-4208-BC29-B13A44818E24}"/>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3246505D-170B-4565-82FC-8FF41C060F4F}"/>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BEC4FEDB-DADB-4C8E-BFA9-6DDC8262AE58}"/>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750CCC98-6C4D-4096-ABD7-13B0D417E538}"/>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05E3D2A7-97E3-4FD8-B7EE-B99FB97BB197}"/>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A629C57B-9493-421B-94ED-E37E13140BC4}"/>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DF7AAA"/>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04FA811B-7823-4277-951C-984E7A33A5D6}"/>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54D438F7-11B5-46F4-84E6-DC58186B6CB2}"/>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B8AEA54-17C5-4FD9-B66F-A359D73B7CF6}"/>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329F3CE1-DD6F-4429-A6F4-EFF40B412049}"/>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局部精细但整体未完成</a:t>
            </a:r>
          </a:p>
        </p:txBody>
      </p:sp>
      <p:sp>
        <p:nvSpPr>
          <p:cNvPr id="17" name="">
            <a:extLst xmlns:a="http://schemas.openxmlformats.org/drawingml/2006/main">
              <a:ext uri="{FF2B5EF4-FFF2-40B4-BE49-F238E27FC236}">
                <a16:creationId xmlns:a16="http://schemas.microsoft.com/office/drawing/2014/main" id="{C41CD56B-9B2E-4321-907E-500967FB1CB0}"/>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81850548-0905-4B2A-877C-E8A961171FC5}"/>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48F31D79-DBB0-4ECC-8A3F-609E17171DCE}"/>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BA663A78-C48F-40D8-A9FF-8BD59814D17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E9240F9-34F8-4522-8BCA-1AB4D49D131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限时创作回应</a:t>
            </a:r>
          </a:p>
        </p:txBody>
      </p:sp>
      <p:sp>
        <p:nvSpPr>
          <p:cNvPr id="22" name="">
            <a:extLst xmlns:a="http://schemas.openxmlformats.org/drawingml/2006/main">
              <a:ext uri="{FF2B5EF4-FFF2-40B4-BE49-F238E27FC236}">
                <a16:creationId xmlns:a16="http://schemas.microsoft.com/office/drawing/2014/main" id="{6A7EB460-56AD-4F7B-8E50-DF159724A35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24 / 30</a:t>
            </a:r>
          </a:p>
        </p:txBody>
      </p:sp>
    </p:spTree>
    <p:extLst>
      <p:ext uri="{BB962C8B-B14F-4D97-AF65-F5344CB8AC3E}">
        <p14:creationId xmlns:p14="http://schemas.microsoft.com/office/powerpoint/2010/main" val="9497199"/>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E2B5712-91B9-438A-928B-EB951AB10DC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A3CE5BD7-F5AD-45A3-B245-1748F3D863C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21858c4751f4cf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949D934-FF9D-4526-9EBA-3699F54988D1}"/>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F2DCD442-617C-4CA1-B8CD-6FDDABA0C202}"/>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860BBBA-22DE-4498-ABF0-9EA534DE9C29}"/>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13E8C5E5-9A2A-4C22-A8BC-5585BA8725B8}"/>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限时创作回应</a:t>
            </a:r>
          </a:p>
        </p:txBody>
      </p:sp>
      <p:sp>
        <p:nvSpPr>
          <p:cNvPr id="8" name="">
            <a:extLst xmlns:a="http://schemas.openxmlformats.org/drawingml/2006/main">
              <a:ext uri="{FF2B5EF4-FFF2-40B4-BE49-F238E27FC236}">
                <a16:creationId xmlns:a16="http://schemas.microsoft.com/office/drawing/2014/main" id="{5FF58651-9744-44AC-B52D-9B7E6190ACD6}"/>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217B02BE-35C5-4DE5-A179-505345DEF300}"/>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C5E7AD18-5BB4-4579-8B3A-3B3B28B8E441}"/>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在限制时间内优先保证主意清晰和整体完整</a:t>
            </a:r>
          </a:p>
        </p:txBody>
      </p:sp>
      <p:sp>
        <p:nvSpPr>
          <p:cNvPr id="11" name="">
            <a:extLst xmlns:a="http://schemas.openxmlformats.org/drawingml/2006/main">
              <a:ext uri="{FF2B5EF4-FFF2-40B4-BE49-F238E27FC236}">
                <a16:creationId xmlns:a16="http://schemas.microsoft.com/office/drawing/2014/main" id="{D427F1E4-59CE-438D-9F23-A7B8D34B961A}"/>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2AA2AEFE-E549-41B8-8E01-A24D2EB6175D}"/>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73F49E84-97A7-4019-A383-461AE66F797E}"/>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拆题—缩小方案—分配时间—复核</a:t>
            </a:r>
          </a:p>
        </p:txBody>
      </p:sp>
      <p:sp>
        <p:nvSpPr>
          <p:cNvPr id="14" name="">
            <a:extLst xmlns:a="http://schemas.openxmlformats.org/drawingml/2006/main">
              <a:ext uri="{FF2B5EF4-FFF2-40B4-BE49-F238E27FC236}">
                <a16:creationId xmlns:a16="http://schemas.microsoft.com/office/drawing/2014/main" id="{82F8471F-E92C-4C63-859A-15DEAC426540}"/>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CB2E92A9-730C-487D-8EB3-82ECD404BA8A}"/>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C95338A5-9AEB-4F51-AFB0-2E8E50485ECA}"/>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局部精细但整体未完成</a:t>
            </a:r>
          </a:p>
        </p:txBody>
      </p:sp>
      <p:sp>
        <p:nvSpPr>
          <p:cNvPr id="17" name="">
            <a:extLst xmlns:a="http://schemas.openxmlformats.org/drawingml/2006/main">
              <a:ext uri="{FF2B5EF4-FFF2-40B4-BE49-F238E27FC236}">
                <a16:creationId xmlns:a16="http://schemas.microsoft.com/office/drawing/2014/main" id="{FF744D8B-9D85-4901-96E4-9C3B222F53BB}"/>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8A6B5F2D-F0F5-487F-BCEC-105876F1DCB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194662F-C37A-4C49-830C-ADDF26DE550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限时创作回应</a:t>
            </a:r>
          </a:p>
        </p:txBody>
      </p:sp>
      <p:sp>
        <p:nvSpPr>
          <p:cNvPr id="20" name="">
            <a:extLst xmlns:a="http://schemas.openxmlformats.org/drawingml/2006/main">
              <a:ext uri="{FF2B5EF4-FFF2-40B4-BE49-F238E27FC236}">
                <a16:creationId xmlns:a16="http://schemas.microsoft.com/office/drawing/2014/main" id="{9923969D-9351-4AFF-9CA8-08EF33BC282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25 / 30</a:t>
            </a:r>
          </a:p>
        </p:txBody>
      </p:sp>
    </p:spTree>
    <p:extLst>
      <p:ext uri="{BB962C8B-B14F-4D97-AF65-F5344CB8AC3E}">
        <p14:creationId xmlns:p14="http://schemas.microsoft.com/office/powerpoint/2010/main" val="347185102"/>
      </p:ext>
    </p:extLst>
  </p:cSld>
</p:sld>
</file>

<file path=ppt/slides/slide2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9CCB64B-A16E-46A1-87FF-5343B03A429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BF6DB2A1-E710-4277-AD7D-B41462F17C4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cc1c8cf046b461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A554E6D-733E-4CD5-8052-F44D60E5A730}"/>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2373192C-BCAD-4D9C-BAB7-AA14B6F9EA6D}"/>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6FDDB2F-9EBF-4733-8FB9-ECBB006D8614}"/>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4185E0A2-127C-41D5-AE54-DEB10513C32B}"/>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Visual Arts Part B creative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a:t>
            </a:r>
          </a:p>
        </p:txBody>
      </p:sp>
      <p:sp>
        <p:nvSpPr>
          <p:cNvPr id="8" name="">
            <a:extLst xmlns:a="http://schemas.openxmlformats.org/drawingml/2006/main">
              <a:ext uri="{FF2B5EF4-FFF2-40B4-BE49-F238E27FC236}">
                <a16:creationId xmlns:a16="http://schemas.microsoft.com/office/drawing/2014/main" id="{8FE6C4CB-CF6E-4F36-8B8A-1BD37BEB4A06}"/>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EDBD83A7-52B5-45A5-9F83-F513F679042C}"/>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35134634-A5A0-477A-9B7D-EA335750255E}"/>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在限制时间内优先保证主意清晰和整体完整</a:t>
            </a:r>
          </a:p>
        </p:txBody>
      </p:sp>
      <p:sp>
        <p:nvSpPr>
          <p:cNvPr id="11" name="">
            <a:extLst xmlns:a="http://schemas.openxmlformats.org/drawingml/2006/main">
              <a:ext uri="{FF2B5EF4-FFF2-40B4-BE49-F238E27FC236}">
                <a16:creationId xmlns:a16="http://schemas.microsoft.com/office/drawing/2014/main" id="{006EB72A-CFFF-4DFA-AE1F-21865136FCA4}"/>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A6B5044D-C06E-481F-95C5-B6C1AA5A0BDA}"/>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B9F227B4-22EE-4518-A8F8-79934E3F6F1C}"/>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拆题—缩小方案—分配时间—复核</a:t>
            </a:r>
          </a:p>
        </p:txBody>
      </p:sp>
      <p:sp>
        <p:nvSpPr>
          <p:cNvPr id="14" name="">
            <a:extLst xmlns:a="http://schemas.openxmlformats.org/drawingml/2006/main">
              <a:ext uri="{FF2B5EF4-FFF2-40B4-BE49-F238E27FC236}">
                <a16:creationId xmlns:a16="http://schemas.microsoft.com/office/drawing/2014/main" id="{CB583EF9-8478-429A-B510-2E7F7FA3EEC8}"/>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4C69ADD5-BC54-4F34-9FEF-9A40B3B43F48}"/>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3ED67AFA-2D5E-44EE-986D-AB380E38DD15}"/>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检查：局部精细但整体未完成</a:t>
            </a:r>
          </a:p>
        </p:txBody>
      </p:sp>
      <p:sp>
        <p:nvSpPr>
          <p:cNvPr id="17" name="">
            <a:extLst xmlns:a="http://schemas.openxmlformats.org/drawingml/2006/main">
              <a:ext uri="{FF2B5EF4-FFF2-40B4-BE49-F238E27FC236}">
                <a16:creationId xmlns:a16="http://schemas.microsoft.com/office/drawing/2014/main" id="{4BDF6976-A532-465D-BBC5-0B25BCCD3438}"/>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C3E3FC88-96B5-4744-9322-1AA9783D142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FCB18AE-250A-4D2E-AC15-A27B5475BC3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限时创作回应</a:t>
            </a:r>
          </a:p>
        </p:txBody>
      </p:sp>
      <p:sp>
        <p:nvSpPr>
          <p:cNvPr id="20" name="">
            <a:extLst xmlns:a="http://schemas.openxmlformats.org/drawingml/2006/main">
              <a:ext uri="{FF2B5EF4-FFF2-40B4-BE49-F238E27FC236}">
                <a16:creationId xmlns:a16="http://schemas.microsoft.com/office/drawing/2014/main" id="{80C5C12E-0653-49D9-B788-FC1E0499F11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26 / 30</a:t>
            </a:r>
          </a:p>
        </p:txBody>
      </p:sp>
    </p:spTree>
    <p:extLst>
      <p:ext uri="{BB962C8B-B14F-4D97-AF65-F5344CB8AC3E}">
        <p14:creationId xmlns:p14="http://schemas.microsoft.com/office/powerpoint/2010/main" val="768355699"/>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1A3D46C-5C4E-47BA-B20A-D908BA2BBBF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740A8CC2-0F8B-456B-ABE3-61A8C9C149C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7e15c008b0647d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9948770-C9A9-4B0D-892E-C19C35B0A2EA}"/>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916CAC29-6CCF-438C-9D9C-5F65275CABD6}"/>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C97B4833-B796-49DD-82A7-84A1A8F71EF9}"/>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000486F8-2777-4770-813A-22BB3EBBF434}"/>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AX-24 · Visual Arts Part B creative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【原创训练材料｜参数为训练所设】For the prompt 'Between arrival and departure', a study contains a tiny doorway and a stationary train but no figure, se…</a:t>
            </a:r>
          </a:p>
        </p:txBody>
      </p:sp>
      <p:sp>
        <p:nvSpPr>
          <p:cNvPr id="8" name="">
            <a:extLst xmlns:a="http://schemas.openxmlformats.org/drawingml/2006/main">
              <a:ext uri="{FF2B5EF4-FFF2-40B4-BE49-F238E27FC236}">
                <a16:creationId xmlns:a16="http://schemas.microsoft.com/office/drawing/2014/main" id="{DFB82CAF-39AC-4708-9AE3-D47A31CE520A}"/>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Visual Arts 公开评核框架、作品评赏与作品集任务要求｜Visual Arts Part B creative skill adapted to MCQ·错项排除·原创模考任务…</a:t>
            </a:r>
          </a:p>
        </p:txBody>
      </p:sp>
      <p:sp>
        <p:nvSpPr>
          <p:cNvPr id="9" name="">
            <a:extLst xmlns:a="http://schemas.openxmlformats.org/drawingml/2006/main">
              <a:ext uri="{FF2B5EF4-FFF2-40B4-BE49-F238E27FC236}">
                <a16:creationId xmlns:a16="http://schemas.microsoft.com/office/drawing/2014/main" id="{9C565A9B-4C89-455D-B06A-6E2708B14D82}"/>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B9AFDC9-07D3-49E6-A0B9-33AEB772A137}"/>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ECF3F6FC-863B-4993-8E25-437AF2E73E9C}"/>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C5C9E3D0-4A57-488D-A43B-DF96A92995C7}"/>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C576CB0E-72FC-40CF-9A0A-227039A289FD}"/>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EEEE9435-353A-4E23-BA48-08F54BF77427}"/>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CCEBEBEC-6891-4715-B5C5-D287FDEB8BF6}"/>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0873CA16-B779-46AF-8275-6518DD8F6B4D}"/>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A4A412C8-8493-4A7E-AE54-F99106274E08}"/>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6F8B99BD-9A09-4DFC-A340-6736930D853A}"/>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89D60F2C-5858-4587-A28C-72CB6F47F9BC}"/>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79AEB78E-1A14-4CE4-95F3-E8C6F568A7C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77E372B3-6F02-46EC-82FF-19F01FE9A32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限时创作回应</a:t>
            </a:r>
          </a:p>
        </p:txBody>
      </p:sp>
      <p:sp>
        <p:nvSpPr>
          <p:cNvPr id="22" name="">
            <a:extLst xmlns:a="http://schemas.openxmlformats.org/drawingml/2006/main">
              <a:ext uri="{FF2B5EF4-FFF2-40B4-BE49-F238E27FC236}">
                <a16:creationId xmlns:a16="http://schemas.microsoft.com/office/drawing/2014/main" id="{F4480E8F-18CA-4E48-B508-2F0EBED3DCA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27 / 30</a:t>
            </a:r>
          </a:p>
        </p:txBody>
      </p:sp>
    </p:spTree>
    <p:extLst>
      <p:ext uri="{BB962C8B-B14F-4D97-AF65-F5344CB8AC3E}">
        <p14:creationId xmlns:p14="http://schemas.microsoft.com/office/powerpoint/2010/main" val="1455124190"/>
      </p:ext>
    </p:extLst>
  </p:cSld>
</p:sld>
</file>

<file path=ppt/slides/slide2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255DF50-49E6-4E6F-BA19-9B2CF34A108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1810C125-0879-435C-B384-587C2E9D6CE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d77b4c18aa14c4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77631E6-DBEE-470D-9CB6-4D7A473E7F62}"/>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0DC9E6B6-7D6B-4F7A-93C6-A4EE603D854A}"/>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0C1CF12-38B7-4560-B22C-C0B02E49E6D6}"/>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454DA16B-C8D1-4FB1-A860-B08EE2E71567}"/>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5576D768-D030-40E0-A688-1B5126282CCA}"/>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8283"/>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AU-21 · Visual Arts Part B creative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【原创训练材料｜参数为训练所设】For th…</a:t>
            </a:r>
          </a:p>
        </p:txBody>
      </p:sp>
      <p:sp>
        <p:nvSpPr>
          <p:cNvPr id="9" name="">
            <a:extLst xmlns:a="http://schemas.openxmlformats.org/drawingml/2006/main">
              <a:ext uri="{FF2B5EF4-FFF2-40B4-BE49-F238E27FC236}">
                <a16:creationId xmlns:a16="http://schemas.microsoft.com/office/drawing/2014/main" id="{C06F0011-B0D7-4AA0-BBBA-42A86B11DC8E}"/>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15E0754F-25AA-4A16-8367-7CECD8D36488}"/>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793E107F-D38E-413E-9C1B-D291AA57B098}"/>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76303F52-B909-4882-94D5-F8C0A06393C5}"/>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AX-24 · Visual Arts Part B creative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【原创训练材料｜参数为训练所设】For the prompt …</a:t>
            </a:r>
          </a:p>
        </p:txBody>
      </p:sp>
      <p:sp>
        <p:nvSpPr>
          <p:cNvPr id="13" name="">
            <a:extLst xmlns:a="http://schemas.openxmlformats.org/drawingml/2006/main">
              <a:ext uri="{FF2B5EF4-FFF2-40B4-BE49-F238E27FC236}">
                <a16:creationId xmlns:a16="http://schemas.microsoft.com/office/drawing/2014/main" id="{D7D319D4-E844-477E-95D7-00195803F640}"/>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95686542-0D46-4EC8-81FB-A72BFBE73832}"/>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0CE9064E-760A-4548-995A-05B20529F6FD}"/>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8EA3C72C-AD08-4D5A-AE65-E4CE2D518087}"/>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Visual Arts Part B creative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【原创训练材料｜参数为训练所设】For the prompt …</a:t>
            </a:r>
          </a:p>
        </p:txBody>
      </p:sp>
      <p:sp>
        <p:nvSpPr>
          <p:cNvPr id="17" name="">
            <a:extLst xmlns:a="http://schemas.openxmlformats.org/drawingml/2006/main">
              <a:ext uri="{FF2B5EF4-FFF2-40B4-BE49-F238E27FC236}">
                <a16:creationId xmlns:a16="http://schemas.microsoft.com/office/drawing/2014/main" id="{02EEB87C-F45A-45E5-8E2D-25BBF3585CF6}"/>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C969EF9A-22CB-4259-B40B-B04D770C75A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824E8ED-F406-45F5-8C99-6D15895F99E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限时创作回应</a:t>
            </a:r>
          </a:p>
        </p:txBody>
      </p:sp>
      <p:sp>
        <p:nvSpPr>
          <p:cNvPr id="20" name="">
            <a:extLst xmlns:a="http://schemas.openxmlformats.org/drawingml/2006/main">
              <a:ext uri="{FF2B5EF4-FFF2-40B4-BE49-F238E27FC236}">
                <a16:creationId xmlns:a16="http://schemas.microsoft.com/office/drawing/2014/main" id="{034EA927-31B6-4287-97FE-E8B4744A85C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28 / 30</a:t>
            </a:r>
          </a:p>
        </p:txBody>
      </p:sp>
    </p:spTree>
    <p:extLst>
      <p:ext uri="{BB962C8B-B14F-4D97-AF65-F5344CB8AC3E}">
        <p14:creationId xmlns:p14="http://schemas.microsoft.com/office/powerpoint/2010/main" val="1462337880"/>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10CE898A-E20A-4191-9387-2E422F07B4E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0B31D592-5DA3-46A1-8F47-3A62857522C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ed6905c93984ba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3446B30-23AC-4283-BE5A-B9C511C61F31}"/>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CF0DEFA9-A99B-47A3-B12B-DD1CC06198E7}"/>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D8AD0E8-86CE-48E6-8D6D-C808CE159FEE}"/>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D349ABB8-ADF3-466F-A5AF-7F70ABA1D5F9}"/>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局部精细但整体未完成</a:t>
            </a:r>
          </a:p>
        </p:txBody>
      </p:sp>
      <p:sp>
        <p:nvSpPr>
          <p:cNvPr id="8" name="">
            <a:extLst xmlns:a="http://schemas.openxmlformats.org/drawingml/2006/main">
              <a:ext uri="{FF2B5EF4-FFF2-40B4-BE49-F238E27FC236}">
                <a16:creationId xmlns:a16="http://schemas.microsoft.com/office/drawing/2014/main" id="{6F24110A-B518-42CD-9789-C3183A052C1D}"/>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0B7CAC0C-EE09-42D5-A63E-AB1A3E4F3DEF}"/>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5F49D8D-2A4F-4E04-B365-915BEB9C7C79}"/>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A3C96945-1315-4701-A5F8-BEC0B50E71EA}"/>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Test a sequence of changing figures or t…</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0BD894EF-6FAE-418E-B58B-EF09E62054AA}"/>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1A69BCBE-A189-419C-8947-DF235390762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F6ACA699-12B5-42CE-A148-1BC80A9AEDD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限时创作回应</a:t>
            </a:r>
          </a:p>
        </p:txBody>
      </p:sp>
      <p:sp>
        <p:nvSpPr>
          <p:cNvPr id="15" name="">
            <a:extLst xmlns:a="http://schemas.openxmlformats.org/drawingml/2006/main">
              <a:ext uri="{FF2B5EF4-FFF2-40B4-BE49-F238E27FC236}">
                <a16:creationId xmlns:a16="http://schemas.microsoft.com/office/drawing/2014/main" id="{6576AB74-F910-4962-851C-C244980DCB4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29 / 30</a:t>
            </a:r>
          </a:p>
        </p:txBody>
      </p:sp>
    </p:spTree>
    <p:extLst>
      <p:ext uri="{BB962C8B-B14F-4D97-AF65-F5344CB8AC3E}">
        <p14:creationId xmlns:p14="http://schemas.microsoft.com/office/powerpoint/2010/main" val="248018462"/>
      </p:ext>
    </p:extLst>
  </p:cSld>
</p:sld>
</file>

<file path=ppt/slides/slide3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72BA57E7-C557-4CB8-852A-E87C34D389A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72184180-7216-4179-82BF-2AB13EBAA06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5bc055f38f9e44f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D91D85C-FF2D-44C7-87AC-91E5EEB7AA85}"/>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29482B73-4EE3-46AA-9C60-DEBD9E9B083F}"/>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7A121DF-7123-4C03-A06E-9D8EBC03B64B}"/>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7E20C6A0-2371-4A24-8660-89C9B454F545}"/>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AB-28 · Visual Arts Part B creative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【原创训练材料｜参数为训练所设】For the prompt 'Between arrival and departure', a study contains a tiny doorway and a stationary train but no figure, sequence or directiona…</a:t>
            </a:r>
          </a:p>
        </p:txBody>
      </p:sp>
      <p:sp>
        <p:nvSpPr>
          <p:cNvPr id="8" name="">
            <a:extLst xmlns:a="http://schemas.openxmlformats.org/drawingml/2006/main">
              <a:ext uri="{FF2B5EF4-FFF2-40B4-BE49-F238E27FC236}">
                <a16:creationId xmlns:a16="http://schemas.microsoft.com/office/drawing/2014/main" id="{5095BEB6-1ED3-4433-9096-42856BDC0D4F}"/>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FDB45536-FFEB-4032-AC7D-BC79FDFA142A}"/>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A210DF0-EBB0-44EE-A521-631E5D39D7FB}"/>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8251393C-E45B-4A7F-BA26-04863F97524D}"/>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9C8EEEDE-600B-426F-BE55-8659DC682A08}"/>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54D2BFE7-47B0-4CBA-A214-F2961ED5BEE0}"/>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27C5737D-7806-4CE9-9E9F-E13B6A959B9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0D5EDE7-AA1E-4DF3-B877-F89B47F4E25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VA · 限时创作回应</a:t>
            </a:r>
          </a:p>
        </p:txBody>
      </p:sp>
      <p:sp>
        <p:nvSpPr>
          <p:cNvPr id="16" name="">
            <a:extLst xmlns:a="http://schemas.openxmlformats.org/drawingml/2006/main">
              <a:ext uri="{FF2B5EF4-FFF2-40B4-BE49-F238E27FC236}">
                <a16:creationId xmlns:a16="http://schemas.microsoft.com/office/drawing/2014/main" id="{4C676AD8-5613-4FAB-A2DC-5695B41512C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30 / 30</a:t>
            </a:r>
          </a:p>
        </p:txBody>
      </p:sp>
    </p:spTree>
    <p:extLst>
      <p:ext uri="{BB962C8B-B14F-4D97-AF65-F5344CB8AC3E}">
        <p14:creationId xmlns:p14="http://schemas.microsoft.com/office/powerpoint/2010/main" val="120178233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2026-08-19T08:47:14.1230000Z</dcterms:created>
  <dcterms:modified xsi:type="dcterms:W3CDTF">2026-08-19T08:47:14.1230000Z</dcterms:modified>
</coreProperties>
</file>