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cb41a0e550846bc" /><Relationship Type="http://schemas.openxmlformats.org/officeDocument/2006/relationships/extended-properties" Target="/docProps/app.xml" Id="Rcab6295438974e2f" /><Relationship Type="http://schemas.openxmlformats.org/officeDocument/2006/relationships/officeDocument" Target="/ppt/presentation.xml" Id="R0d971a9b4331481d" /></Relationships>
</file>

<file path=ppt/presentation.xml><?xml version="1.0" encoding="utf-8"?>
<p:presentation xmlns:p="http://schemas.openxmlformats.org/presentationml/2006/main">
  <p:sldMasterIdLst>
    <p:sldMasterId xmlns:r="http://schemas.openxmlformats.org/officeDocument/2006/relationships" id="2147483648" r:id="Rc0b24987fd93463e"/>
  </p:sldMasterIdLst>
  <p:notesMasterIdLst>
    <p:notesMasterId xmlns:r="http://schemas.openxmlformats.org/officeDocument/2006/relationships" r:id="R711418cd7f664f10"/>
  </p:notesMasterIdLst>
  <p:sldIdLst>
    <p:sldId xmlns:r="http://schemas.openxmlformats.org/officeDocument/2006/relationships" id="256" r:id="R403985c6323941f7"/>
    <p:sldId xmlns:r="http://schemas.openxmlformats.org/officeDocument/2006/relationships" id="257" r:id="Reab1a9ea1f684624"/>
    <p:sldId xmlns:r="http://schemas.openxmlformats.org/officeDocument/2006/relationships" id="258" r:id="R86a73deba64c4b42"/>
    <p:sldId xmlns:r="http://schemas.openxmlformats.org/officeDocument/2006/relationships" id="259" r:id="R911ab4757a454084"/>
    <p:sldId xmlns:r="http://schemas.openxmlformats.org/officeDocument/2006/relationships" id="260" r:id="Rcb65f3db8a364415"/>
    <p:sldId xmlns:r="http://schemas.openxmlformats.org/officeDocument/2006/relationships" id="261" r:id="Ra024d8f0fa8440f5"/>
    <p:sldId xmlns:r="http://schemas.openxmlformats.org/officeDocument/2006/relationships" id="262" r:id="Rae8354ff987842b7"/>
    <p:sldId xmlns:r="http://schemas.openxmlformats.org/officeDocument/2006/relationships" id="263" r:id="R4e7d940cde854944"/>
    <p:sldId xmlns:r="http://schemas.openxmlformats.org/officeDocument/2006/relationships" id="264" r:id="R6d5c98d650364a65"/>
    <p:sldId xmlns:r="http://schemas.openxmlformats.org/officeDocument/2006/relationships" id="265" r:id="Re7f363b4121f4aed"/>
    <p:sldId xmlns:r="http://schemas.openxmlformats.org/officeDocument/2006/relationships" id="266" r:id="Rec299e5cc1ca4a75"/>
    <p:sldId xmlns:r="http://schemas.openxmlformats.org/officeDocument/2006/relationships" id="267" r:id="R9beb380d78774f03"/>
    <p:sldId xmlns:r="http://schemas.openxmlformats.org/officeDocument/2006/relationships" id="268" r:id="R37f0ce87d97f4818"/>
    <p:sldId xmlns:r="http://schemas.openxmlformats.org/officeDocument/2006/relationships" id="269" r:id="R978ed1bea13a4237"/>
    <p:sldId xmlns:r="http://schemas.openxmlformats.org/officeDocument/2006/relationships" id="270" r:id="R34d423b56b5f45c4"/>
    <p:sldId xmlns:r="http://schemas.openxmlformats.org/officeDocument/2006/relationships" id="271" r:id="Rfb3d700a01944cd3"/>
    <p:sldId xmlns:r="http://schemas.openxmlformats.org/officeDocument/2006/relationships" id="272" r:id="R21618dc9d2414a6c"/>
    <p:sldId xmlns:r="http://schemas.openxmlformats.org/officeDocument/2006/relationships" id="273" r:id="R168f3614f2d347e6"/>
    <p:sldId xmlns:r="http://schemas.openxmlformats.org/officeDocument/2006/relationships" id="274" r:id="R58f8b224081244e8"/>
    <p:sldId xmlns:r="http://schemas.openxmlformats.org/officeDocument/2006/relationships" id="275" r:id="R71f67118470543d4"/>
    <p:sldId xmlns:r="http://schemas.openxmlformats.org/officeDocument/2006/relationships" id="276" r:id="Rf86940a81da34be2"/>
    <p:sldId xmlns:r="http://schemas.openxmlformats.org/officeDocument/2006/relationships" id="277" r:id="Rdb0a64f4a33240c8"/>
    <p:sldId xmlns:r="http://schemas.openxmlformats.org/officeDocument/2006/relationships" id="278" r:id="R939f99a995b54d93"/>
    <p:sldId xmlns:r="http://schemas.openxmlformats.org/officeDocument/2006/relationships" id="279" r:id="R8f6f093c351b41bf"/>
    <p:sldId xmlns:r="http://schemas.openxmlformats.org/officeDocument/2006/relationships" id="280" r:id="R96d629f1ce294ef4"/>
    <p:sldId xmlns:r="http://schemas.openxmlformats.org/officeDocument/2006/relationships" id="281" r:id="R7df3f21b9d5d4c82"/>
    <p:sldId xmlns:r="http://schemas.openxmlformats.org/officeDocument/2006/relationships" id="282" r:id="R8c9e5d8d8594432e"/>
    <p:sldId xmlns:r="http://schemas.openxmlformats.org/officeDocument/2006/relationships" id="283" r:id="Rc3127d0b5fc04008"/>
    <p:sldId xmlns:r="http://schemas.openxmlformats.org/officeDocument/2006/relationships" id="284" r:id="R59e97226a1ea4290"/>
    <p:sldId xmlns:r="http://schemas.openxmlformats.org/officeDocument/2006/relationships" id="285" r:id="R4eb4d2865337450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cc096eaa5264b22" /><Relationship Type="http://schemas.openxmlformats.org/officeDocument/2006/relationships/slideMaster" Target="/ppt/slideMasters/slideMaster1.xml" Id="Rc0b24987fd93463e" /><Relationship Type="http://schemas.openxmlformats.org/officeDocument/2006/relationships/notesMaster" Target="/ppt/notesMasters/notesMaster1.xml" Id="R711418cd7f664f10" /><Relationship Type="http://schemas.openxmlformats.org/officeDocument/2006/relationships/presProps" Target="/ppt/presProps.xml" Id="Rc524ed98b2f14d09" /><Relationship Type="http://schemas.openxmlformats.org/officeDocument/2006/relationships/tableStyles" Target="/ppt/tableStyles.xml" Id="Ra2d0c14986174567" /><Relationship Type="http://schemas.openxmlformats.org/officeDocument/2006/relationships/slide" Target="/ppt/slides/slide1.xml" Id="R403985c6323941f7" /><Relationship Type="http://schemas.openxmlformats.org/officeDocument/2006/relationships/slide" Target="/ppt/slides/slide2.xml" Id="Reab1a9ea1f684624" /><Relationship Type="http://schemas.openxmlformats.org/officeDocument/2006/relationships/slide" Target="/ppt/slides/slide3.xml" Id="R86a73deba64c4b42" /><Relationship Type="http://schemas.openxmlformats.org/officeDocument/2006/relationships/slide" Target="/ppt/slides/slide4.xml" Id="R911ab4757a454084" /><Relationship Type="http://schemas.openxmlformats.org/officeDocument/2006/relationships/slide" Target="/ppt/slides/slide5.xml" Id="Rcb65f3db8a364415" /><Relationship Type="http://schemas.openxmlformats.org/officeDocument/2006/relationships/slide" Target="/ppt/slides/slide6.xml" Id="Ra024d8f0fa8440f5" /><Relationship Type="http://schemas.openxmlformats.org/officeDocument/2006/relationships/slide" Target="/ppt/slides/slide7.xml" Id="Rae8354ff987842b7" /><Relationship Type="http://schemas.openxmlformats.org/officeDocument/2006/relationships/slide" Target="/ppt/slides/slide8.xml" Id="R4e7d940cde854944" /><Relationship Type="http://schemas.openxmlformats.org/officeDocument/2006/relationships/slide" Target="/ppt/slides/slide9.xml" Id="R6d5c98d650364a65" /><Relationship Type="http://schemas.openxmlformats.org/officeDocument/2006/relationships/slide" Target="/ppt/slides/slide10.xml" Id="Re7f363b4121f4aed" /><Relationship Type="http://schemas.openxmlformats.org/officeDocument/2006/relationships/slide" Target="/ppt/slides/slide11.xml" Id="Rec299e5cc1ca4a75" /><Relationship Type="http://schemas.openxmlformats.org/officeDocument/2006/relationships/slide" Target="/ppt/slides/slide12.xml" Id="R9beb380d78774f03" /><Relationship Type="http://schemas.openxmlformats.org/officeDocument/2006/relationships/slide" Target="/ppt/slides/slide13.xml" Id="R37f0ce87d97f4818" /><Relationship Type="http://schemas.openxmlformats.org/officeDocument/2006/relationships/slide" Target="/ppt/slides/slide14.xml" Id="R978ed1bea13a4237" /><Relationship Type="http://schemas.openxmlformats.org/officeDocument/2006/relationships/slide" Target="/ppt/slides/slide15.xml" Id="R34d423b56b5f45c4" /><Relationship Type="http://schemas.openxmlformats.org/officeDocument/2006/relationships/slide" Target="/ppt/slides/slide16.xml" Id="Rfb3d700a01944cd3" /><Relationship Type="http://schemas.openxmlformats.org/officeDocument/2006/relationships/slide" Target="/ppt/slides/slide17.xml" Id="R21618dc9d2414a6c" /><Relationship Type="http://schemas.openxmlformats.org/officeDocument/2006/relationships/slide" Target="/ppt/slides/slide18.xml" Id="R168f3614f2d347e6" /><Relationship Type="http://schemas.openxmlformats.org/officeDocument/2006/relationships/slide" Target="/ppt/slides/slide19.xml" Id="R58f8b224081244e8" /><Relationship Type="http://schemas.openxmlformats.org/officeDocument/2006/relationships/slide" Target="/ppt/slides/slide20.xml" Id="R71f67118470543d4" /><Relationship Type="http://schemas.openxmlformats.org/officeDocument/2006/relationships/slide" Target="/ppt/slides/slide21.xml" Id="Rf86940a81da34be2" /><Relationship Type="http://schemas.openxmlformats.org/officeDocument/2006/relationships/slide" Target="/ppt/slides/slide22.xml" Id="Rdb0a64f4a33240c8" /><Relationship Type="http://schemas.openxmlformats.org/officeDocument/2006/relationships/slide" Target="/ppt/slides/slide23.xml" Id="R939f99a995b54d93" /><Relationship Type="http://schemas.openxmlformats.org/officeDocument/2006/relationships/slide" Target="/ppt/slides/slide24.xml" Id="R8f6f093c351b41bf" /><Relationship Type="http://schemas.openxmlformats.org/officeDocument/2006/relationships/slide" Target="/ppt/slides/slide25.xml" Id="R96d629f1ce294ef4" /><Relationship Type="http://schemas.openxmlformats.org/officeDocument/2006/relationships/slide" Target="/ppt/slides/slide26.xml" Id="R7df3f21b9d5d4c82" /><Relationship Type="http://schemas.openxmlformats.org/officeDocument/2006/relationships/slide" Target="/ppt/slides/slide27.xml" Id="R8c9e5d8d8594432e" /><Relationship Type="http://schemas.openxmlformats.org/officeDocument/2006/relationships/slide" Target="/ppt/slides/slide28.xml" Id="Rc3127d0b5fc04008" /><Relationship Type="http://schemas.openxmlformats.org/officeDocument/2006/relationships/slide" Target="/ppt/slides/slide29.xml" Id="R59e97226a1ea4290" /><Relationship Type="http://schemas.openxmlformats.org/officeDocument/2006/relationships/slide" Target="/ppt/slides/slide30.xml" Id="R4eb4d2865337450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2387323398441e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4f22c3347bf4ee7" /><Relationship Type="http://schemas.openxmlformats.org/officeDocument/2006/relationships/notesMaster" Target="/ppt/notesMasters/notesMaster1.xml" Id="Reeda217d36164c80" /></Relationships>
</file>

<file path=ppt/notesSlides/_rels/notesSlide2.xml.rels>&#65279;<?xml version="1.0" encoding="utf-8"?><Relationships xmlns="http://schemas.openxmlformats.org/package/2006/relationships"><Relationship Type="http://schemas.openxmlformats.org/officeDocument/2006/relationships/slide" Target="/ppt/slides/slide2.xml" Id="R5546978008bd4f9c" /><Relationship Type="http://schemas.openxmlformats.org/officeDocument/2006/relationships/notesMaster" Target="/ppt/notesMasters/notesMaster1.xml" Id="R27b2a877457a4c25" /></Relationships>
</file>

<file path=ppt/notesSlides/_rels/notesSlide3.xml.rels>&#65279;<?xml version="1.0" encoding="utf-8"?><Relationships xmlns="http://schemas.openxmlformats.org/package/2006/relationships"><Relationship Type="http://schemas.openxmlformats.org/officeDocument/2006/relationships/slide" Target="/ppt/slides/slide3.xml" Id="R6fe72fc3e5ef4c11" /><Relationship Type="http://schemas.openxmlformats.org/officeDocument/2006/relationships/notesMaster" Target="/ppt/notesMasters/notesMaster1.xml" Id="R176910a38c594b25" /></Relationships>
</file>

<file path=ppt/notesSlides/_rels/notesSlide4.xml.rels>&#65279;<?xml version="1.0" encoding="utf-8"?><Relationships xmlns="http://schemas.openxmlformats.org/package/2006/relationships"><Relationship Type="http://schemas.openxmlformats.org/officeDocument/2006/relationships/slide" Target="/ppt/slides/slide4.xml" Id="Re2cd095bab32454d" /><Relationship Type="http://schemas.openxmlformats.org/officeDocument/2006/relationships/notesMaster" Target="/ppt/notesMasters/notesMaster1.xml" Id="Re118612ec6e0428e" /></Relationships>
</file>

<file path=ppt/notesSlides/_rels/notesSlide5.xml.rels>&#65279;<?xml version="1.0" encoding="utf-8"?><Relationships xmlns="http://schemas.openxmlformats.org/package/2006/relationships"><Relationship Type="http://schemas.openxmlformats.org/officeDocument/2006/relationships/slide" Target="/ppt/slides/slide5.xml" Id="R6c8a75e321a54416" /><Relationship Type="http://schemas.openxmlformats.org/officeDocument/2006/relationships/notesMaster" Target="/ppt/notesMasters/notesMaster1.xml" Id="R56792577d1f6459c" /></Relationships>
</file>

<file path=ppt/notesSlides/_rels/notesSlide6.xml.rels>&#65279;<?xml version="1.0" encoding="utf-8"?><Relationships xmlns="http://schemas.openxmlformats.org/package/2006/relationships"><Relationship Type="http://schemas.openxmlformats.org/officeDocument/2006/relationships/slide" Target="/ppt/slides/slide6.xml" Id="Rdcf27c195c884b13" /><Relationship Type="http://schemas.openxmlformats.org/officeDocument/2006/relationships/notesMaster" Target="/ppt/notesMasters/notesMaster1.xml" Id="R0666973473e449fe" /></Relationships>
</file>

<file path=ppt/notesSlides/_rels/notesSlide7.xml.rels>&#65279;<?xml version="1.0" encoding="utf-8"?><Relationships xmlns="http://schemas.openxmlformats.org/package/2006/relationships"><Relationship Type="http://schemas.openxmlformats.org/officeDocument/2006/relationships/slide" Target="/ppt/slides/slide7.xml" Id="R76d3e3c996af42e9" /><Relationship Type="http://schemas.openxmlformats.org/officeDocument/2006/relationships/notesMaster" Target="/ppt/notesMasters/notesMaster1.xml" Id="R98317965c3874fee" /></Relationships>
</file>

<file path=ppt/notesSlides/_rels/notesSlide8.xml.rels>&#65279;<?xml version="1.0" encoding="utf-8"?><Relationships xmlns="http://schemas.openxmlformats.org/package/2006/relationships"><Relationship Type="http://schemas.openxmlformats.org/officeDocument/2006/relationships/slide" Target="/ppt/slides/slide8.xml" Id="R376d147937504509" /><Relationship Type="http://schemas.openxmlformats.org/officeDocument/2006/relationships/notesMaster" Target="/ppt/notesMasters/notesMaster1.xml" Id="Rbfa11fa9540644e7" /></Relationships>
</file>

<file path=ppt/notesSlides/_rels/notesSlide9.xml.rels>&#65279;<?xml version="1.0" encoding="utf-8"?><Relationships xmlns="http://schemas.openxmlformats.org/package/2006/relationships"><Relationship Type="http://schemas.openxmlformats.org/officeDocument/2006/relationships/slide" Target="/ppt/slides/slide9.xml" Id="R335579b917384410" /><Relationship Type="http://schemas.openxmlformats.org/officeDocument/2006/relationships/notesMaster" Target="/ppt/notesMasters/notesMaster1.xml" Id="Ra5ccca89fc58454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60e8cb6048849d2" /><Relationship Type="http://schemas.openxmlformats.org/officeDocument/2006/relationships/notesMaster" Target="/ppt/notesMasters/notesMaster1.xml" Id="Rb8ed609371754fa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33d799d5b994b82" /><Relationship Type="http://schemas.openxmlformats.org/officeDocument/2006/relationships/notesMaster" Target="/ppt/notesMasters/notesMaster1.xml" Id="Rcae036f90017429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d3c0ca7fd744bd5" /><Relationship Type="http://schemas.openxmlformats.org/officeDocument/2006/relationships/notesMaster" Target="/ppt/notesMasters/notesMaster1.xml" Id="R71c32425fe4b44a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8d6da174c034dd4" /><Relationship Type="http://schemas.openxmlformats.org/officeDocument/2006/relationships/notesMaster" Target="/ppt/notesMasters/notesMaster1.xml" Id="R128d38f176794e7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2dffc1f428844d6" /><Relationship Type="http://schemas.openxmlformats.org/officeDocument/2006/relationships/notesMaster" Target="/ppt/notesMasters/notesMaster1.xml" Id="R1f5c6fb76bc84a2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15c50cc9b69446c" /><Relationship Type="http://schemas.openxmlformats.org/officeDocument/2006/relationships/notesMaster" Target="/ppt/notesMasters/notesMaster1.xml" Id="R7e617e0ac8ff4ec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d65d897ffdf4658" /><Relationship Type="http://schemas.openxmlformats.org/officeDocument/2006/relationships/notesMaster" Target="/ppt/notesMasters/notesMaster1.xml" Id="R6d5d3e0555bd499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eb517af6662464d" /><Relationship Type="http://schemas.openxmlformats.org/officeDocument/2006/relationships/notesMaster" Target="/ppt/notesMasters/notesMaster1.xml" Id="Rcb7807a3442f462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bd6a3771381465b" /><Relationship Type="http://schemas.openxmlformats.org/officeDocument/2006/relationships/notesMaster" Target="/ppt/notesMasters/notesMaster1.xml" Id="R050e72b0861645b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2cbb1aed93d4d05" /><Relationship Type="http://schemas.openxmlformats.org/officeDocument/2006/relationships/notesMaster" Target="/ppt/notesMasters/notesMaster1.xml" Id="R637691cac37841c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e1f6f93695148cd" /><Relationship Type="http://schemas.openxmlformats.org/officeDocument/2006/relationships/notesMaster" Target="/ppt/notesMasters/notesMaster1.xml" Id="R5db3ab2194334fe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412671b64c741c8" /><Relationship Type="http://schemas.openxmlformats.org/officeDocument/2006/relationships/notesMaster" Target="/ppt/notesMasters/notesMaster1.xml" Id="R0f56f967ff4d404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055e860c50d4ca3" /><Relationship Type="http://schemas.openxmlformats.org/officeDocument/2006/relationships/notesMaster" Target="/ppt/notesMasters/notesMaster1.xml" Id="Rc23e9851d3d64fa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d8ed9df250c438f" /><Relationship Type="http://schemas.openxmlformats.org/officeDocument/2006/relationships/notesMaster" Target="/ppt/notesMasters/notesMaster1.xml" Id="R911ede8211b8475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964c4c20f734ff0" /><Relationship Type="http://schemas.openxmlformats.org/officeDocument/2006/relationships/notesMaster" Target="/ppt/notesMasters/notesMaster1.xml" Id="R52baa4adfa2c40e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28220b9080a54cce" /><Relationship Type="http://schemas.openxmlformats.org/officeDocument/2006/relationships/notesMaster" Target="/ppt/notesMasters/notesMaster1.xml" Id="R6f123dd9bdbf4ca3"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04ea93dd1834dcd" /><Relationship Type="http://schemas.openxmlformats.org/officeDocument/2006/relationships/notesMaster" Target="/ppt/notesMasters/notesMaster1.xml" Id="Rfb9efc85a33e4f99"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832278fc1e034c62" /><Relationship Type="http://schemas.openxmlformats.org/officeDocument/2006/relationships/notesMaster" Target="/ppt/notesMasters/notesMaster1.xml" Id="Rc130ed5fbe594ca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b47e92474a44bad" /><Relationship Type="http://schemas.openxmlformats.org/officeDocument/2006/relationships/notesMaster" Target="/ppt/notesMasters/notesMaster1.xml" Id="Rb325a8ebfb464492"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867d66f19ad44691" /><Relationship Type="http://schemas.openxmlformats.org/officeDocument/2006/relationships/notesMaster" Target="/ppt/notesMasters/notesMaster1.xml" Id="R1c726c990b284d22"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e168116a04a04dff" /><Relationship Type="http://schemas.openxmlformats.org/officeDocument/2006/relationships/notesMaster" Target="/ppt/notesMasters/notesMaster1.xml" Id="Rf6cf77b473cf4cd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视觉艺术 的“视觉元素”学习单元。本套课件共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讲稿】明确告诉学生：本单元只训练“视觉元素”。先解释知识范围，再用一句话建立核心判断，最后示范标准方法。</a:t>
            </a:r>
          </a:p>
          <a:p xmlns:a="http://schemas.openxmlformats.org/drawingml/2006/main">
            <a:r>
              <a:t>【互动提问】请用自己的话复述“元素描述必须指向具体视觉证据”，并举一个会触发“用情绪词代替形式分析”的错误例子。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Visual Arts public-examination or SBA skill adapted to MCQ · 证据定位
指令焦点：先判断题目要求找、解、析、比、评中的哪一种动作。
【原创训练材料｜参数为训练所设】A work clusters small grey figures at lower left, places one saturated orange rectangle at upper right, and leaves a wide pale gap between them.
Which conclusion is supported by all the stated evidence? 选项为 A.Evidence-led response: Contrast in colour, scale and position directs attention from the figures towards the orange form.；B.Revise the claim to: Contrast in colour, scale and position directs attention from the figures towards the orange form.；C.Locate each element, trace the viewing path and test the reading against the whole composition.；D.Contrast in colour, scale and position directs attention from the figures towards the orange form.。讲解时强调：元素描述必须指向具体视觉证据</a:t>
            </a:r>
          </a:p>
          <a:p xmlns:a="http://schemas.openxmlformats.org/drawingml/2006/main">
            <a:r>
              <a:t>【互动提问】你的第一步是什么？这个步骤依赖哪一个条件？</a:t>
            </a:r>
          </a:p>
          <a:p xmlns:a="http://schemas.openxmlformats.org/drawingml/2006/main">
            <a:r>
              <a:t>【预期回答】学生能说出“观察—命名—定位—解释效果”中的起始动作，并避开“用情绪词代替形式分析”。</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分步讲评：先重述题目条件，再逐步示范“观察—命名—定位—解释效果”，最后给出正确结论“Contrast in colour, scale and position directs attention from the figures towards the orange form.”。完整解析：The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Visual Arts 公开评核框架、作品评赏与作品集任务要求｜Visual Arts public-examination or SBA skill adapted to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【预期回答】学生能把失分归入“用情绪词代替形式分析”或更精确的个人错因，并写出可执行检查动作。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讲稿】逐项解释“视觉元素”中的专有名词、符号、对象和单位。特别强调：用情绪词代替形式分析</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讲稿】用“条件—表示—方法—核验”重建本知识点。示范时逐步引用：观察—命名—定位—解释效果</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讲稿】带学生逐句读取任务，不先求答案。要求指出材料中的有效条件，再按“观察—命名—定位—解释效果”作答。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讲稿】先展示错误路径，再用解析链复原第一失分点。禁止只说“粗心”；必须落到“用情绪词代替形式分析”或更精确的动作。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Visual Arts public-examination or SBA skill adapted to MCQ · 证据定位
指令焦点：先判断题目要求找、解、析、比、评中的哪一种动作。
【原创训练材料｜参数为训练所设】A work clusters small grey figures at lower left, places one saturated orange rectangle at upper right, and leaves a wide pale gap between them.
Which limitation must remain in the final evaluation? 选项为 A.Repeat the evaluation after this step: Locate each element, trace the viewing path and test the reading against the whole composition.；B.Contrast in colour, scale and position directs attention from the figures towards the orange form.；C.Evidence-led response: Contrast in colour, scale and position directs attention from the figures towards the orange form.；D.Visible elements do not prove a single private intention of the artist.。讲解时强调：元素描述必须指向具体视觉证据</a:t>
            </a:r>
          </a:p>
          <a:p xmlns:a="http://schemas.openxmlformats.org/drawingml/2006/main">
            <a:r>
              <a:t>【互动提问】你的第一步是什么？这个步骤依赖哪一个条件？</a:t>
            </a:r>
          </a:p>
          <a:p xmlns:a="http://schemas.openxmlformats.org/drawingml/2006/main">
            <a:r>
              <a:t>【预期回答】学生能说出“观察—命名—定位—解释效果”中的起始动作，并避开“用情绪词代替形式分析”。</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分步讲评：先重述题目条件，再逐步示范“观察—命名—定位—解释效果”，最后给出正确结论“Visible elements do not prove a single private intention of the artist.”。完整解析：The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Visual Arts 公开评核框架、作品评赏与作品集任务要求｜Visual Arts public-examination or SBA skill adapted to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【预期回答】学生能把失分归入“用情绪词代替形式分析”或更精确的个人错因，并写出可执行检查动作。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讲稿】逐项解释“视觉元素”中的专有名词、符号、对象和单位。特别强调：用情绪词代替形式分析</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讲稿】用“条件—表示—方法—核验”重建本知识点。示范时逐步引用：观察—命名—定位—解释效果</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讲稿】带学生逐句读取任务，不先求答案。要求指出材料中的有效条件，再按“观察—命名—定位—解释效果”作答。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讲稿】先展示错误路径，再用解析链复原第一失分点。禁止只说“粗心”；必须落到“用情绪词代替形式分析”或更精确的动作。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Visual Arts public-examination or SBA skill adapted to MCQ · 证据定位
指令焦点：先判断题目要求找、解、析、比、评中的哪一种动作。
【原创训练材料｜参数为训练所设】A work clusters small grey figures at lower left, places one saturated orange rectangle at upper right, and leaves a wide pale gap between them.
A draft makes an absolute claim. Which revision is defensible? 选项为 A.Revise the claim to: Contrast in colour, scale and position directs attention from the figures towards the orange form.；B.Locate each element, trace the viewing path and test the reading against the whole composition.；C.Visible elements do not prove a single private intention of the artist.；D.Repeat the evaluation after this step: Locate each element, trace the viewing path and test the reading against the whole composition.。讲解时强调：元素描述必须指向具体视觉证据</a:t>
            </a:r>
          </a:p>
          <a:p xmlns:a="http://schemas.openxmlformats.org/drawingml/2006/main">
            <a:r>
              <a:t>【互动提问】你的第一步是什么？这个步骤依赖哪一个条件？</a:t>
            </a:r>
          </a:p>
          <a:p xmlns:a="http://schemas.openxmlformats.org/drawingml/2006/main">
            <a:r>
              <a:t>【预期回答】学生能说出“观察—命名—定位—解释效果”中的起始动作，并避开“用情绪词代替形式分析”。</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分步讲评：先重述题目条件，再逐步示范“观察—命名—定位—解释效果”，最后给出正确结论“Revise the claim to: Contrast in colour, scale and position directs attention from the figures towards the orange form.”。完整解析：The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Visual Arts 公开评核框架、作品评赏与作品集任务要求｜Visual Arts public-examination or SBA skill adapted to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【预期回答】学生能把失分归入“用情绪词代替形式分析”或更精确的个人错因，并写出可执行检查动作。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讲稿】逐项解释“视觉元素”中的专有名词、符号、对象和单位。特别强调：用情绪词代替形式分析</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讲稿】用“条件—表示—方法—核验”重建本知识点。示范时逐步引用：观察—命名—定位—解释效果</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讲稿】带学生逐句读取任务，不先求答案。要求指出材料中的有效条件，再按“观察—命名—定位—解释效果”作答。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讲稿】先展示错误路径，再用解析链复原第一失分点。禁止只说“粗心”；必须落到“用情绪词代替形式分析”或更精确的动作。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public-examination or SBA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891ce6f38cd4b5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2dbbe0ed4734a7f" /><Relationship Type="http://schemas.openxmlformats.org/officeDocument/2006/relationships/slideLayout" Target="/ppt/slideLayouts/slideLayout1.xml" Id="R70b0b25b264c4fa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0b0b25b264c4fa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68134cd1fa04402e" /><Relationship Type="http://schemas.openxmlformats.org/officeDocument/2006/relationships/image" Target="/ppt/media/image.png" Id="R3c60125c861f4951" /><Relationship Type="http://schemas.openxmlformats.org/officeDocument/2006/relationships/notesSlide" Target="/ppt/notesSlides/notesSlide1.xml" Id="R6f11d42b2bde45af"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1f8e76f2b1714383" /><Relationship Type="http://schemas.openxmlformats.org/officeDocument/2006/relationships/image" Target="/ppt/media/image2.png" Id="Rf45ad2a7265b4cd8" /><Relationship Type="http://schemas.openxmlformats.org/officeDocument/2006/relationships/notesSlide" Target="/ppt/notesSlides/notesSlide2.xml" Id="Ra64a8f1caa394e13"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89e559519b1e4260" /><Relationship Type="http://schemas.openxmlformats.org/officeDocument/2006/relationships/image" Target="/ppt/media/image3.png" Id="R88e56ed8030244b1" /><Relationship Type="http://schemas.openxmlformats.org/officeDocument/2006/relationships/notesSlide" Target="/ppt/notesSlides/notesSlide3.xml" Id="Rb9b5132e32a547b5"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4c59848dc0e64316" /><Relationship Type="http://schemas.openxmlformats.org/officeDocument/2006/relationships/image" Target="/ppt/media/image4.png" Id="R4f570ecc8f794be1" /><Relationship Type="http://schemas.openxmlformats.org/officeDocument/2006/relationships/notesSlide" Target="/ppt/notesSlides/notesSlide4.xml" Id="R4a6d010dbce14c59"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631b91149e864d71" /><Relationship Type="http://schemas.openxmlformats.org/officeDocument/2006/relationships/image" Target="/ppt/media/image5.png" Id="Rab7082c776af4eab" /><Relationship Type="http://schemas.openxmlformats.org/officeDocument/2006/relationships/notesSlide" Target="/ppt/notesSlides/notesSlide5.xml" Id="R0a247d9094194065"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606e0dbfd57142ae" /><Relationship Type="http://schemas.openxmlformats.org/officeDocument/2006/relationships/image" Target="/ppt/media/image6.png" Id="Ra71f24aa2db54c5d" /><Relationship Type="http://schemas.openxmlformats.org/officeDocument/2006/relationships/notesSlide" Target="/ppt/notesSlides/notesSlide6.xml" Id="R74d5c1f160df43ca"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751b74607e404284" /><Relationship Type="http://schemas.openxmlformats.org/officeDocument/2006/relationships/image" Target="/ppt/media/image7.png" Id="Ra8192cee107f4c09" /><Relationship Type="http://schemas.openxmlformats.org/officeDocument/2006/relationships/notesSlide" Target="/ppt/notesSlides/notesSlide7.xml" Id="Rac76614593014f23"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16ae10e6584c484e" /><Relationship Type="http://schemas.openxmlformats.org/officeDocument/2006/relationships/image" Target="/ppt/media/image8.png" Id="Rd705b554b84847b1" /><Relationship Type="http://schemas.openxmlformats.org/officeDocument/2006/relationships/notesSlide" Target="/ppt/notesSlides/notesSlide8.xml" Id="Rceaea54afbc54e5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ed0873cdac5e4397" /><Relationship Type="http://schemas.openxmlformats.org/officeDocument/2006/relationships/image" Target="/ppt/media/image9.png" Id="R2bc9fd59412049e8" /><Relationship Type="http://schemas.openxmlformats.org/officeDocument/2006/relationships/notesSlide" Target="/ppt/notesSlides/notesSlide9.xml" Id="R0b5605de763d4a4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006e84a15fbb4448" /><Relationship Type="http://schemas.openxmlformats.org/officeDocument/2006/relationships/image" Target="/ppt/media/image10.png" Id="R270ca0f594ab4d9b" /><Relationship Type="http://schemas.openxmlformats.org/officeDocument/2006/relationships/notesSlide" Target="/ppt/notesSlides/notesSlide10.xml" Id="R6f6f2493a9ac43c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388baefc546f4aa8" /><Relationship Type="http://schemas.openxmlformats.org/officeDocument/2006/relationships/image" Target="/ppt/media/image11.png" Id="R8f8447d876574fa5" /><Relationship Type="http://schemas.openxmlformats.org/officeDocument/2006/relationships/notesSlide" Target="/ppt/notesSlides/notesSlide11.xml" Id="R4d0e40d59e8c476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29e5cadbf73a45c7" /><Relationship Type="http://schemas.openxmlformats.org/officeDocument/2006/relationships/image" Target="/ppt/media/image12.png" Id="Rc67705694b054f7b" /><Relationship Type="http://schemas.openxmlformats.org/officeDocument/2006/relationships/notesSlide" Target="/ppt/notesSlides/notesSlide12.xml" Id="R21f86faf8cb0463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40c41410f20b4b86" /><Relationship Type="http://schemas.openxmlformats.org/officeDocument/2006/relationships/image" Target="/ppt/media/image13.png" Id="R1fa656a0629642b6" /><Relationship Type="http://schemas.openxmlformats.org/officeDocument/2006/relationships/notesSlide" Target="/ppt/notesSlides/notesSlide13.xml" Id="R2b9ec83e7ad5494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5810034738cb4573" /><Relationship Type="http://schemas.openxmlformats.org/officeDocument/2006/relationships/image" Target="/ppt/media/image14.png" Id="R124db3e525614b11" /><Relationship Type="http://schemas.openxmlformats.org/officeDocument/2006/relationships/notesSlide" Target="/ppt/notesSlides/notesSlide14.xml" Id="Rc67bccf7d42b401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6743a7a5fc034aa0" /><Relationship Type="http://schemas.openxmlformats.org/officeDocument/2006/relationships/image" Target="/ppt/media/image15.png" Id="R3ca43b3276aa4dab" /><Relationship Type="http://schemas.openxmlformats.org/officeDocument/2006/relationships/notesSlide" Target="/ppt/notesSlides/notesSlide15.xml" Id="R091e190ceb994ad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e3c84ef6c3504e8b" /><Relationship Type="http://schemas.openxmlformats.org/officeDocument/2006/relationships/image" Target="/ppt/media/image16.png" Id="Rc893384bbfa347ac" /><Relationship Type="http://schemas.openxmlformats.org/officeDocument/2006/relationships/notesSlide" Target="/ppt/notesSlides/notesSlide16.xml" Id="R03125f7af095476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e560012c84b24430" /><Relationship Type="http://schemas.openxmlformats.org/officeDocument/2006/relationships/image" Target="/ppt/media/image17.png" Id="R9bc26f62b1684757" /><Relationship Type="http://schemas.openxmlformats.org/officeDocument/2006/relationships/notesSlide" Target="/ppt/notesSlides/notesSlide17.xml" Id="Rb02219bf0e624ef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6a58726e20144716" /><Relationship Type="http://schemas.openxmlformats.org/officeDocument/2006/relationships/image" Target="/ppt/media/image18.png" Id="Rd662dc3180494eeb" /><Relationship Type="http://schemas.openxmlformats.org/officeDocument/2006/relationships/notesSlide" Target="/ppt/notesSlides/notesSlide18.xml" Id="Rc40696989c2d44e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6f9ec732a2ed4793" /><Relationship Type="http://schemas.openxmlformats.org/officeDocument/2006/relationships/image" Target="/ppt/media/image19.png" Id="R6caaf92caf4e4217" /><Relationship Type="http://schemas.openxmlformats.org/officeDocument/2006/relationships/notesSlide" Target="/ppt/notesSlides/notesSlide19.xml" Id="R66748153d8ae4e5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c12541f9a8064fb3" /><Relationship Type="http://schemas.openxmlformats.org/officeDocument/2006/relationships/image" Target="/ppt/media/image20.png" Id="R75f2cd01ed144417" /><Relationship Type="http://schemas.openxmlformats.org/officeDocument/2006/relationships/notesSlide" Target="/ppt/notesSlides/notesSlide20.xml" Id="Ra1b97fbb28f6445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65d95f8ec56e483c" /><Relationship Type="http://schemas.openxmlformats.org/officeDocument/2006/relationships/image" Target="/ppt/media/image21.png" Id="Ra7b3625ab7d64f6c" /><Relationship Type="http://schemas.openxmlformats.org/officeDocument/2006/relationships/notesSlide" Target="/ppt/notesSlides/notesSlide21.xml" Id="R0bef853e3c5845b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7bed75e441f84ca1" /><Relationship Type="http://schemas.openxmlformats.org/officeDocument/2006/relationships/image" Target="/ppt/media/image22.png" Id="R0ccb758178654e5c" /><Relationship Type="http://schemas.openxmlformats.org/officeDocument/2006/relationships/notesSlide" Target="/ppt/notesSlides/notesSlide22.xml" Id="Rdb24e78ac7ee427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20e409fadd1040c4" /><Relationship Type="http://schemas.openxmlformats.org/officeDocument/2006/relationships/image" Target="/ppt/media/image23.png" Id="R3eba494230e94de8" /><Relationship Type="http://schemas.openxmlformats.org/officeDocument/2006/relationships/notesSlide" Target="/ppt/notesSlides/notesSlide23.xml" Id="Red8e0c0e859249e5"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3d94bd4b08a64e5b" /><Relationship Type="http://schemas.openxmlformats.org/officeDocument/2006/relationships/image" Target="/ppt/media/image24.png" Id="Rb13a212e93d04cc1" /><Relationship Type="http://schemas.openxmlformats.org/officeDocument/2006/relationships/notesSlide" Target="/ppt/notesSlides/notesSlide24.xml" Id="Ra04e4d65872242a5"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7996f193e8204e21" /><Relationship Type="http://schemas.openxmlformats.org/officeDocument/2006/relationships/image" Target="/ppt/media/image25.png" Id="R3019063a7a1d4f86" /><Relationship Type="http://schemas.openxmlformats.org/officeDocument/2006/relationships/notesSlide" Target="/ppt/notesSlides/notesSlide25.xml" Id="R0a366d8e2e694db1"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ff88f7cb5add4a6f" /><Relationship Type="http://schemas.openxmlformats.org/officeDocument/2006/relationships/image" Target="/ppt/media/image26.png" Id="R03716af42af34ef3" /><Relationship Type="http://schemas.openxmlformats.org/officeDocument/2006/relationships/notesSlide" Target="/ppt/notesSlides/notesSlide26.xml" Id="Rffe090c7edb84594"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66e2762514d14357" /><Relationship Type="http://schemas.openxmlformats.org/officeDocument/2006/relationships/image" Target="/ppt/media/image27.png" Id="Rda8472c7f2c14bbe" /><Relationship Type="http://schemas.openxmlformats.org/officeDocument/2006/relationships/notesSlide" Target="/ppt/notesSlides/notesSlide27.xml" Id="R13df2fd96e554d1e"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94903d78d4ba409a" /><Relationship Type="http://schemas.openxmlformats.org/officeDocument/2006/relationships/image" Target="/ppt/media/image28.png" Id="R5c2fff1ed0f04118" /><Relationship Type="http://schemas.openxmlformats.org/officeDocument/2006/relationships/notesSlide" Target="/ppt/notesSlides/notesSlide28.xml" Id="R20f87e7bba674b7f"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b2f3f3d3ed3f4cfa" /><Relationship Type="http://schemas.openxmlformats.org/officeDocument/2006/relationships/image" Target="/ppt/media/image29.png" Id="R86af08444bdc409c" /><Relationship Type="http://schemas.openxmlformats.org/officeDocument/2006/relationships/notesSlide" Target="/ppt/notesSlides/notesSlide29.xml" Id="Rfebaf798035b42c3"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13b6d2d93ff34d58" /><Relationship Type="http://schemas.openxmlformats.org/officeDocument/2006/relationships/image" Target="/ppt/media/image30.png" Id="R30c0b6ea07ec44fc" /><Relationship Type="http://schemas.openxmlformats.org/officeDocument/2006/relationships/notesSlide" Target="/ppt/notesSlides/notesSlide30.xml" Id="Rc22ccf3dd8bd4624" /></Relationships>
</file>

<file path=ppt/slides/slide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38A42536-6EC3-4AA6-B0F7-3581BD34DF2E}"/>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096F9C8D-01EC-44C0-BE25-24C5AF9FE808}"/>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F13DECB0-A343-4A24-91BA-527D017FF968}"/>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VA · KNOWLEDGE POINT</a:t>
            </a:r>
          </a:p>
        </p:txBody>
      </p:sp>
      <p:sp>
        <p:nvSpPr>
          <p:cNvPr id="4" name="">
            <a:extLst xmlns:a="http://schemas.openxmlformats.org/drawingml/2006/main">
              <a:ext uri="{FF2B5EF4-FFF2-40B4-BE49-F238E27FC236}">
                <a16:creationId xmlns:a16="http://schemas.microsoft.com/office/drawing/2014/main" id="{D4B0AF65-D28C-4DAE-94F1-B84621C05CAF}"/>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视觉元素</a:t>
            </a:r>
          </a:p>
        </p:txBody>
      </p:sp>
      <p:sp>
        <p:nvSpPr>
          <p:cNvPr id="5" name="">
            <a:extLst xmlns:a="http://schemas.openxmlformats.org/drawingml/2006/main">
              <a:ext uri="{FF2B5EF4-FFF2-40B4-BE49-F238E27FC236}">
                <a16:creationId xmlns:a16="http://schemas.microsoft.com/office/drawing/2014/main" id="{54625DC3-4709-41A4-AC93-7F88C04137A3}"/>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线、形、色、明暗、质感、空间和时间。</a:t>
            </a:r>
          </a:p>
        </p:txBody>
      </p:sp>
      <p:sp>
        <p:nvSpPr>
          <p:cNvPr id="6" name="">
            <a:extLst xmlns:a="http://schemas.openxmlformats.org/drawingml/2006/main">
              <a:ext uri="{FF2B5EF4-FFF2-40B4-BE49-F238E27FC236}">
                <a16:creationId xmlns:a16="http://schemas.microsoft.com/office/drawing/2014/main" id="{0E3BF74D-A694-4B7A-9C0C-D989837C9B57}"/>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BFE5D0"/>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4A75B5F5-95D6-461D-9460-A27624BF9714}"/>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F2D48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3D44DF78-8BAA-4989-AEA4-B79C23A04CFA}"/>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AFC8E8"/>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ED483644-7798-4EB2-989C-F2453FB1923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3c60125c861f495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7C2D8554-E7E5-4222-9ACA-39DF746EE53B}"/>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DF7AAA"/>
                </a:solidFill>
                <a:latin typeface="Arial"/>
                <a:ea typeface="Arial"/>
                <a:cs typeface="Arial"/>
              </a:defRPr>
            </a:pPr>
            <a:r>
              <a:rPr sz="6900" b="1">
                <a:solidFill>
                  <a:srgbClr val="DF7AAA"/>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CD543544-4498-4649-B1DC-3AA3CFB9B8B7}"/>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1DDC6C6F-F2FE-44D0-AEF9-F0BAB63F480C}"/>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03057"/>
                </a:solidFill>
                <a:latin typeface="Arial"/>
                <a:ea typeface="Arial"/>
                <a:cs typeface="Arial"/>
              </a:defRPr>
            </a:pPr>
            <a:r>
              <a:rPr sz="5700" b="1">
                <a:solidFill>
                  <a:srgbClr val="003057"/>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413F186A-CA09-4ECD-B7FD-6BF9C07ACD24}"/>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7487CD65-D7F2-4B0A-AD2B-AA94544A1963}"/>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667085"/>
                </a:solidFill>
                <a:latin typeface="Microsoft YaHei"/>
                <a:ea typeface="Microsoft YaHei"/>
                <a:cs typeface="Microsoft YaHei"/>
              </a:defRPr>
            </a:pPr>
            <a:r>
              <a:rPr sz="1425" b="1">
                <a:solidFill>
                  <a:srgbClr val="667085"/>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9009FFB8-3DA9-4FA5-B811-D6671CECC82E}"/>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247C2123-90D4-4835-B690-EA5DC5594AE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2A850CEF-4B7C-487D-939E-378E91C5DFD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视觉元素</a:t>
            </a:r>
          </a:p>
        </p:txBody>
      </p:sp>
      <p:sp>
        <p:nvSpPr>
          <p:cNvPr id="19" name="">
            <a:extLst xmlns:a="http://schemas.openxmlformats.org/drawingml/2006/main">
              <a:ext uri="{FF2B5EF4-FFF2-40B4-BE49-F238E27FC236}">
                <a16:creationId xmlns:a16="http://schemas.microsoft.com/office/drawing/2014/main" id="{4214A2B7-1970-479E-89AA-96250A134D0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01 / 30</a:t>
            </a:r>
          </a:p>
        </p:txBody>
      </p:sp>
    </p:spTree>
    <p:extLst>
      <p:ext uri="{BB962C8B-B14F-4D97-AF65-F5344CB8AC3E}">
        <p14:creationId xmlns:p14="http://schemas.microsoft.com/office/powerpoint/2010/main" val="939599553"/>
      </p:ext>
    </p:extLst>
  </p:cSld>
</p:sld>
</file>

<file path=ppt/slides/slide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D01B17F4-FFF5-4D72-A2DC-5BE1183CE6A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AE6FA7FA-2838-46EB-88FC-F59DCD1A6C7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f45ad2a7265b4cd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6548F0E-6E12-4D44-9055-3875D81F02F1}"/>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6839A638-3475-49EB-9259-ECF6AADA05D9}"/>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38346C12-FF16-4F3C-B49E-DE0F2410C2DF}"/>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BFE5D0"/>
                </a:solidFill>
                <a:latin typeface="Arial"/>
                <a:ea typeface="Arial"/>
                <a:cs typeface="Arial"/>
              </a:defRPr>
            </a:pPr>
            <a:r>
              <a:rPr sz="1800" b="1">
                <a:solidFill>
                  <a:srgbClr val="BFE5D0"/>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A9865E6B-8353-47B0-828F-F38D729153DE}"/>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8616FC19-C17D-4B3A-853D-740454F84391}"/>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14FA72AC-065F-4E63-BA4A-85F6BA601544}"/>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B470CC63-B219-4631-BBF1-20AE9D702148}"/>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FCD0B7D8-9064-4F86-BBA7-D7AD0A53F3F4}"/>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DF7AAA"/>
                </a:solidFill>
                <a:latin typeface="Arial"/>
                <a:ea typeface="Arial"/>
                <a:cs typeface="Arial"/>
              </a:defRPr>
            </a:pPr>
            <a:r>
              <a:rPr sz="1800" b="1">
                <a:solidFill>
                  <a:srgbClr val="DF7AAA"/>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BB43E84A-FCBA-44E3-B8D8-B552C33FAC9F}"/>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58265D1A-A090-406F-B3AD-E96AD1EE1F4B}"/>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16100961-15B4-4788-925F-5CC9106F078A}"/>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40114467-0F13-40BD-83C0-23BE6E20C073}"/>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5AE70BC5-A5F1-4F24-972C-7FEC0207D6F0}"/>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DF7AAA"/>
                </a:solidFill>
                <a:latin typeface="Arial"/>
                <a:ea typeface="Arial"/>
                <a:cs typeface="Arial"/>
              </a:defRPr>
            </a:pPr>
            <a:r>
              <a:rPr sz="1800" b="1">
                <a:solidFill>
                  <a:srgbClr val="DF7AAA"/>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AA95D8AD-4A32-4D75-9A81-E204252C3E2C}"/>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E3002D2E-D73C-4F0E-8F4D-CFE81BF6829B}"/>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1AF5313F-47AA-4399-AC1F-B1F8545D7487}"/>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AB48B3EB-CB2D-4AF1-9C47-162254E81E1D}"/>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成功标准｜元素描述必须指向具体视觉证据</a:t>
            </a:r>
          </a:p>
        </p:txBody>
      </p:sp>
      <p:sp>
        <p:nvSpPr>
          <p:cNvPr id="21" name="">
            <a:extLst xmlns:a="http://schemas.openxmlformats.org/drawingml/2006/main">
              <a:ext uri="{FF2B5EF4-FFF2-40B4-BE49-F238E27FC236}">
                <a16:creationId xmlns:a16="http://schemas.microsoft.com/office/drawing/2014/main" id="{65F11DC7-FB68-4A2F-A64B-C26AF66841A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5914560E-FE29-404D-AD8A-A81E8D767E8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视觉元素</a:t>
            </a:r>
          </a:p>
        </p:txBody>
      </p:sp>
      <p:sp>
        <p:nvSpPr>
          <p:cNvPr id="23" name="">
            <a:extLst xmlns:a="http://schemas.openxmlformats.org/drawingml/2006/main">
              <a:ext uri="{FF2B5EF4-FFF2-40B4-BE49-F238E27FC236}">
                <a16:creationId xmlns:a16="http://schemas.microsoft.com/office/drawing/2014/main" id="{91F934FA-8152-40BF-89BC-FC3396D1662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02 / 30</a:t>
            </a:r>
          </a:p>
        </p:txBody>
      </p:sp>
    </p:spTree>
    <p:extLst>
      <p:ext uri="{BB962C8B-B14F-4D97-AF65-F5344CB8AC3E}">
        <p14:creationId xmlns:p14="http://schemas.microsoft.com/office/powerpoint/2010/main" val="656728724"/>
      </p:ext>
    </p:extLst>
  </p:cSld>
</p:sld>
</file>

<file path=ppt/slides/slide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CADB086-BBB9-413E-9A45-196F912BF3B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BAA81B06-D21A-40F2-8C42-B43635FBEF5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8e56ed8030244b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7C1C95F-54DE-4DA9-BCFB-443AE2693B80}"/>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14213D"/>
                </a:solidFill>
                <a:latin typeface="Microsoft YaHei"/>
                <a:ea typeface="Microsoft YaHei"/>
                <a:cs typeface="Microsoft YaHei"/>
              </a:defRPr>
            </a:pPr>
            <a:r>
              <a:rPr sz="3000" b="1">
                <a:solidFill>
                  <a:srgbClr val="14213D"/>
                </a:solidFill>
                <a:latin typeface="Microsoft YaHei"/>
                <a:ea typeface="Microsoft YaHei"/>
                <a:cs typeface="Microsoft YaHei"/>
              </a:rPr>
              <a:t>视觉元素</a:t>
            </a:r>
          </a:p>
        </p:txBody>
      </p:sp>
      <p:sp>
        <p:nvSpPr>
          <p:cNvPr id="5" name="">
            <a:extLst xmlns:a="http://schemas.openxmlformats.org/drawingml/2006/main">
              <a:ext uri="{FF2B5EF4-FFF2-40B4-BE49-F238E27FC236}">
                <a16:creationId xmlns:a16="http://schemas.microsoft.com/office/drawing/2014/main" id="{49CA46E2-C40B-44B6-98AF-334CE11BC9C2}"/>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6CBE0EA5-A4B5-444D-B83D-DC58696AF56F}"/>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86F3D31B-FE77-4B8D-A357-5E37A8F72674}"/>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BFE5D0"/>
                </a:solidFill>
                <a:latin typeface="Arial"/>
                <a:ea typeface="Arial"/>
                <a:cs typeface="Arial"/>
              </a:defRPr>
            </a:pPr>
            <a:r>
              <a:rPr sz="825" b="1">
                <a:solidFill>
                  <a:srgbClr val="BFE5D0"/>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F029A31A-FE22-4565-A11F-EC1A1D9FF1F3}"/>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元素描述必须指向具体视觉证据</a:t>
            </a:r>
          </a:p>
        </p:txBody>
      </p:sp>
      <p:sp>
        <p:nvSpPr>
          <p:cNvPr id="9" name="">
            <a:extLst xmlns:a="http://schemas.openxmlformats.org/drawingml/2006/main">
              <a:ext uri="{FF2B5EF4-FFF2-40B4-BE49-F238E27FC236}">
                <a16:creationId xmlns:a16="http://schemas.microsoft.com/office/drawing/2014/main" id="{B249CCA8-C4B3-4E2C-8D14-013D457E7438}"/>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F2D48A"/>
                </a:solidFill>
                <a:latin typeface="Microsoft YaHei"/>
                <a:ea typeface="Microsoft YaHei"/>
                <a:cs typeface="Microsoft YaHei"/>
              </a:defRPr>
            </a:pPr>
            <a:r>
              <a:rPr sz="1275" b="1">
                <a:solidFill>
                  <a:srgbClr val="F2D48A"/>
                </a:solidFill>
                <a:latin typeface="Microsoft YaHei"/>
                <a:ea typeface="Microsoft YaHei"/>
                <a:cs typeface="Microsoft YaHei"/>
              </a:rPr>
              <a:t>边界提醒｜用情绪词代替形式分析</a:t>
            </a:r>
          </a:p>
        </p:txBody>
      </p:sp>
      <p:sp>
        <p:nvSpPr>
          <p:cNvPr id="10" name="">
            <a:extLst xmlns:a="http://schemas.openxmlformats.org/drawingml/2006/main">
              <a:ext uri="{FF2B5EF4-FFF2-40B4-BE49-F238E27FC236}">
                <a16:creationId xmlns:a16="http://schemas.microsoft.com/office/drawing/2014/main" id="{EFB8A647-8647-4C28-862E-7E1DEDD56286}"/>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oundRect">
            <a:avLst>
              <a:gd name="adj" fmla="val 8000"/>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6573B52A-6798-482A-B39C-441E078848E7}"/>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DF7AAA"/>
                </a:solidFill>
                <a:latin typeface="Microsoft YaHei"/>
                <a:ea typeface="Microsoft YaHei"/>
                <a:cs typeface="Microsoft YaHei"/>
              </a:defRPr>
            </a:pPr>
            <a:r>
              <a:rPr sz="975" b="1">
                <a:solidFill>
                  <a:srgbClr val="DF7AAA"/>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3BF89EDE-404A-4EE7-8CB0-027CC987006A}"/>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线、形、色、明暗、质感、空间和时间。</a:t>
            </a:r>
          </a:p>
        </p:txBody>
      </p:sp>
      <p:sp>
        <p:nvSpPr>
          <p:cNvPr id="13" name="">
            <a:extLst xmlns:a="http://schemas.openxmlformats.org/drawingml/2006/main">
              <a:ext uri="{FF2B5EF4-FFF2-40B4-BE49-F238E27FC236}">
                <a16:creationId xmlns:a16="http://schemas.microsoft.com/office/drawing/2014/main" id="{E182CFC1-C440-44C3-8400-9FE1F61FCE80}"/>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oundRect">
            <a:avLst>
              <a:gd name="adj" fmla="val 6780"/>
            </a:avLst>
          </a:prstGeom>
          <a:solidFill xmlns:a="http://schemas.openxmlformats.org/drawingml/2006/main">
            <a:srgbClr val="FCE4D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B44ED826-05AF-4C8C-97F4-CDE62C51A46E}"/>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B7EBBFAF-A7D7-4DFE-B0C5-E69D0BE1A06E}"/>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观察—命名—定位—解释效果</a:t>
            </a:r>
          </a:p>
        </p:txBody>
      </p:sp>
      <p:sp>
        <p:nvSpPr>
          <p:cNvPr id="16" name="">
            <a:extLst xmlns:a="http://schemas.openxmlformats.org/drawingml/2006/main">
              <a:ext uri="{FF2B5EF4-FFF2-40B4-BE49-F238E27FC236}">
                <a16:creationId xmlns:a16="http://schemas.microsoft.com/office/drawing/2014/main" id="{3A1CFF3C-A35B-4144-A3C5-230771BE10BE}"/>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Microsoft YaHei"/>
                <a:ea typeface="Microsoft YaHei"/>
                <a:cs typeface="Microsoft YaHei"/>
              </a:defRPr>
            </a:pPr>
            <a:r>
              <a:rPr sz="900" b="1">
                <a:solidFill>
                  <a:srgbClr val="667085"/>
                </a:solidFill>
                <a:latin typeface="Microsoft YaHei"/>
                <a:ea typeface="Microsoft YaHei"/>
                <a:cs typeface="Microsoft YaHei"/>
              </a:rPr>
              <a:t>题型依据｜DSE模考题型｜参照 HKDSE Visual Arts 公开评核框架、作品评赏与作品集任务要求｜Visual Arts public-examination or SBA skill adapted to MCQ·证据定位·原创模考任务 1</a:t>
            </a:r>
          </a:p>
        </p:txBody>
      </p:sp>
      <p:sp>
        <p:nvSpPr>
          <p:cNvPr id="17" name="">
            <a:extLst xmlns:a="http://schemas.openxmlformats.org/drawingml/2006/main">
              <a:ext uri="{FF2B5EF4-FFF2-40B4-BE49-F238E27FC236}">
                <a16:creationId xmlns:a16="http://schemas.microsoft.com/office/drawing/2014/main" id="{DE373C5A-BC0E-496A-B016-6334756911E7}"/>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03057"/>
                </a:solidFill>
                <a:latin typeface="Arial"/>
                <a:ea typeface="Arial"/>
                <a:cs typeface="Arial"/>
              </a:defRPr>
            </a:pPr>
            <a:r>
              <a:rPr sz="975" b="1">
                <a:solidFill>
                  <a:srgbClr val="003057"/>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F7AFAA3F-F64E-4DCD-9CB8-DF62F1DA02F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4E9B106-CB31-4A8F-8D1D-40BE73AD72D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视觉元素</a:t>
            </a:r>
          </a:p>
        </p:txBody>
      </p:sp>
      <p:sp>
        <p:nvSpPr>
          <p:cNvPr id="20" name="">
            <a:extLst xmlns:a="http://schemas.openxmlformats.org/drawingml/2006/main">
              <a:ext uri="{FF2B5EF4-FFF2-40B4-BE49-F238E27FC236}">
                <a16:creationId xmlns:a16="http://schemas.microsoft.com/office/drawing/2014/main" id="{10B10098-4737-4D4B-8CA9-910730E5D87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03 / 30</a:t>
            </a:r>
          </a:p>
        </p:txBody>
      </p:sp>
    </p:spTree>
    <p:extLst>
      <p:ext uri="{BB962C8B-B14F-4D97-AF65-F5344CB8AC3E}">
        <p14:creationId xmlns:p14="http://schemas.microsoft.com/office/powerpoint/2010/main" val="553341311"/>
      </p:ext>
    </p:extLst>
  </p:cSld>
</p:sld>
</file>

<file path=ppt/slides/slide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50E1089A-B0A1-4DF7-A6FE-D523F7140AC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EFF1B8AE-4E2A-45C2-A659-2CEAB0F9857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4f570ecc8f794be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AA379E1-BCCF-4EAE-AFD6-F07500C92653}"/>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B477A1CF-06A0-4D48-887E-B259879C1AC6}"/>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CB938C72-F87F-42DD-B495-EDCF9BA8E2CD}"/>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能解释“元素描述必须指向具体视觉证据”，并识别一个反例或边界。</a:t>
            </a:r>
          </a:p>
        </p:txBody>
      </p:sp>
      <p:sp>
        <p:nvSpPr>
          <p:cNvPr id="7" name="">
            <a:extLst xmlns:a="http://schemas.openxmlformats.org/drawingml/2006/main">
              <a:ext uri="{FF2B5EF4-FFF2-40B4-BE49-F238E27FC236}">
                <a16:creationId xmlns:a16="http://schemas.microsoft.com/office/drawing/2014/main" id="{2EEE4BB4-E49D-40DD-A2D2-84CCF30F513D}"/>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21BF160E-2558-409B-A150-1C2A9E51DA64}"/>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DF7AAA"/>
                </a:solidFill>
                <a:latin typeface="Microsoft YaHei"/>
                <a:ea typeface="Microsoft YaHei"/>
                <a:cs typeface="Microsoft YaHei"/>
              </a:defRPr>
            </a:pPr>
            <a:r>
              <a:rPr sz="1050" b="1">
                <a:solidFill>
                  <a:srgbClr val="DF7AAA"/>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0D3B2C54-E0CE-49B6-96EC-96CBFDCAA898}"/>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AA-1 · Visual Arts public-examination or SBA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work clusters s…</a:t>
            </a:r>
          </a:p>
        </p:txBody>
      </p:sp>
      <p:sp>
        <p:nvSpPr>
          <p:cNvPr id="10" name="">
            <a:extLst xmlns:a="http://schemas.openxmlformats.org/drawingml/2006/main">
              <a:ext uri="{FF2B5EF4-FFF2-40B4-BE49-F238E27FC236}">
                <a16:creationId xmlns:a16="http://schemas.microsoft.com/office/drawing/2014/main" id="{70A71881-6E55-4EF1-B4BB-EF5C71F29019}"/>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高频错因：用情绪词代替形式分析</a:t>
            </a:r>
          </a:p>
        </p:txBody>
      </p:sp>
      <p:sp>
        <p:nvSpPr>
          <p:cNvPr id="11" name="">
            <a:extLst xmlns:a="http://schemas.openxmlformats.org/drawingml/2006/main">
              <a:ext uri="{FF2B5EF4-FFF2-40B4-BE49-F238E27FC236}">
                <a16:creationId xmlns:a16="http://schemas.microsoft.com/office/drawing/2014/main" id="{4A89A4CA-98C9-460A-B1CF-80F9C2959BED}"/>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966298D3-5974-415E-8CFB-AA2FF550D43F}"/>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0E346712-2A7F-42F5-A045-CA3B4E9CDCB3}"/>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元素描述必须指向具体视觉证据</a:t>
            </a:r>
          </a:p>
        </p:txBody>
      </p:sp>
      <p:sp>
        <p:nvSpPr>
          <p:cNvPr id="14" name="">
            <a:extLst xmlns:a="http://schemas.openxmlformats.org/drawingml/2006/main">
              <a:ext uri="{FF2B5EF4-FFF2-40B4-BE49-F238E27FC236}">
                <a16:creationId xmlns:a16="http://schemas.microsoft.com/office/drawing/2014/main" id="{0005355A-20B2-4445-BC2F-F08462EB1AF8}"/>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659B587D-4D89-4DC5-9454-5733CF5285A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BF3002C5-21E8-418A-B640-055BFE3F069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视觉元素</a:t>
            </a:r>
          </a:p>
        </p:txBody>
      </p:sp>
      <p:sp>
        <p:nvSpPr>
          <p:cNvPr id="17" name="">
            <a:extLst xmlns:a="http://schemas.openxmlformats.org/drawingml/2006/main">
              <a:ext uri="{FF2B5EF4-FFF2-40B4-BE49-F238E27FC236}">
                <a16:creationId xmlns:a16="http://schemas.microsoft.com/office/drawing/2014/main" id="{534DA055-AA10-4914-8021-18D447CDD68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04 / 30</a:t>
            </a:r>
          </a:p>
        </p:txBody>
      </p:sp>
    </p:spTree>
    <p:extLst>
      <p:ext uri="{BB962C8B-B14F-4D97-AF65-F5344CB8AC3E}">
        <p14:creationId xmlns:p14="http://schemas.microsoft.com/office/powerpoint/2010/main" val="1586093233"/>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997E2A01-E79D-4EE5-972A-3AE79182CCB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8DEB2B85-4446-4047-8F78-D71A7CFA4A8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ab7082c776af4ea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443FD32-CE63-4953-A1FB-34AD45887719}"/>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1D65C2C0-E76D-489C-ADA2-951AF3E2B5AD}"/>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99EC8D28-9436-46DD-8C72-7C10BAB1F47A}"/>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6D09EA06-78F9-43FC-91EA-F77AE5986F57}"/>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D58F4258-4577-4A89-94EB-ADDF12BA4963}"/>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观察</a:t>
            </a:r>
          </a:p>
        </p:txBody>
      </p:sp>
      <p:sp>
        <p:nvSpPr>
          <p:cNvPr id="9" name="">
            <a:extLst xmlns:a="http://schemas.openxmlformats.org/drawingml/2006/main">
              <a:ext uri="{FF2B5EF4-FFF2-40B4-BE49-F238E27FC236}">
                <a16:creationId xmlns:a16="http://schemas.microsoft.com/office/drawing/2014/main" id="{5EE1C41F-C7C1-4FF3-8C90-47C1ACD83FD7}"/>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0DF0C10C-1714-4F33-BBAE-590AA8639CD6}"/>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命名</a:t>
            </a:r>
          </a:p>
        </p:txBody>
      </p:sp>
      <p:sp>
        <p:nvSpPr>
          <p:cNvPr id="11" name="">
            <a:extLst xmlns:a="http://schemas.openxmlformats.org/drawingml/2006/main">
              <a:ext uri="{FF2B5EF4-FFF2-40B4-BE49-F238E27FC236}">
                <a16:creationId xmlns:a16="http://schemas.microsoft.com/office/drawing/2014/main" id="{89CEE161-7BD3-40F6-943B-89AFD2D9EBF4}"/>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BD74FFEE-8B3A-4BCD-BEB2-7C57A358C60E}"/>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定位</a:t>
            </a:r>
          </a:p>
        </p:txBody>
      </p:sp>
      <p:sp>
        <p:nvSpPr>
          <p:cNvPr id="13" name="">
            <a:extLst xmlns:a="http://schemas.openxmlformats.org/drawingml/2006/main">
              <a:ext uri="{FF2B5EF4-FFF2-40B4-BE49-F238E27FC236}">
                <a16:creationId xmlns:a16="http://schemas.microsoft.com/office/drawing/2014/main" id="{239D697C-B647-4CAD-979F-E35BEE36167F}"/>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EC24B4ED-CE54-47D4-AEB6-1EAB320E106C}"/>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解释效果</a:t>
            </a:r>
          </a:p>
        </p:txBody>
      </p:sp>
      <p:sp>
        <p:nvSpPr>
          <p:cNvPr id="15" name="">
            <a:extLst xmlns:a="http://schemas.openxmlformats.org/drawingml/2006/main">
              <a:ext uri="{FF2B5EF4-FFF2-40B4-BE49-F238E27FC236}">
                <a16:creationId xmlns:a16="http://schemas.microsoft.com/office/drawing/2014/main" id="{43A2105F-E943-4C2E-896B-82792BC78DC8}"/>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40EF4005-A698-4717-A6A9-A27A9E78C418}"/>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DF7AAA"/>
                </a:solidFill>
                <a:latin typeface="Microsoft YaHei"/>
                <a:ea typeface="Microsoft YaHei"/>
                <a:cs typeface="Microsoft YaHei"/>
              </a:defRPr>
            </a:pPr>
            <a:r>
              <a:rPr sz="900" b="1">
                <a:solidFill>
                  <a:srgbClr val="DF7AAA"/>
                </a:solidFill>
                <a:latin typeface="Microsoft YaHei"/>
                <a:ea typeface="Microsoft YaHei"/>
                <a:cs typeface="Microsoft YaHei"/>
              </a:rPr>
              <a:t>DSE 模考例题 · Q01 · DSE模考题</a:t>
            </a:r>
          </a:p>
        </p:txBody>
      </p:sp>
      <p:sp>
        <p:nvSpPr>
          <p:cNvPr id="17" name="">
            <a:extLst xmlns:a="http://schemas.openxmlformats.org/drawingml/2006/main">
              <a:ext uri="{FF2B5EF4-FFF2-40B4-BE49-F238E27FC236}">
                <a16:creationId xmlns:a16="http://schemas.microsoft.com/office/drawing/2014/main" id="{3D1934CE-DA6A-45BF-BB98-9A15E229118A}"/>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3014"/>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Visual Arts public-examination or SBA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 work clusters small grey …</a:t>
            </a:r>
          </a:p>
        </p:txBody>
      </p:sp>
      <p:sp>
        <p:nvSpPr>
          <p:cNvPr id="18" name="">
            <a:extLst xmlns:a="http://schemas.openxmlformats.org/drawingml/2006/main">
              <a:ext uri="{FF2B5EF4-FFF2-40B4-BE49-F238E27FC236}">
                <a16:creationId xmlns:a16="http://schemas.microsoft.com/office/drawing/2014/main" id="{8C6B839A-CFF0-4D17-A9A5-A7CD8A39A024}"/>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699F8DA-A8AB-4851-B6AA-E42B90E01A10}"/>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ADD78212-D501-4AEE-8B19-0B75CF1F1188}"/>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正确结论：Contrast in colour, scale and position directs attention from the fig…</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6B1CF114-4687-4E90-A92C-3342D6BF2AEA}"/>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7ACE0EF9-2E9C-4708-BE75-6FAF331ABE6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38473A6B-9DFB-47AD-ABDD-3A21F7CC9D5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视觉元素</a:t>
            </a:r>
          </a:p>
        </p:txBody>
      </p:sp>
      <p:sp>
        <p:nvSpPr>
          <p:cNvPr id="24" name="">
            <a:extLst xmlns:a="http://schemas.openxmlformats.org/drawingml/2006/main">
              <a:ext uri="{FF2B5EF4-FFF2-40B4-BE49-F238E27FC236}">
                <a16:creationId xmlns:a16="http://schemas.microsoft.com/office/drawing/2014/main" id="{4693FCA4-3424-42D9-9F67-04DD0335505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05 / 30</a:t>
            </a:r>
          </a:p>
        </p:txBody>
      </p:sp>
    </p:spTree>
    <p:extLst>
      <p:ext uri="{BB962C8B-B14F-4D97-AF65-F5344CB8AC3E}">
        <p14:creationId xmlns:p14="http://schemas.microsoft.com/office/powerpoint/2010/main" val="1072564098"/>
      </p:ext>
    </p:extLst>
  </p:cSld>
</p:sld>
</file>

<file path=ppt/slides/slide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E09632E5-3214-4311-9AC4-A4AEF89AB62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A0FA914A-970C-44C7-AE40-89FB02BAE4B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71f24aa2db54c5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32026C8-0F1B-49CD-B089-8EBA98599313}"/>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E5869132-51ED-434F-B2BD-3F40030F61DA}"/>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7328A8DA-DDC5-4712-B2E2-FA027FE2F659}"/>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21FD5212-067C-4196-B38C-2965842BC22E}"/>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787AC54F-4969-4EA8-B24D-02C60D435408}"/>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FFE344A2-7461-49E3-B396-45B78832106A}"/>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C83DA044-A4F3-4D89-BE7A-4C7219B08582}"/>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90E93C8F-C844-4061-891B-EFDAD5B62263}"/>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8E9F1C8B-DFB2-41E6-B134-7E3450D58C9F}"/>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C7D17533-D5F5-4E3F-BD40-02E271A3FA4D}"/>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923A915D-004E-46CB-AC31-B4BD09AB9556}"/>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5B7D9E80-B043-43B5-8F6B-A617A358E3AA}"/>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2A0AFDB1-250D-40E2-BE7A-95FABF3BED79}"/>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用情绪词代替形式分析</a:t>
            </a:r>
          </a:p>
        </p:txBody>
      </p:sp>
      <p:sp>
        <p:nvSpPr>
          <p:cNvPr id="17" name="">
            <a:extLst xmlns:a="http://schemas.openxmlformats.org/drawingml/2006/main">
              <a:ext uri="{FF2B5EF4-FFF2-40B4-BE49-F238E27FC236}">
                <a16:creationId xmlns:a16="http://schemas.microsoft.com/office/drawing/2014/main" id="{96D0DF51-901D-46DA-8242-94AA0AA0A88C}"/>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6A0CA0C4-216B-4E78-83A6-630709025893}"/>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E357C485-B42E-4440-B72D-04A3CD2B7585}"/>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518E02C1-E37C-4BE1-882D-F90E00D3EBB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DD1E14F1-83DC-46F2-8B62-F21DE4C5213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视觉元素</a:t>
            </a:r>
          </a:p>
        </p:txBody>
      </p:sp>
      <p:sp>
        <p:nvSpPr>
          <p:cNvPr id="22" name="">
            <a:extLst xmlns:a="http://schemas.openxmlformats.org/drawingml/2006/main">
              <a:ext uri="{FF2B5EF4-FFF2-40B4-BE49-F238E27FC236}">
                <a16:creationId xmlns:a16="http://schemas.microsoft.com/office/drawing/2014/main" id="{011ACECB-3A55-4DD7-9958-C474B96AB45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06 / 30</a:t>
            </a:r>
          </a:p>
        </p:txBody>
      </p:sp>
    </p:spTree>
    <p:extLst>
      <p:ext uri="{BB962C8B-B14F-4D97-AF65-F5344CB8AC3E}">
        <p14:creationId xmlns:p14="http://schemas.microsoft.com/office/powerpoint/2010/main" val="60117445"/>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95E4B77-F14C-4656-B8E1-CF8CBAA9A07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987E3576-C6D9-494E-B7C4-C5BCED0EFD3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8192cee107f4c0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0EB2EE8-47FD-4AA8-B586-484F0ED443A2}"/>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BC73B91D-ED88-4992-9967-18AE875693F2}"/>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D6713E26-4004-4F42-87A4-C113B08E030C}"/>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7213278B-7FDF-469D-8D1C-0F94CA6241A2}"/>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视觉元素</a:t>
            </a:r>
          </a:p>
        </p:txBody>
      </p:sp>
      <p:sp>
        <p:nvSpPr>
          <p:cNvPr id="8" name="">
            <a:extLst xmlns:a="http://schemas.openxmlformats.org/drawingml/2006/main">
              <a:ext uri="{FF2B5EF4-FFF2-40B4-BE49-F238E27FC236}">
                <a16:creationId xmlns:a16="http://schemas.microsoft.com/office/drawing/2014/main" id="{F0398668-1D79-469E-AA86-5C5A59F19E4B}"/>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F97A557D-8E99-40EF-BE81-91E951C4DF61}"/>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7A94317F-8C9D-4BA6-848B-CA51DDB68033}"/>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元素描述必须指向具体视觉证据</a:t>
            </a:r>
          </a:p>
        </p:txBody>
      </p:sp>
      <p:sp>
        <p:nvSpPr>
          <p:cNvPr id="11" name="">
            <a:extLst xmlns:a="http://schemas.openxmlformats.org/drawingml/2006/main">
              <a:ext uri="{FF2B5EF4-FFF2-40B4-BE49-F238E27FC236}">
                <a16:creationId xmlns:a16="http://schemas.microsoft.com/office/drawing/2014/main" id="{EB89908E-F443-40DA-9D26-6D95E5626DF8}"/>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017D9A4E-CE71-4261-9F4E-2F8C2772D68E}"/>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EA75BAC1-E235-4D0C-8636-D6A5494457F0}"/>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观察—命名—定位—解释效果</a:t>
            </a:r>
          </a:p>
        </p:txBody>
      </p:sp>
      <p:sp>
        <p:nvSpPr>
          <p:cNvPr id="14" name="">
            <a:extLst xmlns:a="http://schemas.openxmlformats.org/drawingml/2006/main">
              <a:ext uri="{FF2B5EF4-FFF2-40B4-BE49-F238E27FC236}">
                <a16:creationId xmlns:a16="http://schemas.microsoft.com/office/drawing/2014/main" id="{3B14094A-22DF-4E94-A374-C709B4448487}"/>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7AA55662-DEA9-48F3-BEE8-CA7C62A03123}"/>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CD10A242-CA22-472C-B2F9-985E934929ED}"/>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用情绪词代替形式分析</a:t>
            </a:r>
          </a:p>
        </p:txBody>
      </p:sp>
      <p:sp>
        <p:nvSpPr>
          <p:cNvPr id="17" name="">
            <a:extLst xmlns:a="http://schemas.openxmlformats.org/drawingml/2006/main">
              <a:ext uri="{FF2B5EF4-FFF2-40B4-BE49-F238E27FC236}">
                <a16:creationId xmlns:a16="http://schemas.microsoft.com/office/drawing/2014/main" id="{A5A502FA-D027-47AA-AFA2-F3CE1A187A2A}"/>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BF888619-8D96-4DD7-9EC4-11343A4FE52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FD43F06-90EB-4FF5-9402-EE3091EBEAF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视觉元素</a:t>
            </a:r>
          </a:p>
        </p:txBody>
      </p:sp>
      <p:sp>
        <p:nvSpPr>
          <p:cNvPr id="20" name="">
            <a:extLst xmlns:a="http://schemas.openxmlformats.org/drawingml/2006/main">
              <a:ext uri="{FF2B5EF4-FFF2-40B4-BE49-F238E27FC236}">
                <a16:creationId xmlns:a16="http://schemas.microsoft.com/office/drawing/2014/main" id="{EA84B97A-FA23-449F-8953-E2248E03D04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07 / 30</a:t>
            </a:r>
          </a:p>
        </p:txBody>
      </p:sp>
    </p:spTree>
    <p:extLst>
      <p:ext uri="{BB962C8B-B14F-4D97-AF65-F5344CB8AC3E}">
        <p14:creationId xmlns:p14="http://schemas.microsoft.com/office/powerpoint/2010/main" val="2048119691"/>
      </p:ext>
    </p:extLst>
  </p:cSld>
</p:sld>
</file>

<file path=ppt/slides/slide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3CB7B11-BF61-4D77-AD1C-A2FE8E40987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EC02498C-EBA5-412A-9137-3A5C9D285CA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d705b554b84847b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5FDF902-DB75-4F67-90F3-A3A4F72E2952}"/>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EDC73EFA-42AC-467C-8244-A501D4078758}"/>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C3B0D273-6800-42E5-A312-74CEA390940A}"/>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C5367D80-A0B9-4152-A84D-3F28DDAE0890}"/>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Visual Arts public-examination or SBA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a:t>
            </a:r>
          </a:p>
        </p:txBody>
      </p:sp>
      <p:sp>
        <p:nvSpPr>
          <p:cNvPr id="8" name="">
            <a:extLst xmlns:a="http://schemas.openxmlformats.org/drawingml/2006/main">
              <a:ext uri="{FF2B5EF4-FFF2-40B4-BE49-F238E27FC236}">
                <a16:creationId xmlns:a16="http://schemas.microsoft.com/office/drawing/2014/main" id="{7932503C-F330-44D0-9B53-228D6C74AFEC}"/>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1944BAAF-F3EA-4E6A-87EF-67B695EE5705}"/>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4F5D4F7F-8DD4-47C7-B043-7C7AFD7387ED}"/>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元素描述必须指向具体视觉证据</a:t>
            </a:r>
          </a:p>
        </p:txBody>
      </p:sp>
      <p:sp>
        <p:nvSpPr>
          <p:cNvPr id="11" name="">
            <a:extLst xmlns:a="http://schemas.openxmlformats.org/drawingml/2006/main">
              <a:ext uri="{FF2B5EF4-FFF2-40B4-BE49-F238E27FC236}">
                <a16:creationId xmlns:a16="http://schemas.microsoft.com/office/drawing/2014/main" id="{125FD061-21CE-416C-BEA3-FB171E649948}"/>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A0FC7BC5-8B21-4E18-80CD-D69CB6F79B46}"/>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19A39537-CC65-4087-AF19-1C6CFD469300}"/>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观察—命名—定位—解释效果</a:t>
            </a:r>
          </a:p>
        </p:txBody>
      </p:sp>
      <p:sp>
        <p:nvSpPr>
          <p:cNvPr id="14" name="">
            <a:extLst xmlns:a="http://schemas.openxmlformats.org/drawingml/2006/main">
              <a:ext uri="{FF2B5EF4-FFF2-40B4-BE49-F238E27FC236}">
                <a16:creationId xmlns:a16="http://schemas.microsoft.com/office/drawing/2014/main" id="{B2A7064A-8FDE-4B7F-8CFF-566CBAAE3C67}"/>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7D778025-3D86-40B2-ADF0-FB6E274828D4}"/>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4AC5759B-1726-400E-80CA-348D0105CB37}"/>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检查：用情绪词代替形式分析</a:t>
            </a:r>
          </a:p>
        </p:txBody>
      </p:sp>
      <p:sp>
        <p:nvSpPr>
          <p:cNvPr id="17" name="">
            <a:extLst xmlns:a="http://schemas.openxmlformats.org/drawingml/2006/main">
              <a:ext uri="{FF2B5EF4-FFF2-40B4-BE49-F238E27FC236}">
                <a16:creationId xmlns:a16="http://schemas.microsoft.com/office/drawing/2014/main" id="{87A91067-72A9-460F-89A2-9E140C8AA57D}"/>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520BA105-7B8D-48E5-8FBB-14B9FC41110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1D8B5810-C304-49D2-A172-41BDECD6E53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视觉元素</a:t>
            </a:r>
          </a:p>
        </p:txBody>
      </p:sp>
      <p:sp>
        <p:nvSpPr>
          <p:cNvPr id="20" name="">
            <a:extLst xmlns:a="http://schemas.openxmlformats.org/drawingml/2006/main">
              <a:ext uri="{FF2B5EF4-FFF2-40B4-BE49-F238E27FC236}">
                <a16:creationId xmlns:a16="http://schemas.microsoft.com/office/drawing/2014/main" id="{903F1279-A11F-417A-89F1-3A1426317E1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08 / 30</a:t>
            </a:r>
          </a:p>
        </p:txBody>
      </p:sp>
    </p:spTree>
    <p:extLst>
      <p:ext uri="{BB962C8B-B14F-4D97-AF65-F5344CB8AC3E}">
        <p14:creationId xmlns:p14="http://schemas.microsoft.com/office/powerpoint/2010/main" val="1230667873"/>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925E3AC8-A7BD-4BEB-8CBF-41A452221C8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B7DC08AA-8919-47DD-B3E2-FE7380F90B5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2bc9fd59412049e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679A04B-AF7B-4C89-A70A-D50B28D680C0}"/>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BCC3E5C7-0F57-43E4-A611-C200AEC931FF}"/>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45E013FC-A09D-4709-8457-4DD108318134}"/>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2427732D-7C3F-41FA-82AC-D5EC34C75D14}"/>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AD-4 · Visual Arts public-examination or SBA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work clusters small grey figures at lower left, places one saturated orange rectangle at upper right, and lea…</a:t>
            </a:r>
          </a:p>
        </p:txBody>
      </p:sp>
      <p:sp>
        <p:nvSpPr>
          <p:cNvPr id="8" name="">
            <a:extLst xmlns:a="http://schemas.openxmlformats.org/drawingml/2006/main">
              <a:ext uri="{FF2B5EF4-FFF2-40B4-BE49-F238E27FC236}">
                <a16:creationId xmlns:a16="http://schemas.microsoft.com/office/drawing/2014/main" id="{3178CA0D-D074-4B0A-8F23-3F54B5ECFF22}"/>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Visual Arts 公开评核框架、作品评赏与作品集任务要求｜Visual Arts public-examination or SBA skill adapted to MCQ·错…</a:t>
            </a:r>
          </a:p>
        </p:txBody>
      </p:sp>
      <p:sp>
        <p:nvSpPr>
          <p:cNvPr id="9" name="">
            <a:extLst xmlns:a="http://schemas.openxmlformats.org/drawingml/2006/main">
              <a:ext uri="{FF2B5EF4-FFF2-40B4-BE49-F238E27FC236}">
                <a16:creationId xmlns:a16="http://schemas.microsoft.com/office/drawing/2014/main" id="{A1E5A3C2-54FB-49C4-8CC2-A8C63020827F}"/>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20C9D74-4A11-4FD4-AD31-15EE6BF1AE8C}"/>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D618D61A-4569-4CF1-B771-92329FB7038F}"/>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44D80056-859A-4C96-B3A3-9612B1247650}"/>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09285CBA-63B1-4FE9-A83D-9711DAF15E1C}"/>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885298F5-F4BB-4DD1-9ADA-7DDC8FAF550B}"/>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04845AAD-31F4-4A5D-BA0C-CF13C250160D}"/>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76F4CD32-BEB4-471A-B55C-30E66A4FED88}"/>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8BA51C3B-D2C5-4580-9FC0-B33EC8D6B772}"/>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31B41B24-9D71-44EA-A6EB-1008E78A9143}"/>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E3C128A6-68D7-473E-BA88-494035E0941A}"/>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5EEFB736-EAA3-4DEF-9ED1-7B8712406D6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FD02E10A-C6CA-4F74-BC70-67F50AD5549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视觉元素</a:t>
            </a:r>
          </a:p>
        </p:txBody>
      </p:sp>
      <p:sp>
        <p:nvSpPr>
          <p:cNvPr id="22" name="">
            <a:extLst xmlns:a="http://schemas.openxmlformats.org/drawingml/2006/main">
              <a:ext uri="{FF2B5EF4-FFF2-40B4-BE49-F238E27FC236}">
                <a16:creationId xmlns:a16="http://schemas.microsoft.com/office/drawing/2014/main" id="{C2160C6B-117D-4192-9127-7F82CC4959E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09 / 30</a:t>
            </a:r>
          </a:p>
        </p:txBody>
      </p:sp>
    </p:spTree>
    <p:extLst>
      <p:ext uri="{BB962C8B-B14F-4D97-AF65-F5344CB8AC3E}">
        <p14:creationId xmlns:p14="http://schemas.microsoft.com/office/powerpoint/2010/main" val="1791666610"/>
      </p:ext>
    </p:extLst>
  </p:cSld>
</p:sld>
</file>

<file path=ppt/slides/slide1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5D7E812-834B-4ED7-BB2A-550797664F2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09BB7745-6ED1-48DD-AB9E-846BFD3F712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70ca0f594ab4d9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1D9F76A-3E53-4C2E-A572-0109FF893C34}"/>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95BE9CEE-11CA-4B55-BE95-BD444330DBF3}"/>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2850558D-E50B-40F3-8CBC-4AD2B649070C}"/>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B792BB03-6E0C-4F18-A366-A9D3EE44019F}"/>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21E241F9-5555-4484-A2A4-E28E7C99148D}"/>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AA-1 · Visual Arts public-examination or SBA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a:t>
            </a:r>
          </a:p>
        </p:txBody>
      </p:sp>
      <p:sp>
        <p:nvSpPr>
          <p:cNvPr id="9" name="">
            <a:extLst xmlns:a="http://schemas.openxmlformats.org/drawingml/2006/main">
              <a:ext uri="{FF2B5EF4-FFF2-40B4-BE49-F238E27FC236}">
                <a16:creationId xmlns:a16="http://schemas.microsoft.com/office/drawing/2014/main" id="{23E1B3E6-90EE-4322-8D31-7EC6C5391AB1}"/>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FA87A266-7BE9-470B-A872-DEE949D801B6}"/>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2D4DABCC-6C4E-43A8-AC57-9409F8ED139D}"/>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EA0725A6-C5F0-463A-A24A-27D1519671D5}"/>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AD-4 · Visual Arts public-examination or SBA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work…</a:t>
            </a:r>
          </a:p>
        </p:txBody>
      </p:sp>
      <p:sp>
        <p:nvSpPr>
          <p:cNvPr id="13" name="">
            <a:extLst xmlns:a="http://schemas.openxmlformats.org/drawingml/2006/main">
              <a:ext uri="{FF2B5EF4-FFF2-40B4-BE49-F238E27FC236}">
                <a16:creationId xmlns:a16="http://schemas.microsoft.com/office/drawing/2014/main" id="{045EFCD8-1C60-43B9-AB89-C341C7B4B88A}"/>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A85074DD-D849-404A-9728-0E95A6DE3AB1}"/>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EC9C2A71-6C1C-43A4-8AB2-4D29E0F801D2}"/>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123529C9-B132-43DF-9C7E-CF43BE7E08B5}"/>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Visual Arts public-examination or SBA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work…</a:t>
            </a:r>
          </a:p>
        </p:txBody>
      </p:sp>
      <p:sp>
        <p:nvSpPr>
          <p:cNvPr id="17" name="">
            <a:extLst xmlns:a="http://schemas.openxmlformats.org/drawingml/2006/main">
              <a:ext uri="{FF2B5EF4-FFF2-40B4-BE49-F238E27FC236}">
                <a16:creationId xmlns:a16="http://schemas.microsoft.com/office/drawing/2014/main" id="{3C9AAA27-1127-42D7-A400-3EF37738FB76}"/>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9D0E096C-9F0D-448B-AABA-ECA017CECAF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EA5D221-C0AA-42F7-85AF-4956657ED53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视觉元素</a:t>
            </a:r>
          </a:p>
        </p:txBody>
      </p:sp>
      <p:sp>
        <p:nvSpPr>
          <p:cNvPr id="20" name="">
            <a:extLst xmlns:a="http://schemas.openxmlformats.org/drawingml/2006/main">
              <a:ext uri="{FF2B5EF4-FFF2-40B4-BE49-F238E27FC236}">
                <a16:creationId xmlns:a16="http://schemas.microsoft.com/office/drawing/2014/main" id="{F3996A93-66A3-4018-BCF1-037CCFC6EEF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10 / 30</a:t>
            </a:r>
          </a:p>
        </p:txBody>
      </p:sp>
    </p:spTree>
    <p:extLst>
      <p:ext uri="{BB962C8B-B14F-4D97-AF65-F5344CB8AC3E}">
        <p14:creationId xmlns:p14="http://schemas.microsoft.com/office/powerpoint/2010/main" val="879726639"/>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F6BC20B9-7BE7-4C15-A63C-47A93A47B94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823F5D37-00C7-4B56-8508-7D4521084DE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f8447d876574fa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F1DC848-6B56-4558-9170-718976411279}"/>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43415785-EAB8-4D53-8209-564D33D12822}"/>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B858C126-C63F-4EFB-9C8A-A2BFCBA81E9A}"/>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3567EC23-1687-4D9D-BDAE-AC96A5BAA103}"/>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用情绪词代替形式分析</a:t>
            </a:r>
          </a:p>
        </p:txBody>
      </p:sp>
      <p:sp>
        <p:nvSpPr>
          <p:cNvPr id="8" name="">
            <a:extLst xmlns:a="http://schemas.openxmlformats.org/drawingml/2006/main">
              <a:ext uri="{FF2B5EF4-FFF2-40B4-BE49-F238E27FC236}">
                <a16:creationId xmlns:a16="http://schemas.microsoft.com/office/drawing/2014/main" id="{A5AECB0D-DB6F-48D7-A3A7-29F5B31C6831}"/>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9C04BB8E-F099-452B-B319-94767253AFBE}"/>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D9AEA66-4940-4569-ADED-964077E183DE}"/>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7C8665F5-AF43-4E16-A0E9-F83462AE2AB3}"/>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正确结论：Locate each element, trace the viewing path and test the reading against the wh…</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2FAE523F-5CDB-44AE-8235-D2AA16CF17FB}"/>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756EF75B-03B7-4F26-863B-DE12C32F17C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63216891-330C-4203-A3AF-8D1163C500E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视觉元素</a:t>
            </a:r>
          </a:p>
        </p:txBody>
      </p:sp>
      <p:sp>
        <p:nvSpPr>
          <p:cNvPr id="15" name="">
            <a:extLst xmlns:a="http://schemas.openxmlformats.org/drawingml/2006/main">
              <a:ext uri="{FF2B5EF4-FFF2-40B4-BE49-F238E27FC236}">
                <a16:creationId xmlns:a16="http://schemas.microsoft.com/office/drawing/2014/main" id="{39D2B134-2439-484C-AFF1-80905C80A7C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11 / 30</a:t>
            </a:r>
          </a:p>
        </p:txBody>
      </p:sp>
    </p:spTree>
    <p:extLst>
      <p:ext uri="{BB962C8B-B14F-4D97-AF65-F5344CB8AC3E}">
        <p14:creationId xmlns:p14="http://schemas.microsoft.com/office/powerpoint/2010/main" val="861216731"/>
      </p:ext>
    </p:extLst>
  </p:cSld>
</p:sld>
</file>

<file path=ppt/slides/slide1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1664D12B-B975-4A67-8F0A-66C5B664714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BF4991D2-247E-4D99-89DF-ED6EEAC858D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c67705694b054f7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2E8110F-8A22-427D-9767-0B41A502ABE1}"/>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B8046456-6341-4364-868F-E6BC30B3043A}"/>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4DAB0ED-AA04-4AC8-A0EF-328D6855DB10}"/>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D975CD18-8504-4AAA-A21A-D53C41539504}"/>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AH-8 · Visual Arts public-examination or SBA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 work clusters small grey figures at lower left, places one saturated orange rectangle at upper right, and leaves a wide pale gap …</a:t>
            </a:r>
          </a:p>
        </p:txBody>
      </p:sp>
      <p:sp>
        <p:nvSpPr>
          <p:cNvPr id="8" name="">
            <a:extLst xmlns:a="http://schemas.openxmlformats.org/drawingml/2006/main">
              <a:ext uri="{FF2B5EF4-FFF2-40B4-BE49-F238E27FC236}">
                <a16:creationId xmlns:a16="http://schemas.microsoft.com/office/drawing/2014/main" id="{A4169C06-8A5E-401B-A958-26D4C23FB036}"/>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307261CF-20E0-4B97-B068-68E18A28A5CF}"/>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3F20303-2FA9-4CF8-AE1B-BA5DD8639061}"/>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A24965A1-B305-4677-882A-68BD25D9693A}"/>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F2BE40DF-AF07-411B-AE3C-428D9226959D}"/>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8F54B900-21EB-4F44-ABE0-7046B02A1947}"/>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CE796C53-A021-4F1C-92C4-C3FCD3226ED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677F961A-C7A0-42CC-8CD4-279FD137D77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视觉元素</a:t>
            </a:r>
          </a:p>
        </p:txBody>
      </p:sp>
      <p:sp>
        <p:nvSpPr>
          <p:cNvPr id="16" name="">
            <a:extLst xmlns:a="http://schemas.openxmlformats.org/drawingml/2006/main">
              <a:ext uri="{FF2B5EF4-FFF2-40B4-BE49-F238E27FC236}">
                <a16:creationId xmlns:a16="http://schemas.microsoft.com/office/drawing/2014/main" id="{E63B730D-E2E2-43A6-A8DB-950F0BDE79B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12 / 30</a:t>
            </a:r>
          </a:p>
        </p:txBody>
      </p:sp>
    </p:spTree>
    <p:extLst>
      <p:ext uri="{BB962C8B-B14F-4D97-AF65-F5344CB8AC3E}">
        <p14:creationId xmlns:p14="http://schemas.microsoft.com/office/powerpoint/2010/main" val="1651988425"/>
      </p:ext>
    </p:extLst>
  </p:cSld>
</p:sld>
</file>

<file path=ppt/slides/slide1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53F001B6-143B-4865-84DA-F52A6DB70DF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B8FF0C69-82F7-468A-BC07-834A6AE7318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1fa656a0629642b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EC11AB0-A493-4C4E-B1AC-437B83CF1F89}"/>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FC8A9AC7-70F4-48FA-8A21-3E78E8455763}"/>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7700B261-BC10-4A9D-A272-CE57EBC22F32}"/>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能独立执行“观察—命名—定位—解释效果”，并说明每一步理由。</a:t>
            </a:r>
          </a:p>
        </p:txBody>
      </p:sp>
      <p:sp>
        <p:nvSpPr>
          <p:cNvPr id="7" name="">
            <a:extLst xmlns:a="http://schemas.openxmlformats.org/drawingml/2006/main">
              <a:ext uri="{FF2B5EF4-FFF2-40B4-BE49-F238E27FC236}">
                <a16:creationId xmlns:a16="http://schemas.microsoft.com/office/drawing/2014/main" id="{4F861017-8E86-4A9B-9568-140E74381F72}"/>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155C8B21-C3CD-48D1-8CEA-BA3207DFEE93}"/>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DF7AAA"/>
                </a:solidFill>
                <a:latin typeface="Microsoft YaHei"/>
                <a:ea typeface="Microsoft YaHei"/>
                <a:cs typeface="Microsoft YaHei"/>
              </a:defRPr>
            </a:pPr>
            <a:r>
              <a:rPr sz="1050" b="1">
                <a:solidFill>
                  <a:srgbClr val="DF7AAA"/>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86995630-C762-4037-8B24-584BAE9B3C14}"/>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AK-11 · Visual Arts public-examination or SBA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work clusters …</a:t>
            </a:r>
          </a:p>
        </p:txBody>
      </p:sp>
      <p:sp>
        <p:nvSpPr>
          <p:cNvPr id="10" name="">
            <a:extLst xmlns:a="http://schemas.openxmlformats.org/drawingml/2006/main">
              <a:ext uri="{FF2B5EF4-FFF2-40B4-BE49-F238E27FC236}">
                <a16:creationId xmlns:a16="http://schemas.microsoft.com/office/drawing/2014/main" id="{1E3F6A7D-55F8-443B-BF67-7B71A6FB0B7E}"/>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高频错因：用情绪词代替形式分析</a:t>
            </a:r>
          </a:p>
        </p:txBody>
      </p:sp>
      <p:sp>
        <p:nvSpPr>
          <p:cNvPr id="11" name="">
            <a:extLst xmlns:a="http://schemas.openxmlformats.org/drawingml/2006/main">
              <a:ext uri="{FF2B5EF4-FFF2-40B4-BE49-F238E27FC236}">
                <a16:creationId xmlns:a16="http://schemas.microsoft.com/office/drawing/2014/main" id="{C1E7BCF8-9E80-4738-A7BB-05C02BF8E0ED}"/>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09CA783A-62EA-4E25-829D-B84D57B7B273}"/>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F0B07208-CBDC-4CF4-8C23-E6147863DA13}"/>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元素描述必须指向具体视觉证据</a:t>
            </a:r>
          </a:p>
        </p:txBody>
      </p:sp>
      <p:sp>
        <p:nvSpPr>
          <p:cNvPr id="14" name="">
            <a:extLst xmlns:a="http://schemas.openxmlformats.org/drawingml/2006/main">
              <a:ext uri="{FF2B5EF4-FFF2-40B4-BE49-F238E27FC236}">
                <a16:creationId xmlns:a16="http://schemas.microsoft.com/office/drawing/2014/main" id="{6C828AB8-F8E6-4F3A-BBE3-EB28454EF784}"/>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A2B664A7-5BAB-41C6-99B8-DE44658F5F2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9596C823-C3B7-4AC3-BA58-42A3AF5F7BC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视觉元素</a:t>
            </a:r>
          </a:p>
        </p:txBody>
      </p:sp>
      <p:sp>
        <p:nvSpPr>
          <p:cNvPr id="17" name="">
            <a:extLst xmlns:a="http://schemas.openxmlformats.org/drawingml/2006/main">
              <a:ext uri="{FF2B5EF4-FFF2-40B4-BE49-F238E27FC236}">
                <a16:creationId xmlns:a16="http://schemas.microsoft.com/office/drawing/2014/main" id="{95C7EC41-DC2F-4BD0-8087-7C1A6054815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13 / 30</a:t>
            </a:r>
          </a:p>
        </p:txBody>
      </p:sp>
    </p:spTree>
    <p:extLst>
      <p:ext uri="{BB962C8B-B14F-4D97-AF65-F5344CB8AC3E}">
        <p14:creationId xmlns:p14="http://schemas.microsoft.com/office/powerpoint/2010/main" val="552115939"/>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0E627645-D942-40F3-8815-6163B9F2BE3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0364C36B-1B5C-4B43-AE7A-AFB7F690D88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124db3e525614b1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D9B9E14-E8EF-4A1C-9322-BECD2468D87F}"/>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1C9BAEAB-3196-43AB-9F77-468C430C97DA}"/>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F0C78ACD-754A-43F3-81E9-2A40FC12E175}"/>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2B756674-D2AD-40BA-9C09-1D3EEC0A33EF}"/>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DF3D8C3E-BA24-4D6D-8E8D-92756F2F73D0}"/>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观察</a:t>
            </a:r>
          </a:p>
        </p:txBody>
      </p:sp>
      <p:sp>
        <p:nvSpPr>
          <p:cNvPr id="9" name="">
            <a:extLst xmlns:a="http://schemas.openxmlformats.org/drawingml/2006/main">
              <a:ext uri="{FF2B5EF4-FFF2-40B4-BE49-F238E27FC236}">
                <a16:creationId xmlns:a16="http://schemas.microsoft.com/office/drawing/2014/main" id="{0C800DDB-F841-4CFE-8CE0-786644942EE3}"/>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4EFC127E-48B4-4720-BCC0-7D9B47C7160D}"/>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命名</a:t>
            </a:r>
          </a:p>
        </p:txBody>
      </p:sp>
      <p:sp>
        <p:nvSpPr>
          <p:cNvPr id="11" name="">
            <a:extLst xmlns:a="http://schemas.openxmlformats.org/drawingml/2006/main">
              <a:ext uri="{FF2B5EF4-FFF2-40B4-BE49-F238E27FC236}">
                <a16:creationId xmlns:a16="http://schemas.microsoft.com/office/drawing/2014/main" id="{4304E14B-E6B1-4F07-8783-1982BE696278}"/>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C7AB7644-8D8A-4592-BE15-00C0A563F473}"/>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定位</a:t>
            </a:r>
          </a:p>
        </p:txBody>
      </p:sp>
      <p:sp>
        <p:nvSpPr>
          <p:cNvPr id="13" name="">
            <a:extLst xmlns:a="http://schemas.openxmlformats.org/drawingml/2006/main">
              <a:ext uri="{FF2B5EF4-FFF2-40B4-BE49-F238E27FC236}">
                <a16:creationId xmlns:a16="http://schemas.microsoft.com/office/drawing/2014/main" id="{F3F1B1EB-269D-4FFC-93C5-5ADEC56867E8}"/>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1CDFEFC9-51D8-4CDC-BABE-E9AE6AC25CF3}"/>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解释效果</a:t>
            </a:r>
          </a:p>
        </p:txBody>
      </p:sp>
      <p:sp>
        <p:nvSpPr>
          <p:cNvPr id="15" name="">
            <a:extLst xmlns:a="http://schemas.openxmlformats.org/drawingml/2006/main">
              <a:ext uri="{FF2B5EF4-FFF2-40B4-BE49-F238E27FC236}">
                <a16:creationId xmlns:a16="http://schemas.microsoft.com/office/drawing/2014/main" id="{F185D117-E14A-4CEC-9F01-8DE5A48842A2}"/>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2B98FD37-B212-4E3B-9266-8021ED2839A6}"/>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DF7AAA"/>
                </a:solidFill>
                <a:latin typeface="Microsoft YaHei"/>
                <a:ea typeface="Microsoft YaHei"/>
                <a:cs typeface="Microsoft YaHei"/>
              </a:defRPr>
            </a:pPr>
            <a:r>
              <a:rPr sz="900" b="1">
                <a:solidFill>
                  <a:srgbClr val="DF7AAA"/>
                </a:solidFill>
                <a:latin typeface="Microsoft YaHei"/>
                <a:ea typeface="Microsoft YaHei"/>
                <a:cs typeface="Microsoft YaHei"/>
              </a:rPr>
              <a:t>DSE 模考例题 · Q11 · DSE模考题</a:t>
            </a:r>
          </a:p>
        </p:txBody>
      </p:sp>
      <p:sp>
        <p:nvSpPr>
          <p:cNvPr id="17" name="">
            <a:extLst xmlns:a="http://schemas.openxmlformats.org/drawingml/2006/main">
              <a:ext uri="{FF2B5EF4-FFF2-40B4-BE49-F238E27FC236}">
                <a16:creationId xmlns:a16="http://schemas.microsoft.com/office/drawing/2014/main" id="{849A552D-C9FE-40D4-B10B-445E0864101F}"/>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3958"/>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Visual Arts public-examination or SBA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 work clusters small grey…</a:t>
            </a:r>
          </a:p>
        </p:txBody>
      </p:sp>
      <p:sp>
        <p:nvSpPr>
          <p:cNvPr id="18" name="">
            <a:extLst xmlns:a="http://schemas.openxmlformats.org/drawingml/2006/main">
              <a:ext uri="{FF2B5EF4-FFF2-40B4-BE49-F238E27FC236}">
                <a16:creationId xmlns:a16="http://schemas.microsoft.com/office/drawing/2014/main" id="{4C483DA3-95C1-43E7-BCB8-D61937A2F35C}"/>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6ABB3DC-CEE2-4E9B-BDBE-68B021A6F0A4}"/>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60E96C85-B803-4731-B0E4-2AC3D3B767A8}"/>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正确结论：Visible elements do not prove a single private intention of the artis…</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7D0D5366-F9A7-4FC7-B927-C054DF8B7EA5}"/>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F765115C-EFC0-4B35-8DB8-5E11C3119AB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806E867F-C1C9-4A2A-8B62-558FCB45475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视觉元素</a:t>
            </a:r>
          </a:p>
        </p:txBody>
      </p:sp>
      <p:sp>
        <p:nvSpPr>
          <p:cNvPr id="24" name="">
            <a:extLst xmlns:a="http://schemas.openxmlformats.org/drawingml/2006/main">
              <a:ext uri="{FF2B5EF4-FFF2-40B4-BE49-F238E27FC236}">
                <a16:creationId xmlns:a16="http://schemas.microsoft.com/office/drawing/2014/main" id="{83AFB9C2-F698-4135-8DAD-94E84C6350B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14 / 30</a:t>
            </a:r>
          </a:p>
        </p:txBody>
      </p:sp>
    </p:spTree>
    <p:extLst>
      <p:ext uri="{BB962C8B-B14F-4D97-AF65-F5344CB8AC3E}">
        <p14:creationId xmlns:p14="http://schemas.microsoft.com/office/powerpoint/2010/main" val="703055318"/>
      </p:ext>
    </p:extLst>
  </p:cSld>
</p:sld>
</file>

<file path=ppt/slides/slide15.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532B3588-C20D-47E4-B4EA-F58675D8CA4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C7F9724D-C450-4675-A1F2-FBAAEB7C5C0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3ca43b3276aa4da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DB048AD-A19F-4071-815F-3D11E40499C7}"/>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6666A914-EC29-4AC4-B0AC-36787C1DC8BD}"/>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52673B17-C8B8-4F22-B9CD-5722EA4C8BF0}"/>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8D9525FE-3C97-400F-AE1A-CE561BC88004}"/>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62A1C5A1-8F06-4EF0-9612-39FF75B19EE4}"/>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04583A64-6A84-4A9D-BD76-1CFE6877A2F5}"/>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65E142B4-6E40-46D3-985B-2FAD9754517D}"/>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F7A37C2D-A676-4627-B94E-CE1F8DC4C1C6}"/>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859FDEB1-8367-4CBB-97F3-E88181EC6053}"/>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B379FBEA-85AD-4260-99A1-3FBC53581943}"/>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1CC832AD-8F29-407D-8B82-BFF12BEB3F07}"/>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F99E5987-35B8-4F3B-A474-E752D51F0607}"/>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37D5056B-AC08-4DA3-BA3B-F884CB478B57}"/>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用情绪词代替形式分析</a:t>
            </a:r>
          </a:p>
        </p:txBody>
      </p:sp>
      <p:sp>
        <p:nvSpPr>
          <p:cNvPr id="17" name="">
            <a:extLst xmlns:a="http://schemas.openxmlformats.org/drawingml/2006/main">
              <a:ext uri="{FF2B5EF4-FFF2-40B4-BE49-F238E27FC236}">
                <a16:creationId xmlns:a16="http://schemas.microsoft.com/office/drawing/2014/main" id="{30C61675-04C8-4E91-935B-A8DD3C2557EA}"/>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B1471FF9-D5A6-4EB0-9426-BE45E869AAC0}"/>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93465833-F4AB-45FB-8177-1B5F4F5D256A}"/>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A815140F-048C-4501-9432-047E4EC0FF3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BA298080-6E63-4AB0-BC74-269572AC7A1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视觉元素</a:t>
            </a:r>
          </a:p>
        </p:txBody>
      </p:sp>
      <p:sp>
        <p:nvSpPr>
          <p:cNvPr id="22" name="">
            <a:extLst xmlns:a="http://schemas.openxmlformats.org/drawingml/2006/main">
              <a:ext uri="{FF2B5EF4-FFF2-40B4-BE49-F238E27FC236}">
                <a16:creationId xmlns:a16="http://schemas.microsoft.com/office/drawing/2014/main" id="{DE5402CD-EBA0-4D2A-A886-718DCD630AA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15 / 30</a:t>
            </a:r>
          </a:p>
        </p:txBody>
      </p:sp>
    </p:spTree>
    <p:extLst>
      <p:ext uri="{BB962C8B-B14F-4D97-AF65-F5344CB8AC3E}">
        <p14:creationId xmlns:p14="http://schemas.microsoft.com/office/powerpoint/2010/main" val="2146515692"/>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5D75529-7D35-4FC7-9324-F828E81D52C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E197760B-433A-4D1D-AD8E-6A7AAED3BBC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c893384bbfa347a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4597F55-59A8-433C-84B7-0051950B37F6}"/>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2B1D1A12-1BEC-4F4E-88D2-E90C737E5835}"/>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01840BD7-FAD8-4BB9-8E8A-6AA8A6FF833A}"/>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1E45D5B1-5C86-4A69-B623-A5231A99C62C}"/>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视觉元素</a:t>
            </a:r>
          </a:p>
        </p:txBody>
      </p:sp>
      <p:sp>
        <p:nvSpPr>
          <p:cNvPr id="8" name="">
            <a:extLst xmlns:a="http://schemas.openxmlformats.org/drawingml/2006/main">
              <a:ext uri="{FF2B5EF4-FFF2-40B4-BE49-F238E27FC236}">
                <a16:creationId xmlns:a16="http://schemas.microsoft.com/office/drawing/2014/main" id="{A2DBBAB5-ECB9-4306-A816-E16FE28FA28B}"/>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C3658FA7-9E47-4F74-90E1-A3F1741D6202}"/>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0156B0B9-4D2E-472A-B502-4AC9BC5C2D09}"/>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元素描述必须指向具体视觉证据</a:t>
            </a:r>
          </a:p>
        </p:txBody>
      </p:sp>
      <p:sp>
        <p:nvSpPr>
          <p:cNvPr id="11" name="">
            <a:extLst xmlns:a="http://schemas.openxmlformats.org/drawingml/2006/main">
              <a:ext uri="{FF2B5EF4-FFF2-40B4-BE49-F238E27FC236}">
                <a16:creationId xmlns:a16="http://schemas.microsoft.com/office/drawing/2014/main" id="{1206B870-ABF8-4B11-9BF0-93F5D3F4171E}"/>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4601417C-7947-479E-8FA7-E8F3AE4E912A}"/>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5B09F7E8-6520-4774-A75C-099AED54BA1F}"/>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观察—命名—定位—解释效果</a:t>
            </a:r>
          </a:p>
        </p:txBody>
      </p:sp>
      <p:sp>
        <p:nvSpPr>
          <p:cNvPr id="14" name="">
            <a:extLst xmlns:a="http://schemas.openxmlformats.org/drawingml/2006/main">
              <a:ext uri="{FF2B5EF4-FFF2-40B4-BE49-F238E27FC236}">
                <a16:creationId xmlns:a16="http://schemas.microsoft.com/office/drawing/2014/main" id="{63472BF5-5B3C-4042-A933-8E23155E2166}"/>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96938DC9-CF56-4B45-AE1A-B538BCDFBD29}"/>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2AC95A05-62E0-4493-8EFD-6E38AA48671E}"/>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用情绪词代替形式分析</a:t>
            </a:r>
          </a:p>
        </p:txBody>
      </p:sp>
      <p:sp>
        <p:nvSpPr>
          <p:cNvPr id="17" name="">
            <a:extLst xmlns:a="http://schemas.openxmlformats.org/drawingml/2006/main">
              <a:ext uri="{FF2B5EF4-FFF2-40B4-BE49-F238E27FC236}">
                <a16:creationId xmlns:a16="http://schemas.microsoft.com/office/drawing/2014/main" id="{2E5F5BBC-B52A-4990-94AA-9A796AA01FDF}"/>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B718CE41-14B3-4119-9885-3F681FA7614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D2CAE2D-B7C8-4EDD-957A-D2F1B78132D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视觉元素</a:t>
            </a:r>
          </a:p>
        </p:txBody>
      </p:sp>
      <p:sp>
        <p:nvSpPr>
          <p:cNvPr id="20" name="">
            <a:extLst xmlns:a="http://schemas.openxmlformats.org/drawingml/2006/main">
              <a:ext uri="{FF2B5EF4-FFF2-40B4-BE49-F238E27FC236}">
                <a16:creationId xmlns:a16="http://schemas.microsoft.com/office/drawing/2014/main" id="{13B2D3A5-0A04-4882-901D-7D06A470E46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16 / 30</a:t>
            </a:r>
          </a:p>
        </p:txBody>
      </p:sp>
    </p:spTree>
    <p:extLst>
      <p:ext uri="{BB962C8B-B14F-4D97-AF65-F5344CB8AC3E}">
        <p14:creationId xmlns:p14="http://schemas.microsoft.com/office/powerpoint/2010/main" val="1793249401"/>
      </p:ext>
    </p:extLst>
  </p:cSld>
</p:sld>
</file>

<file path=ppt/slides/slide17.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04BC88B-CD58-4519-9609-C01BA5C3F97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C536F857-7BC3-4AD8-BE65-047095ACDF5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9bc26f62b168475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44E5461-F7E2-4D29-92D3-6461B989E173}"/>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3214F61A-C086-4048-AF8E-D2B069FE233B}"/>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95A6C0B-96DA-4102-A3EC-9A76DA57B078}"/>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D1FCC95A-8C66-4DF5-BAF1-9EC4A2D4CD87}"/>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Visual Arts public-examination or SBA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a:t>
            </a:r>
          </a:p>
        </p:txBody>
      </p:sp>
      <p:sp>
        <p:nvSpPr>
          <p:cNvPr id="8" name="">
            <a:extLst xmlns:a="http://schemas.openxmlformats.org/drawingml/2006/main">
              <a:ext uri="{FF2B5EF4-FFF2-40B4-BE49-F238E27FC236}">
                <a16:creationId xmlns:a16="http://schemas.microsoft.com/office/drawing/2014/main" id="{12E39A4B-0349-487E-B9D8-51752B925A5F}"/>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751C1E90-3053-442D-8E89-A18F4B4CD607}"/>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A5470726-A182-4094-B611-FA07CD2A413E}"/>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元素描述必须指向具体视觉证据</a:t>
            </a:r>
          </a:p>
        </p:txBody>
      </p:sp>
      <p:sp>
        <p:nvSpPr>
          <p:cNvPr id="11" name="">
            <a:extLst xmlns:a="http://schemas.openxmlformats.org/drawingml/2006/main">
              <a:ext uri="{FF2B5EF4-FFF2-40B4-BE49-F238E27FC236}">
                <a16:creationId xmlns:a16="http://schemas.microsoft.com/office/drawing/2014/main" id="{EF110981-0648-429A-AF75-402B9887F4F4}"/>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065E7D7D-EFB6-47FD-B6C7-2DE2E5721AB6}"/>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466FDE2A-F9A4-4C80-B7E9-FFE71044AB45}"/>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观察—命名—定位—解释效果</a:t>
            </a:r>
          </a:p>
        </p:txBody>
      </p:sp>
      <p:sp>
        <p:nvSpPr>
          <p:cNvPr id="14" name="">
            <a:extLst xmlns:a="http://schemas.openxmlformats.org/drawingml/2006/main">
              <a:ext uri="{FF2B5EF4-FFF2-40B4-BE49-F238E27FC236}">
                <a16:creationId xmlns:a16="http://schemas.microsoft.com/office/drawing/2014/main" id="{4F536A47-6699-4A1F-8463-AC6605FED2C5}"/>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1A5A80C8-ADAB-4526-B85F-3EA64FB1DE20}"/>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EE8A227C-A9BD-4685-A33F-516165B357B1}"/>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检查：用情绪词代替形式分析</a:t>
            </a:r>
          </a:p>
        </p:txBody>
      </p:sp>
      <p:sp>
        <p:nvSpPr>
          <p:cNvPr id="17" name="">
            <a:extLst xmlns:a="http://schemas.openxmlformats.org/drawingml/2006/main">
              <a:ext uri="{FF2B5EF4-FFF2-40B4-BE49-F238E27FC236}">
                <a16:creationId xmlns:a16="http://schemas.microsoft.com/office/drawing/2014/main" id="{95AA23B6-5BA8-410C-9EF4-97C1B5E89DCD}"/>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3A7E5351-8DB0-4F1D-9F94-437D8685A8F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7E3B0B9-ECB6-44EE-BF9D-A41C6A52000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视觉元素</a:t>
            </a:r>
          </a:p>
        </p:txBody>
      </p:sp>
      <p:sp>
        <p:nvSpPr>
          <p:cNvPr id="20" name="">
            <a:extLst xmlns:a="http://schemas.openxmlformats.org/drawingml/2006/main">
              <a:ext uri="{FF2B5EF4-FFF2-40B4-BE49-F238E27FC236}">
                <a16:creationId xmlns:a16="http://schemas.microsoft.com/office/drawing/2014/main" id="{CE718EEB-DD94-47EF-BD67-75B26ECCF60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17 / 30</a:t>
            </a:r>
          </a:p>
        </p:txBody>
      </p:sp>
    </p:spTree>
    <p:extLst>
      <p:ext uri="{BB962C8B-B14F-4D97-AF65-F5344CB8AC3E}">
        <p14:creationId xmlns:p14="http://schemas.microsoft.com/office/powerpoint/2010/main" val="2066954971"/>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19D8E957-8CD7-4376-8958-CE664B5545B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1966D931-43FE-4167-B454-6C532BBC487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d662dc3180494ee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10AACAB-39E6-4517-83B0-46B217CA049B}"/>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7C930D75-90D7-4F31-8667-9D278575A92D}"/>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D4611FE0-5A57-4B4A-B4A8-6112107EC353}"/>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422EA47B-3E9C-4194-98D1-0A0604037698}"/>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AN-14 · Visual Arts public-examination or SBA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work clusters small grey figures at lower left, places one saturated orange rectangle at upper right, and le…</a:t>
            </a:r>
          </a:p>
        </p:txBody>
      </p:sp>
      <p:sp>
        <p:nvSpPr>
          <p:cNvPr id="8" name="">
            <a:extLst xmlns:a="http://schemas.openxmlformats.org/drawingml/2006/main">
              <a:ext uri="{FF2B5EF4-FFF2-40B4-BE49-F238E27FC236}">
                <a16:creationId xmlns:a16="http://schemas.microsoft.com/office/drawing/2014/main" id="{C2B90969-1428-487F-B18E-869F0220618E}"/>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Visual Arts 公开评核框架、作品评赏与作品集任务要求｜Visual Arts public-examination or SBA skill adapted to MCQ·错…</a:t>
            </a:r>
          </a:p>
        </p:txBody>
      </p:sp>
      <p:sp>
        <p:nvSpPr>
          <p:cNvPr id="9" name="">
            <a:extLst xmlns:a="http://schemas.openxmlformats.org/drawingml/2006/main">
              <a:ext uri="{FF2B5EF4-FFF2-40B4-BE49-F238E27FC236}">
                <a16:creationId xmlns:a16="http://schemas.microsoft.com/office/drawing/2014/main" id="{469BF4AA-9AFE-47C6-929F-28BAE6BF8C38}"/>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CCF19916-BECA-493E-89A1-A1DC1C520ACF}"/>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D80904E5-BA01-415A-BEBE-F6CBFC9908A9}"/>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E704734C-AB72-442F-9133-056233CBAF1C}"/>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4E3C4704-BFB6-4C08-B20E-4D7A717CDE78}"/>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D22785D3-0E1E-4480-92CF-F3D9ECCA9266}"/>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212C5433-C76C-45CE-A450-BFA926FA6E9F}"/>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6FB22839-BF8C-4634-A80D-51656AB21B0B}"/>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22C8D8DC-2794-44DE-870F-DDB83678AE00}"/>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99FD5EF9-8FF4-4B7B-B9BB-48515A3B0266}"/>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71279BB9-F211-4EB6-930B-2FEB9C160D54}"/>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AF005576-E342-4CC1-937C-61DA322645A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73291C7B-8518-4BED-9186-C1B8115C326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视觉元素</a:t>
            </a:r>
          </a:p>
        </p:txBody>
      </p:sp>
      <p:sp>
        <p:nvSpPr>
          <p:cNvPr id="22" name="">
            <a:extLst xmlns:a="http://schemas.openxmlformats.org/drawingml/2006/main">
              <a:ext uri="{FF2B5EF4-FFF2-40B4-BE49-F238E27FC236}">
                <a16:creationId xmlns:a16="http://schemas.microsoft.com/office/drawing/2014/main" id="{5C22572D-F4FA-4714-A376-BB46D5D78CB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18 / 30</a:t>
            </a:r>
          </a:p>
        </p:txBody>
      </p:sp>
    </p:spTree>
    <p:extLst>
      <p:ext uri="{BB962C8B-B14F-4D97-AF65-F5344CB8AC3E}">
        <p14:creationId xmlns:p14="http://schemas.microsoft.com/office/powerpoint/2010/main" val="568528736"/>
      </p:ext>
    </p:extLst>
  </p:cSld>
</p:sld>
</file>

<file path=ppt/slides/slide19.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DAE5D9F0-72B9-4580-A112-B14E5E255FD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D85B541A-E565-4313-815F-1D66AF03461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caaf92caf4e421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6D3D246-67D3-4E8A-9854-3D119F07922C}"/>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546BEBBF-E74E-4694-9B5A-6F240BF9B8F7}"/>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40C93BF0-FB55-491F-87A3-0750D8710694}"/>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61423318-A302-4796-BB1A-51FF81376F19}"/>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92F054D4-DC8B-4FB7-AA00-57DA19729A4A}"/>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AK-11 · Visual Arts public-examination or SBA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a:t>
            </a:r>
          </a:p>
        </p:txBody>
      </p:sp>
      <p:sp>
        <p:nvSpPr>
          <p:cNvPr id="9" name="">
            <a:extLst xmlns:a="http://schemas.openxmlformats.org/drawingml/2006/main">
              <a:ext uri="{FF2B5EF4-FFF2-40B4-BE49-F238E27FC236}">
                <a16:creationId xmlns:a16="http://schemas.microsoft.com/office/drawing/2014/main" id="{A62F4583-14FA-46B1-8FBB-3FA39139322B}"/>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13AE9AFE-C8C0-4498-8009-DF087E1465B2}"/>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1C5BF577-2E27-46BE-A55C-319AAC0FE631}"/>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5DF83BB7-7DBE-417A-B11B-3CFADAFFFCC8}"/>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AN-14 · Visual Arts public-examination or SBA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wor…</a:t>
            </a:r>
          </a:p>
        </p:txBody>
      </p:sp>
      <p:sp>
        <p:nvSpPr>
          <p:cNvPr id="13" name="">
            <a:extLst xmlns:a="http://schemas.openxmlformats.org/drawingml/2006/main">
              <a:ext uri="{FF2B5EF4-FFF2-40B4-BE49-F238E27FC236}">
                <a16:creationId xmlns:a16="http://schemas.microsoft.com/office/drawing/2014/main" id="{2AC0FFE2-193A-4F60-A751-C18A205745C8}"/>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940B5B90-05B1-4EDA-BE79-406EB9719F69}"/>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4C61068A-6098-447B-BA2C-4A70778B1634}"/>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6F2F67DB-3A65-4F06-987B-25A3FFB9B269}"/>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Visual Arts public-examination or SBA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wor…</a:t>
            </a:r>
          </a:p>
        </p:txBody>
      </p:sp>
      <p:sp>
        <p:nvSpPr>
          <p:cNvPr id="17" name="">
            <a:extLst xmlns:a="http://schemas.openxmlformats.org/drawingml/2006/main">
              <a:ext uri="{FF2B5EF4-FFF2-40B4-BE49-F238E27FC236}">
                <a16:creationId xmlns:a16="http://schemas.microsoft.com/office/drawing/2014/main" id="{E33CD18F-C65F-4F9E-B328-549498C529B5}"/>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9E62A708-D95B-4FC2-B535-C0D24278F28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29FC017-828D-4A36-A3EB-D724AC3B582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视觉元素</a:t>
            </a:r>
          </a:p>
        </p:txBody>
      </p:sp>
      <p:sp>
        <p:nvSpPr>
          <p:cNvPr id="20" name="">
            <a:extLst xmlns:a="http://schemas.openxmlformats.org/drawingml/2006/main">
              <a:ext uri="{FF2B5EF4-FFF2-40B4-BE49-F238E27FC236}">
                <a16:creationId xmlns:a16="http://schemas.microsoft.com/office/drawing/2014/main" id="{948E0C95-BF2C-42EF-BEF8-DA15B96649E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19 / 30</a:t>
            </a:r>
          </a:p>
        </p:txBody>
      </p:sp>
    </p:spTree>
    <p:extLst>
      <p:ext uri="{BB962C8B-B14F-4D97-AF65-F5344CB8AC3E}">
        <p14:creationId xmlns:p14="http://schemas.microsoft.com/office/powerpoint/2010/main" val="1016093132"/>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B8919416-CD7D-40BF-9808-992781AE3CB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72089807-6F9B-430B-A295-6B310908D00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5f2cd01ed14441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FDABD8A-17D9-4013-BD9E-95C180C3712F}"/>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006E63E0-075C-4A86-B8BF-CE5DE968C07B}"/>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F7ADA287-E4DF-4B4F-9685-DFC971C7D844}"/>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FD968A95-BAEE-4549-92EC-99250F03B6EE}"/>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用情绪词代替形式分析</a:t>
            </a:r>
          </a:p>
        </p:txBody>
      </p:sp>
      <p:sp>
        <p:nvSpPr>
          <p:cNvPr id="8" name="">
            <a:extLst xmlns:a="http://schemas.openxmlformats.org/drawingml/2006/main">
              <a:ext uri="{FF2B5EF4-FFF2-40B4-BE49-F238E27FC236}">
                <a16:creationId xmlns:a16="http://schemas.microsoft.com/office/drawing/2014/main" id="{F001076C-D232-4F65-A411-5BDEC31D5891}"/>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15735FF9-8C91-4726-B2B2-9D9ECD903BD4}"/>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DA756241-10D9-4B85-ADC9-14EAB9029D17}"/>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3D94AE74-FCA2-4193-B52C-95A16DB1C194}"/>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Contrast in colour, scale and position directs attention…</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BDD1C41F-AE5A-4C65-A04A-872F0CF9AF3F}"/>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031C1F2E-9D92-441A-ADF4-9CB523C44DC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0C5F769B-89E3-4E43-95A9-56C0D64A4F9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视觉元素</a:t>
            </a:r>
          </a:p>
        </p:txBody>
      </p:sp>
      <p:sp>
        <p:nvSpPr>
          <p:cNvPr id="15" name="">
            <a:extLst xmlns:a="http://schemas.openxmlformats.org/drawingml/2006/main">
              <a:ext uri="{FF2B5EF4-FFF2-40B4-BE49-F238E27FC236}">
                <a16:creationId xmlns:a16="http://schemas.microsoft.com/office/drawing/2014/main" id="{DAE59CD1-5301-4C4D-8445-314F683A45E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20 / 30</a:t>
            </a:r>
          </a:p>
        </p:txBody>
      </p:sp>
    </p:spTree>
    <p:extLst>
      <p:ext uri="{BB962C8B-B14F-4D97-AF65-F5344CB8AC3E}">
        <p14:creationId xmlns:p14="http://schemas.microsoft.com/office/powerpoint/2010/main" val="1354070426"/>
      </p:ext>
    </p:extLst>
  </p:cSld>
</p:sld>
</file>

<file path=ppt/slides/slide2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625CCFE6-3101-41B5-918F-1B158C96798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B8165A38-A634-4387-BF2D-2C829AA02CF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a7b3625ab7d64f6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D8577E1-2762-4D41-9CE9-A6D19D4B89E7}"/>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E18DD40C-DCD4-4A98-9679-52D10CC60914}"/>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71E50B4A-FA57-4473-8FDE-646EC434B4DD}"/>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4B07B495-1DB8-495D-B68F-C8B1439A1F03}"/>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AR-18 · Visual Arts public-examination or SBA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 work clusters small grey figures at lower left, places one saturated orange rectangle at upper right, and leaves a wide pale gap…</a:t>
            </a:r>
          </a:p>
        </p:txBody>
      </p:sp>
      <p:sp>
        <p:nvSpPr>
          <p:cNvPr id="8" name="">
            <a:extLst xmlns:a="http://schemas.openxmlformats.org/drawingml/2006/main">
              <a:ext uri="{FF2B5EF4-FFF2-40B4-BE49-F238E27FC236}">
                <a16:creationId xmlns:a16="http://schemas.microsoft.com/office/drawing/2014/main" id="{ED3640C0-B5D9-4245-968A-D23FA3248826}"/>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D5E5B352-9E89-44EE-B3D2-260324178E57}"/>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F8136DD3-A1CA-4996-A6A7-85FE571BAFD4}"/>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187B7564-D488-44BD-A03C-9901473AA979}"/>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4050785F-3696-4784-A91E-01A36A2DC398}"/>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F4370F7E-CA0F-4C1F-B0E4-F0E3A69DEFAA}"/>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59F1C495-1DEE-447A-B9B7-6BE2ADAF6D4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F5FA3FF5-66F5-4907-B1E2-C5D38EA6E06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视觉元素</a:t>
            </a:r>
          </a:p>
        </p:txBody>
      </p:sp>
      <p:sp>
        <p:nvSpPr>
          <p:cNvPr id="16" name="">
            <a:extLst xmlns:a="http://schemas.openxmlformats.org/drawingml/2006/main">
              <a:ext uri="{FF2B5EF4-FFF2-40B4-BE49-F238E27FC236}">
                <a16:creationId xmlns:a16="http://schemas.microsoft.com/office/drawing/2014/main" id="{FF5E99C0-E9F9-450C-8CB4-BED5B60FD8B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21 / 30</a:t>
            </a:r>
          </a:p>
        </p:txBody>
      </p:sp>
    </p:spTree>
    <p:extLst>
      <p:ext uri="{BB962C8B-B14F-4D97-AF65-F5344CB8AC3E}">
        <p14:creationId xmlns:p14="http://schemas.microsoft.com/office/powerpoint/2010/main" val="545705369"/>
      </p:ext>
    </p:extLst>
  </p:cSld>
</p:sld>
</file>

<file path=ppt/slides/slide2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E2DCC892-5EF7-4498-A598-8A9178AD7F0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5C18EE8A-2E56-4F11-9EE1-8C8A5CE04F3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0ccb758178654e5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669FE9B-9268-4295-AD53-FE5A0DA671C1}"/>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F48873D2-13F5-40AA-972E-D4C87F93C6B4}"/>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FC643F73-C9DE-49D2-BA03-22141CACCA18}"/>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E27BEAE6-5A1C-4F16-AD61-594A25458FDB}"/>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0F7A5B1A-0154-48E1-BFC9-BACC57A7AC74}"/>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DF7AAA"/>
                </a:solidFill>
                <a:latin typeface="Microsoft YaHei"/>
                <a:ea typeface="Microsoft YaHei"/>
                <a:cs typeface="Microsoft YaHei"/>
              </a:defRPr>
            </a:pPr>
            <a:r>
              <a:rPr sz="1050" b="1">
                <a:solidFill>
                  <a:srgbClr val="DF7AAA"/>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197600E9-1F2B-46E3-92AB-D6B030F9F8BF}"/>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AU-21 · Visual Arts public-examination or SBA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work clusters …</a:t>
            </a:r>
          </a:p>
        </p:txBody>
      </p:sp>
      <p:sp>
        <p:nvSpPr>
          <p:cNvPr id="10" name="">
            <a:extLst xmlns:a="http://schemas.openxmlformats.org/drawingml/2006/main">
              <a:ext uri="{FF2B5EF4-FFF2-40B4-BE49-F238E27FC236}">
                <a16:creationId xmlns:a16="http://schemas.microsoft.com/office/drawing/2014/main" id="{7865472A-F73E-4F29-8EA6-35527EF3D49D}"/>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高频错因：用情绪词代替形式分析</a:t>
            </a:r>
          </a:p>
        </p:txBody>
      </p:sp>
      <p:sp>
        <p:nvSpPr>
          <p:cNvPr id="11" name="">
            <a:extLst xmlns:a="http://schemas.openxmlformats.org/drawingml/2006/main">
              <a:ext uri="{FF2B5EF4-FFF2-40B4-BE49-F238E27FC236}">
                <a16:creationId xmlns:a16="http://schemas.microsoft.com/office/drawing/2014/main" id="{2F1C5BC3-AF6B-4F64-A38F-131D99D9B19B}"/>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C682F12B-24E0-4B7E-9648-A0776E8410BB}"/>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EF5CCA11-FCE6-4BBD-AD14-ABFB72CCA91A}"/>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元素描述必须指向具体视觉证据</a:t>
            </a:r>
          </a:p>
        </p:txBody>
      </p:sp>
      <p:sp>
        <p:nvSpPr>
          <p:cNvPr id="14" name="">
            <a:extLst xmlns:a="http://schemas.openxmlformats.org/drawingml/2006/main">
              <a:ext uri="{FF2B5EF4-FFF2-40B4-BE49-F238E27FC236}">
                <a16:creationId xmlns:a16="http://schemas.microsoft.com/office/drawing/2014/main" id="{1B2CEE50-C7A7-4345-A818-B525E6A76A94}"/>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44D50350-09A9-486B-9E59-AC070461FA4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B5D8414C-9043-4ECC-9530-37F36664CBD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视觉元素</a:t>
            </a:r>
          </a:p>
        </p:txBody>
      </p:sp>
      <p:sp>
        <p:nvSpPr>
          <p:cNvPr id="17" name="">
            <a:extLst xmlns:a="http://schemas.openxmlformats.org/drawingml/2006/main">
              <a:ext uri="{FF2B5EF4-FFF2-40B4-BE49-F238E27FC236}">
                <a16:creationId xmlns:a16="http://schemas.microsoft.com/office/drawing/2014/main" id="{CBCE1C14-A731-4153-9A92-B2C1469B202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22 / 30</a:t>
            </a:r>
          </a:p>
        </p:txBody>
      </p:sp>
    </p:spTree>
    <p:extLst>
      <p:ext uri="{BB962C8B-B14F-4D97-AF65-F5344CB8AC3E}">
        <p14:creationId xmlns:p14="http://schemas.microsoft.com/office/powerpoint/2010/main" val="1631456033"/>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4D2A5F9C-BEFE-4C00-B328-D8F4EC78895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669E6DE1-74EE-45BC-A77B-52492D7FBA3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3eba494230e94de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BC23858-2089-41A0-A74D-08FC894E0B20}"/>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3AB2AC31-24BE-4673-AE81-30997C63C812}"/>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D76ADED-197B-4A4A-9642-76CBEDAE2479}"/>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9EB8B650-5A00-49F2-955B-6150F59B23D6}"/>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87C7A795-165A-4B2B-B57D-D4903670DAFE}"/>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观察</a:t>
            </a:r>
          </a:p>
        </p:txBody>
      </p:sp>
      <p:sp>
        <p:nvSpPr>
          <p:cNvPr id="9" name="">
            <a:extLst xmlns:a="http://schemas.openxmlformats.org/drawingml/2006/main">
              <a:ext uri="{FF2B5EF4-FFF2-40B4-BE49-F238E27FC236}">
                <a16:creationId xmlns:a16="http://schemas.microsoft.com/office/drawing/2014/main" id="{D4C7E387-38EA-4443-B28E-A5DD7D88DE7B}"/>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5C4AE6BE-EB99-45D7-BBC1-9E9224056DD9}"/>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命名</a:t>
            </a:r>
          </a:p>
        </p:txBody>
      </p:sp>
      <p:sp>
        <p:nvSpPr>
          <p:cNvPr id="11" name="">
            <a:extLst xmlns:a="http://schemas.openxmlformats.org/drawingml/2006/main">
              <a:ext uri="{FF2B5EF4-FFF2-40B4-BE49-F238E27FC236}">
                <a16:creationId xmlns:a16="http://schemas.microsoft.com/office/drawing/2014/main" id="{512E4DC7-5BE5-4AFD-B046-BB3A6B82809D}"/>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2EC340F3-5383-4FA0-AFE8-6E1F4FA195E4}"/>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定位</a:t>
            </a:r>
          </a:p>
        </p:txBody>
      </p:sp>
      <p:sp>
        <p:nvSpPr>
          <p:cNvPr id="13" name="">
            <a:extLst xmlns:a="http://schemas.openxmlformats.org/drawingml/2006/main">
              <a:ext uri="{FF2B5EF4-FFF2-40B4-BE49-F238E27FC236}">
                <a16:creationId xmlns:a16="http://schemas.microsoft.com/office/drawing/2014/main" id="{CA1EED4A-BBB3-4E54-B3E8-EE52DB8A70D7}"/>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652BFA90-3054-4FEC-B585-C047FB1CF65B}"/>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解释效果</a:t>
            </a:r>
          </a:p>
        </p:txBody>
      </p:sp>
      <p:sp>
        <p:nvSpPr>
          <p:cNvPr id="15" name="">
            <a:extLst xmlns:a="http://schemas.openxmlformats.org/drawingml/2006/main">
              <a:ext uri="{FF2B5EF4-FFF2-40B4-BE49-F238E27FC236}">
                <a16:creationId xmlns:a16="http://schemas.microsoft.com/office/drawing/2014/main" id="{6B902DA9-1BE2-4DCA-BDED-0A5D87FA2DDF}"/>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95FA4793-ABA1-4543-8E16-EADB688361BB}"/>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DF7AAA"/>
                </a:solidFill>
                <a:latin typeface="Microsoft YaHei"/>
                <a:ea typeface="Microsoft YaHei"/>
                <a:cs typeface="Microsoft YaHei"/>
              </a:defRPr>
            </a:pPr>
            <a:r>
              <a:rPr sz="900" b="1">
                <a:solidFill>
                  <a:srgbClr val="DF7AAA"/>
                </a:solidFill>
                <a:latin typeface="Microsoft YaHei"/>
                <a:ea typeface="Microsoft YaHei"/>
                <a:cs typeface="Microsoft YaHei"/>
              </a:rPr>
              <a:t>DSE 模考例题 · Q21 · DSE模考题</a:t>
            </a:r>
          </a:p>
        </p:txBody>
      </p:sp>
      <p:sp>
        <p:nvSpPr>
          <p:cNvPr id="17" name="">
            <a:extLst xmlns:a="http://schemas.openxmlformats.org/drawingml/2006/main">
              <a:ext uri="{FF2B5EF4-FFF2-40B4-BE49-F238E27FC236}">
                <a16:creationId xmlns:a16="http://schemas.microsoft.com/office/drawing/2014/main" id="{3DBDC95E-C53A-4EE8-9FCE-FA9021817C6E}"/>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3958"/>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Visual Arts public-examination or SBA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 work clusters small grey…</a:t>
            </a:r>
          </a:p>
        </p:txBody>
      </p:sp>
      <p:sp>
        <p:nvSpPr>
          <p:cNvPr id="18" name="">
            <a:extLst xmlns:a="http://schemas.openxmlformats.org/drawingml/2006/main">
              <a:ext uri="{FF2B5EF4-FFF2-40B4-BE49-F238E27FC236}">
                <a16:creationId xmlns:a16="http://schemas.microsoft.com/office/drawing/2014/main" id="{36A87D2B-5664-4667-ABEE-2B5A93FB12BC}"/>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1BA4F0DF-E2CD-4C9D-9ACD-E67A394DDAFD}"/>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C763DCEE-4B8D-4682-98D4-770FB1FEF675}"/>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正确结论：Revise the claim to: Contrast in colour, scale and position directs a…</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21" name="">
            <a:extLst xmlns:a="http://schemas.openxmlformats.org/drawingml/2006/main">
              <a:ext uri="{FF2B5EF4-FFF2-40B4-BE49-F238E27FC236}">
                <a16:creationId xmlns:a16="http://schemas.microsoft.com/office/drawing/2014/main" id="{CD70415B-9BAC-48C4-853E-5DE0E4C732A9}"/>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808F19B5-C274-454D-8E39-45F8BEAF6D4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AFF1D328-5CF1-4797-9066-43616B2C069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视觉元素</a:t>
            </a:r>
          </a:p>
        </p:txBody>
      </p:sp>
      <p:sp>
        <p:nvSpPr>
          <p:cNvPr id="24" name="">
            <a:extLst xmlns:a="http://schemas.openxmlformats.org/drawingml/2006/main">
              <a:ext uri="{FF2B5EF4-FFF2-40B4-BE49-F238E27FC236}">
                <a16:creationId xmlns:a16="http://schemas.microsoft.com/office/drawing/2014/main" id="{8621CC0C-62E8-476F-B7D0-A933CC534FA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23 / 30</a:t>
            </a:r>
          </a:p>
        </p:txBody>
      </p:sp>
    </p:spTree>
    <p:extLst>
      <p:ext uri="{BB962C8B-B14F-4D97-AF65-F5344CB8AC3E}">
        <p14:creationId xmlns:p14="http://schemas.microsoft.com/office/powerpoint/2010/main" val="1556407354"/>
      </p:ext>
    </p:extLst>
  </p:cSld>
</p:sld>
</file>

<file path=ppt/slides/slide2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827F8BA-FDF7-43CB-B8EB-75C41ADC9BA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835FDB13-FE10-48EE-A324-13F7F0C42F9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b13a212e93d04cc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9A66293-F2CB-4C62-BF8C-44BBFF8BF51A}"/>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68455A8F-1202-4F31-98D5-741C4319D508}"/>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A1C55704-C238-45C1-83C7-C55C0515C60E}"/>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00AFADF3-D5A9-4B40-9C56-7612750865A3}"/>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B04F13CA-B896-41D8-9D7A-C76DEE398C1C}"/>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6D5ED0B1-89AF-453D-8BE1-BA394045B34C}"/>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961D7293-957A-4CA4-B3BC-3C995BF8E37E}"/>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7D898746-1458-4485-9378-E38C4FD88199}"/>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524E228D-1887-4104-B5EF-5518167D1F0C}"/>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AFC1EC1F-29ED-4F50-97C8-20A63A9D6B80}"/>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DE4E38E0-CF48-4329-B4A3-53F6454B7C5C}"/>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951E8B69-94B5-4A5B-A89B-9DA4C2A862BD}"/>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4336E273-8106-424B-8496-727DC1C3A0E0}"/>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用情绪词代替形式分析</a:t>
            </a:r>
          </a:p>
        </p:txBody>
      </p:sp>
      <p:sp>
        <p:nvSpPr>
          <p:cNvPr id="17" name="">
            <a:extLst xmlns:a="http://schemas.openxmlformats.org/drawingml/2006/main">
              <a:ext uri="{FF2B5EF4-FFF2-40B4-BE49-F238E27FC236}">
                <a16:creationId xmlns:a16="http://schemas.microsoft.com/office/drawing/2014/main" id="{7310BC7F-4FC5-429E-8D2B-64561E38D52E}"/>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E5C8FB9E-3440-4AAD-B21B-4259F89BC2FD}"/>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EB5EF9C3-821D-4269-AD47-5BAAE95F586D}"/>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68CAEE05-74D1-4E1A-A6DD-86D4A237934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8E99A2F-067D-47F4-A0A8-65C009B190D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视觉元素</a:t>
            </a:r>
          </a:p>
        </p:txBody>
      </p:sp>
      <p:sp>
        <p:nvSpPr>
          <p:cNvPr id="22" name="">
            <a:extLst xmlns:a="http://schemas.openxmlformats.org/drawingml/2006/main">
              <a:ext uri="{FF2B5EF4-FFF2-40B4-BE49-F238E27FC236}">
                <a16:creationId xmlns:a16="http://schemas.microsoft.com/office/drawing/2014/main" id="{A292E285-0398-44F0-BF8F-83695FED1C9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24 / 30</a:t>
            </a:r>
          </a:p>
        </p:txBody>
      </p:sp>
    </p:spTree>
    <p:extLst>
      <p:ext uri="{BB962C8B-B14F-4D97-AF65-F5344CB8AC3E}">
        <p14:creationId xmlns:p14="http://schemas.microsoft.com/office/powerpoint/2010/main" val="1745810603"/>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89A3C991-BE1C-48FF-B86D-D560C58EAA2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D4EFD3F3-B14C-4508-B675-90E9241E645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3019063a7a1d4f8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9DA3F56-F74F-4A56-99BC-17DE5BD21787}"/>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6F8E55D5-37DB-44AF-AC8A-FBD0CE95107D}"/>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1EA2E78A-A2AC-4BD3-BFD4-BA45E29CC5D9}"/>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F3E8C39C-DC89-44DE-9718-82F3F79C9514}"/>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视觉元素</a:t>
            </a:r>
          </a:p>
        </p:txBody>
      </p:sp>
      <p:sp>
        <p:nvSpPr>
          <p:cNvPr id="8" name="">
            <a:extLst xmlns:a="http://schemas.openxmlformats.org/drawingml/2006/main">
              <a:ext uri="{FF2B5EF4-FFF2-40B4-BE49-F238E27FC236}">
                <a16:creationId xmlns:a16="http://schemas.microsoft.com/office/drawing/2014/main" id="{E491F5D9-91EF-47DE-A7BB-CCA3E983B16E}"/>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65FEDC55-A400-4048-9051-4A5A8F7EF67B}"/>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0511F934-49D8-46F0-892C-31BAA24A07B0}"/>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元素描述必须指向具体视觉证据</a:t>
            </a:r>
          </a:p>
        </p:txBody>
      </p:sp>
      <p:sp>
        <p:nvSpPr>
          <p:cNvPr id="11" name="">
            <a:extLst xmlns:a="http://schemas.openxmlformats.org/drawingml/2006/main">
              <a:ext uri="{FF2B5EF4-FFF2-40B4-BE49-F238E27FC236}">
                <a16:creationId xmlns:a16="http://schemas.microsoft.com/office/drawing/2014/main" id="{FCF2C584-191F-4650-922C-DE0EF8968342}"/>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FAE0EB56-6889-43EB-A68E-6E44853BD6B1}"/>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4D9BB8C2-49F3-4F94-BA11-C01EE4B5E42D}"/>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观察—命名—定位—解释效果</a:t>
            </a:r>
          </a:p>
        </p:txBody>
      </p:sp>
      <p:sp>
        <p:nvSpPr>
          <p:cNvPr id="14" name="">
            <a:extLst xmlns:a="http://schemas.openxmlformats.org/drawingml/2006/main">
              <a:ext uri="{FF2B5EF4-FFF2-40B4-BE49-F238E27FC236}">
                <a16:creationId xmlns:a16="http://schemas.microsoft.com/office/drawing/2014/main" id="{D7B62D97-DBC9-4D81-827F-2DDFEF0C27B9}"/>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C43827E3-D50A-42D8-B6D1-E403EE7D8F8F}"/>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0EB0EE62-BBD1-4515-BBBE-1AE9680114BF}"/>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用情绪词代替形式分析</a:t>
            </a:r>
          </a:p>
        </p:txBody>
      </p:sp>
      <p:sp>
        <p:nvSpPr>
          <p:cNvPr id="17" name="">
            <a:extLst xmlns:a="http://schemas.openxmlformats.org/drawingml/2006/main">
              <a:ext uri="{FF2B5EF4-FFF2-40B4-BE49-F238E27FC236}">
                <a16:creationId xmlns:a16="http://schemas.microsoft.com/office/drawing/2014/main" id="{AB0E9080-70B9-4EB6-94B3-5E13EE4A8B38}"/>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31D21032-210D-4599-A936-997B5A2699B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81C49AE-D491-4011-9385-05FD8B7EFF4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视觉元素</a:t>
            </a:r>
          </a:p>
        </p:txBody>
      </p:sp>
      <p:sp>
        <p:nvSpPr>
          <p:cNvPr id="20" name="">
            <a:extLst xmlns:a="http://schemas.openxmlformats.org/drawingml/2006/main">
              <a:ext uri="{FF2B5EF4-FFF2-40B4-BE49-F238E27FC236}">
                <a16:creationId xmlns:a16="http://schemas.microsoft.com/office/drawing/2014/main" id="{E4E7EAA2-FD1B-446B-9178-A003A6C74DF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25 / 30</a:t>
            </a:r>
          </a:p>
        </p:txBody>
      </p:sp>
    </p:spTree>
    <p:extLst>
      <p:ext uri="{BB962C8B-B14F-4D97-AF65-F5344CB8AC3E}">
        <p14:creationId xmlns:p14="http://schemas.microsoft.com/office/powerpoint/2010/main" val="1170868449"/>
      </p:ext>
    </p:extLst>
  </p:cSld>
</p:sld>
</file>

<file path=ppt/slides/slide2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7B5751A-2E23-4B86-8918-12CDD99378B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EFE0AB1E-C27D-481D-9514-AD625871E92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03716af42af34ef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592D972-CEC3-43E7-898A-6DC580EC3F77}"/>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41D46076-5B30-42B8-966A-37A7037400DB}"/>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AE4ADDE8-F09B-4F6E-8AC3-5F59A25FAF2E}"/>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680C40D3-7608-4CAD-A903-84B5CF0A9265}"/>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Visual Arts public-examination or SBA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a:t>
            </a:r>
          </a:p>
        </p:txBody>
      </p:sp>
      <p:sp>
        <p:nvSpPr>
          <p:cNvPr id="8" name="">
            <a:extLst xmlns:a="http://schemas.openxmlformats.org/drawingml/2006/main">
              <a:ext uri="{FF2B5EF4-FFF2-40B4-BE49-F238E27FC236}">
                <a16:creationId xmlns:a16="http://schemas.microsoft.com/office/drawing/2014/main" id="{BCC82A47-4A5A-469C-A3ED-6BA140D19AAE}"/>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43AF967B-3F27-465A-955B-E801652B08BD}"/>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D71BD715-8226-4C26-AF94-CFE3AD8F02B7}"/>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元素描述必须指向具体视觉证据</a:t>
            </a:r>
          </a:p>
        </p:txBody>
      </p:sp>
      <p:sp>
        <p:nvSpPr>
          <p:cNvPr id="11" name="">
            <a:extLst xmlns:a="http://schemas.openxmlformats.org/drawingml/2006/main">
              <a:ext uri="{FF2B5EF4-FFF2-40B4-BE49-F238E27FC236}">
                <a16:creationId xmlns:a16="http://schemas.microsoft.com/office/drawing/2014/main" id="{E2F0D7A6-CD1B-4894-A18B-30926DDECC4B}"/>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4BEA3910-A31A-4482-BE2B-6FB13280A88B}"/>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552DED24-EC7A-4704-8785-87E764A39332}"/>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观察—命名—定位—解释效果</a:t>
            </a:r>
          </a:p>
        </p:txBody>
      </p:sp>
      <p:sp>
        <p:nvSpPr>
          <p:cNvPr id="14" name="">
            <a:extLst xmlns:a="http://schemas.openxmlformats.org/drawingml/2006/main">
              <a:ext uri="{FF2B5EF4-FFF2-40B4-BE49-F238E27FC236}">
                <a16:creationId xmlns:a16="http://schemas.microsoft.com/office/drawing/2014/main" id="{733D3DFD-1C83-42A3-9539-F72347EEE2E7}"/>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65B70FFB-2329-48B5-8B77-2DEC33C9B184}"/>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0F85B6A0-257B-452A-B5E2-7123FB4B00E9}"/>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检查：用情绪词代替形式分析</a:t>
            </a:r>
          </a:p>
        </p:txBody>
      </p:sp>
      <p:sp>
        <p:nvSpPr>
          <p:cNvPr id="17" name="">
            <a:extLst xmlns:a="http://schemas.openxmlformats.org/drawingml/2006/main">
              <a:ext uri="{FF2B5EF4-FFF2-40B4-BE49-F238E27FC236}">
                <a16:creationId xmlns:a16="http://schemas.microsoft.com/office/drawing/2014/main" id="{01CC10E9-93E1-4178-9421-05D48601EF92}"/>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3404010D-0A5D-498B-9E5A-3A7CBC47BDA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41DC02C-3762-41FE-95D7-3DBD422E5F9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视觉元素</a:t>
            </a:r>
          </a:p>
        </p:txBody>
      </p:sp>
      <p:sp>
        <p:nvSpPr>
          <p:cNvPr id="20" name="">
            <a:extLst xmlns:a="http://schemas.openxmlformats.org/drawingml/2006/main">
              <a:ext uri="{FF2B5EF4-FFF2-40B4-BE49-F238E27FC236}">
                <a16:creationId xmlns:a16="http://schemas.microsoft.com/office/drawing/2014/main" id="{2718DA46-8C5E-400A-BF69-036DD965B43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26 / 30</a:t>
            </a:r>
          </a:p>
        </p:txBody>
      </p:sp>
    </p:spTree>
    <p:extLst>
      <p:ext uri="{BB962C8B-B14F-4D97-AF65-F5344CB8AC3E}">
        <p14:creationId xmlns:p14="http://schemas.microsoft.com/office/powerpoint/2010/main" val="163783239"/>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EF7C943-C3D4-452B-94E4-CA7706E9339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99623E4D-9702-4229-9156-FD7E6FC1430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da8472c7f2c14bb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FE71C99-2AC4-486F-A21F-8BB7FCEAA8B8}"/>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C5108252-CBDC-4E79-9F9E-9B786563AC3D}"/>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8FFEB291-1431-42C8-BA55-74E2B2AD50DA}"/>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963A1C45-A1FE-49EC-8BCF-F0683B4EBB96}"/>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AX-24 · Visual Arts public-examination or SBA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work clusters small grey figures at lower left, places one saturated orange rectangle at upper right, and le…</a:t>
            </a:r>
          </a:p>
        </p:txBody>
      </p:sp>
      <p:sp>
        <p:nvSpPr>
          <p:cNvPr id="8" name="">
            <a:extLst xmlns:a="http://schemas.openxmlformats.org/drawingml/2006/main">
              <a:ext uri="{FF2B5EF4-FFF2-40B4-BE49-F238E27FC236}">
                <a16:creationId xmlns:a16="http://schemas.microsoft.com/office/drawing/2014/main" id="{8063E217-7BA3-4519-BF1A-FD77C09DBC73}"/>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Visual Arts 公开评核框架、作品评赏与作品集任务要求｜Visual Arts public-examination or SBA skill adapted to MCQ·错…</a:t>
            </a:r>
          </a:p>
        </p:txBody>
      </p:sp>
      <p:sp>
        <p:nvSpPr>
          <p:cNvPr id="9" name="">
            <a:extLst xmlns:a="http://schemas.openxmlformats.org/drawingml/2006/main">
              <a:ext uri="{FF2B5EF4-FFF2-40B4-BE49-F238E27FC236}">
                <a16:creationId xmlns:a16="http://schemas.microsoft.com/office/drawing/2014/main" id="{36FA5D20-78AD-48D0-ADD0-E3BE921E06EE}"/>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B11E607-574B-447C-A1FE-6500BD77DBB1}"/>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CF5A6F5C-175E-463E-8703-F0C0F9CF5134}"/>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ABB14295-D4E5-4E74-AB4E-3A27A786FFD4}"/>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110560C5-1443-4DB0-A093-C08D2848774F}"/>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5FA7FCE6-78C5-4F27-94DC-A61CB2584AEA}"/>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2219B1AF-8374-4DDC-B9EB-87A0198E6E7D}"/>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9C8041B5-5E79-4DEE-882F-6FB91E777691}"/>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1918C5F5-9F6F-4304-895B-9ED863D827AC}"/>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0EA73641-79B1-477C-856D-0A9B32C8A1B9}"/>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31027648-2C23-4072-9296-46B6B20F1F12}"/>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EE9F39CC-D2F9-4267-A70A-B5BACFD5066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EAC82B8C-9FF8-41B9-BA1E-E4FF40920E5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视觉元素</a:t>
            </a:r>
          </a:p>
        </p:txBody>
      </p:sp>
      <p:sp>
        <p:nvSpPr>
          <p:cNvPr id="22" name="">
            <a:extLst xmlns:a="http://schemas.openxmlformats.org/drawingml/2006/main">
              <a:ext uri="{FF2B5EF4-FFF2-40B4-BE49-F238E27FC236}">
                <a16:creationId xmlns:a16="http://schemas.microsoft.com/office/drawing/2014/main" id="{735688EA-76E1-4309-88C3-668A952E22A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27 / 30</a:t>
            </a:r>
          </a:p>
        </p:txBody>
      </p:sp>
    </p:spTree>
    <p:extLst>
      <p:ext uri="{BB962C8B-B14F-4D97-AF65-F5344CB8AC3E}">
        <p14:creationId xmlns:p14="http://schemas.microsoft.com/office/powerpoint/2010/main" val="1588545828"/>
      </p:ext>
    </p:extLst>
  </p:cSld>
</p:sld>
</file>

<file path=ppt/slides/slide2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E998194-B0AA-4049-8901-8BF8C45407E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19A52F4E-EC21-4E06-A1E8-3D330211CC8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c2fff1ed0f0411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3F2A8A1-28C1-47BE-AD68-D561EB8E72F3}"/>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DDBDA3F5-ADFD-4AFF-AAED-938F527F9058}"/>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173DC7EF-580D-43BD-8136-BA086E96C197}"/>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79A47D25-A7B7-455C-B161-82331D954925}"/>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9422FD52-AA44-4CFE-9F40-B669C03FA743}"/>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AU-21 · Visual Arts public-examination or SBA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a:t>
            </a:r>
          </a:p>
        </p:txBody>
      </p:sp>
      <p:sp>
        <p:nvSpPr>
          <p:cNvPr id="9" name="">
            <a:extLst xmlns:a="http://schemas.openxmlformats.org/drawingml/2006/main">
              <a:ext uri="{FF2B5EF4-FFF2-40B4-BE49-F238E27FC236}">
                <a16:creationId xmlns:a16="http://schemas.microsoft.com/office/drawing/2014/main" id="{8D87677C-541C-4D8E-AC50-968888C1AA06}"/>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82709668-4CBC-4090-A13B-B324EC688315}"/>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05869F19-8D55-48A6-8A4C-EC64FC17F55A}"/>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9ADF8956-64BD-4411-B1DC-41523D4D5902}"/>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AX-24 · Visual Arts public-examination or SBA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wor…</a:t>
            </a:r>
          </a:p>
        </p:txBody>
      </p:sp>
      <p:sp>
        <p:nvSpPr>
          <p:cNvPr id="13" name="">
            <a:extLst xmlns:a="http://schemas.openxmlformats.org/drawingml/2006/main">
              <a:ext uri="{FF2B5EF4-FFF2-40B4-BE49-F238E27FC236}">
                <a16:creationId xmlns:a16="http://schemas.microsoft.com/office/drawing/2014/main" id="{03A03795-0F58-4DFA-AD73-173BC71E9FEE}"/>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CC6060D2-9CFD-4E2F-84BE-781A59E89D62}"/>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8CF94F31-02B9-4544-BF1D-9571AE679908}"/>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DC85C3EA-7544-4CCD-9F37-8C5A6542637B}"/>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Visual Arts public-examination or SBA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wor…</a:t>
            </a:r>
          </a:p>
        </p:txBody>
      </p:sp>
      <p:sp>
        <p:nvSpPr>
          <p:cNvPr id="17" name="">
            <a:extLst xmlns:a="http://schemas.openxmlformats.org/drawingml/2006/main">
              <a:ext uri="{FF2B5EF4-FFF2-40B4-BE49-F238E27FC236}">
                <a16:creationId xmlns:a16="http://schemas.microsoft.com/office/drawing/2014/main" id="{47DC7452-5F5C-4F9D-9CF6-D8B5441E4460}"/>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6FAD2613-7780-4DB5-A45F-39ABF69DD6B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188AB855-67B0-44E4-A192-CE67CCBB764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视觉元素</a:t>
            </a:r>
          </a:p>
        </p:txBody>
      </p:sp>
      <p:sp>
        <p:nvSpPr>
          <p:cNvPr id="20" name="">
            <a:extLst xmlns:a="http://schemas.openxmlformats.org/drawingml/2006/main">
              <a:ext uri="{FF2B5EF4-FFF2-40B4-BE49-F238E27FC236}">
                <a16:creationId xmlns:a16="http://schemas.microsoft.com/office/drawing/2014/main" id="{0E38636E-C0D2-4E30-A42E-11A0FE36AE2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28 / 30</a:t>
            </a:r>
          </a:p>
        </p:txBody>
      </p:sp>
    </p:spTree>
    <p:extLst>
      <p:ext uri="{BB962C8B-B14F-4D97-AF65-F5344CB8AC3E}">
        <p14:creationId xmlns:p14="http://schemas.microsoft.com/office/powerpoint/2010/main" val="132380577"/>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47A7CC22-131C-4FC2-A81F-24241FCA621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A9E6A747-CA75-4448-B239-77D5C970838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6af08444bdc409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C5E75C1-09EB-424B-B294-5A21E84BB030}"/>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285F7689-1D19-43EB-BD5B-867055321CD9}"/>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CAC63EB8-7B03-4284-8C28-5F2F4646985C}"/>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9CD9E82D-3B7C-4EF2-8421-99FE9E2608B0}"/>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用情绪词代替形式分析</a:t>
            </a:r>
          </a:p>
        </p:txBody>
      </p:sp>
      <p:sp>
        <p:nvSpPr>
          <p:cNvPr id="8" name="">
            <a:extLst xmlns:a="http://schemas.openxmlformats.org/drawingml/2006/main">
              <a:ext uri="{FF2B5EF4-FFF2-40B4-BE49-F238E27FC236}">
                <a16:creationId xmlns:a16="http://schemas.microsoft.com/office/drawing/2014/main" id="{F4E0474A-3D45-44A7-B7F2-8B9E686A57EF}"/>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A2B6F3A9-83ED-4E49-A6DD-7EC884781821}"/>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FB526E44-5B69-4C5D-A54E-E5429D890B57}"/>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210A9AE2-C927-4B97-98D8-198D05721A37}"/>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Locate each element, trace the viewing p…</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576AC3E7-6429-4601-8598-61EAB55FBA3B}"/>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A0EAD156-CADD-4C04-9453-F28696BDE21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C3364E24-C1B1-4A07-82FE-68E5A853417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视觉元素</a:t>
            </a:r>
          </a:p>
        </p:txBody>
      </p:sp>
      <p:sp>
        <p:nvSpPr>
          <p:cNvPr id="15" name="">
            <a:extLst xmlns:a="http://schemas.openxmlformats.org/drawingml/2006/main">
              <a:ext uri="{FF2B5EF4-FFF2-40B4-BE49-F238E27FC236}">
                <a16:creationId xmlns:a16="http://schemas.microsoft.com/office/drawing/2014/main" id="{231C9F4B-395D-4A05-95BD-BCC4397AEE0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29 / 30</a:t>
            </a:r>
          </a:p>
        </p:txBody>
      </p:sp>
    </p:spTree>
    <p:extLst>
      <p:ext uri="{BB962C8B-B14F-4D97-AF65-F5344CB8AC3E}">
        <p14:creationId xmlns:p14="http://schemas.microsoft.com/office/powerpoint/2010/main" val="1021081290"/>
      </p:ext>
    </p:extLst>
  </p:cSld>
</p:sld>
</file>

<file path=ppt/slides/slide3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61E21F89-CEC2-45F3-B5AF-E86708A3B08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34E0B69B-1C53-41A4-9113-B496465DE2D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30c0b6ea07ec44f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8B85711-442D-4816-B352-57D24076732B}"/>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E2B32CA7-80E6-41C1-B637-C18B147461E5}"/>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68D85152-B3F9-4895-95B6-6E3193AB3A72}"/>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4E840F78-91F7-4E3D-B33D-9A929190A03E}"/>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AB-28 · Visual Arts public-examination or SBA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 work clusters small grey figures at lower left, places one saturated orange rectangle at upper right, and leaves a wide pale gap…</a:t>
            </a:r>
          </a:p>
        </p:txBody>
      </p:sp>
      <p:sp>
        <p:nvSpPr>
          <p:cNvPr id="8" name="">
            <a:extLst xmlns:a="http://schemas.openxmlformats.org/drawingml/2006/main">
              <a:ext uri="{FF2B5EF4-FFF2-40B4-BE49-F238E27FC236}">
                <a16:creationId xmlns:a16="http://schemas.microsoft.com/office/drawing/2014/main" id="{ED530094-DB6A-4E59-A1BA-2F20ED9E748A}"/>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43D4370E-6BB5-48E9-ABD5-C57E7AD7885A}"/>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75161CD-5C02-45E6-B3D9-8429E6833B02}"/>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DA79CAAB-65BA-497C-9E8F-843201BCBC20}"/>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B275D385-398D-4842-9AEF-A645CBF1266E}"/>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BD40F7F0-0824-4D68-85E0-A07E8C7158E6}"/>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EB309AB7-BDBD-4AA7-9D77-6B4B3858290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63B43406-4032-4AF2-9EF4-E6190509CA2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视觉元素</a:t>
            </a:r>
          </a:p>
        </p:txBody>
      </p:sp>
      <p:sp>
        <p:nvSpPr>
          <p:cNvPr id="16" name="">
            <a:extLst xmlns:a="http://schemas.openxmlformats.org/drawingml/2006/main">
              <a:ext uri="{FF2B5EF4-FFF2-40B4-BE49-F238E27FC236}">
                <a16:creationId xmlns:a16="http://schemas.microsoft.com/office/drawing/2014/main" id="{8409CAED-6B6B-4D4C-B694-A6C394ED21B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30 / 30</a:t>
            </a:r>
          </a:p>
        </p:txBody>
      </p:sp>
    </p:spTree>
    <p:extLst>
      <p:ext uri="{BB962C8B-B14F-4D97-AF65-F5344CB8AC3E}">
        <p14:creationId xmlns:p14="http://schemas.microsoft.com/office/powerpoint/2010/main" val="81557071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2026-08-19T08:46:46.6170000Z</dcterms:created>
  <dcterms:modified xsi:type="dcterms:W3CDTF">2026-08-19T08:46:46.6170000Z</dcterms:modified>
</coreProperties>
</file>