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985d7f212c347a7" /><Relationship Type="http://schemas.openxmlformats.org/officeDocument/2006/relationships/extended-properties" Target="/docProps/app.xml" Id="R05ddad938ae54017" /><Relationship Type="http://schemas.openxmlformats.org/officeDocument/2006/relationships/officeDocument" Target="/ppt/presentation.xml" Id="Rde02966633c3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df31fee204db7"/>
  </p:sldMasterIdLst>
  <p:notesMasterIdLst>
    <p:notesMasterId xmlns:r="http://schemas.openxmlformats.org/officeDocument/2006/relationships" r:id="Re1f39a506ff4452c"/>
  </p:notesMasterIdLst>
  <p:sldIdLst>
    <p:sldId xmlns:r="http://schemas.openxmlformats.org/officeDocument/2006/relationships" id="256" r:id="R000d145761ef4c26"/>
    <p:sldId xmlns:r="http://schemas.openxmlformats.org/officeDocument/2006/relationships" id="257" r:id="Rb423100752314900"/>
    <p:sldId xmlns:r="http://schemas.openxmlformats.org/officeDocument/2006/relationships" id="258" r:id="Re5f00432b8564527"/>
    <p:sldId xmlns:r="http://schemas.openxmlformats.org/officeDocument/2006/relationships" id="259" r:id="R605402b1558b45a7"/>
    <p:sldId xmlns:r="http://schemas.openxmlformats.org/officeDocument/2006/relationships" id="260" r:id="Rf1f1c23b719b4693"/>
    <p:sldId xmlns:r="http://schemas.openxmlformats.org/officeDocument/2006/relationships" id="261" r:id="R40f8ead2efa54343"/>
    <p:sldId xmlns:r="http://schemas.openxmlformats.org/officeDocument/2006/relationships" id="262" r:id="R1d77e5fd53074bc3"/>
    <p:sldId xmlns:r="http://schemas.openxmlformats.org/officeDocument/2006/relationships" id="263" r:id="R4459260e2ed44200"/>
    <p:sldId xmlns:r="http://schemas.openxmlformats.org/officeDocument/2006/relationships" id="264" r:id="R18dfabaa0e7344e8"/>
    <p:sldId xmlns:r="http://schemas.openxmlformats.org/officeDocument/2006/relationships" id="265" r:id="R767d1d2136dd448a"/>
    <p:sldId xmlns:r="http://schemas.openxmlformats.org/officeDocument/2006/relationships" id="266" r:id="R0aa3d31b44934ae0"/>
    <p:sldId xmlns:r="http://schemas.openxmlformats.org/officeDocument/2006/relationships" id="267" r:id="R5447a65d3e8a4e68"/>
    <p:sldId xmlns:r="http://schemas.openxmlformats.org/officeDocument/2006/relationships" id="268" r:id="R592aed20c6f54acd"/>
    <p:sldId xmlns:r="http://schemas.openxmlformats.org/officeDocument/2006/relationships" id="269" r:id="R088c39a13a424e93"/>
    <p:sldId xmlns:r="http://schemas.openxmlformats.org/officeDocument/2006/relationships" id="270" r:id="Re384b0acf8ee40c5"/>
    <p:sldId xmlns:r="http://schemas.openxmlformats.org/officeDocument/2006/relationships" id="271" r:id="R03df3d387a144d2f"/>
    <p:sldId xmlns:r="http://schemas.openxmlformats.org/officeDocument/2006/relationships" id="272" r:id="Rb4e5965f328b415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fe547b150654cb7" /><Relationship Type="http://schemas.openxmlformats.org/officeDocument/2006/relationships/slideMaster" Target="/ppt/slideMasters/slideMaster1.xml" Id="Ra49df31fee204db7" /><Relationship Type="http://schemas.openxmlformats.org/officeDocument/2006/relationships/notesMaster" Target="/ppt/notesMasters/notesMaster1.xml" Id="Re1f39a506ff4452c" /><Relationship Type="http://schemas.openxmlformats.org/officeDocument/2006/relationships/presProps" Target="/ppt/presProps.xml" Id="R56e0888ba5984b5d" /><Relationship Type="http://schemas.openxmlformats.org/officeDocument/2006/relationships/tableStyles" Target="/ppt/tableStyles.xml" Id="Rac70cdff13964910" /><Relationship Type="http://schemas.openxmlformats.org/officeDocument/2006/relationships/slide" Target="/ppt/slides/slide1.xml" Id="R000d145761ef4c26" /><Relationship Type="http://schemas.openxmlformats.org/officeDocument/2006/relationships/slide" Target="/ppt/slides/slide2.xml" Id="Rb423100752314900" /><Relationship Type="http://schemas.openxmlformats.org/officeDocument/2006/relationships/slide" Target="/ppt/slides/slide3.xml" Id="Re5f00432b8564527" /><Relationship Type="http://schemas.openxmlformats.org/officeDocument/2006/relationships/slide" Target="/ppt/slides/slide4.xml" Id="R605402b1558b45a7" /><Relationship Type="http://schemas.openxmlformats.org/officeDocument/2006/relationships/slide" Target="/ppt/slides/slide5.xml" Id="Rf1f1c23b719b4693" /><Relationship Type="http://schemas.openxmlformats.org/officeDocument/2006/relationships/slide" Target="/ppt/slides/slide6.xml" Id="R40f8ead2efa54343" /><Relationship Type="http://schemas.openxmlformats.org/officeDocument/2006/relationships/slide" Target="/ppt/slides/slide7.xml" Id="R1d77e5fd53074bc3" /><Relationship Type="http://schemas.openxmlformats.org/officeDocument/2006/relationships/slide" Target="/ppt/slides/slide8.xml" Id="R4459260e2ed44200" /><Relationship Type="http://schemas.openxmlformats.org/officeDocument/2006/relationships/slide" Target="/ppt/slides/slide9.xml" Id="R18dfabaa0e7344e8" /><Relationship Type="http://schemas.openxmlformats.org/officeDocument/2006/relationships/slide" Target="/ppt/slides/slide10.xml" Id="R767d1d2136dd448a" /><Relationship Type="http://schemas.openxmlformats.org/officeDocument/2006/relationships/slide" Target="/ppt/slides/slide11.xml" Id="R0aa3d31b44934ae0" /><Relationship Type="http://schemas.openxmlformats.org/officeDocument/2006/relationships/slide" Target="/ppt/slides/slide12.xml" Id="R5447a65d3e8a4e68" /><Relationship Type="http://schemas.openxmlformats.org/officeDocument/2006/relationships/slide" Target="/ppt/slides/slide13.xml" Id="R592aed20c6f54acd" /><Relationship Type="http://schemas.openxmlformats.org/officeDocument/2006/relationships/slide" Target="/ppt/slides/slide14.xml" Id="R088c39a13a424e93" /><Relationship Type="http://schemas.openxmlformats.org/officeDocument/2006/relationships/slide" Target="/ppt/slides/slide15.xml" Id="Re384b0acf8ee40c5" /><Relationship Type="http://schemas.openxmlformats.org/officeDocument/2006/relationships/slide" Target="/ppt/slides/slide16.xml" Id="R03df3d387a144d2f" /><Relationship Type="http://schemas.openxmlformats.org/officeDocument/2006/relationships/slide" Target="/ppt/slides/slide17.xml" Id="Rb4e5965f328b415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add41f5d2034b0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25e9429390f451c" /><Relationship Type="http://schemas.openxmlformats.org/officeDocument/2006/relationships/notesMaster" Target="/ppt/notesMasters/notesMaster1.xml" Id="R96c1d5394479437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3683345918c4110" /><Relationship Type="http://schemas.openxmlformats.org/officeDocument/2006/relationships/notesMaster" Target="/ppt/notesMasters/notesMaster1.xml" Id="R030a491edba94a2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117dc50723a4803" /><Relationship Type="http://schemas.openxmlformats.org/officeDocument/2006/relationships/notesMaster" Target="/ppt/notesMasters/notesMaster1.xml" Id="R94d34a00ca07402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d8a1283119f4850" /><Relationship Type="http://schemas.openxmlformats.org/officeDocument/2006/relationships/notesMaster" Target="/ppt/notesMasters/notesMaster1.xml" Id="R78a9fea87564442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b5d77489173449f" /><Relationship Type="http://schemas.openxmlformats.org/officeDocument/2006/relationships/notesMaster" Target="/ppt/notesMasters/notesMaster1.xml" Id="R686d9b7e463c4ac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d0e063eb2fc42b9" /><Relationship Type="http://schemas.openxmlformats.org/officeDocument/2006/relationships/notesMaster" Target="/ppt/notesMasters/notesMaster1.xml" Id="R69f118171bc347a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9da5a05e5424f64" /><Relationship Type="http://schemas.openxmlformats.org/officeDocument/2006/relationships/notesMaster" Target="/ppt/notesMasters/notesMaster1.xml" Id="R06c1c8e0558b420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d70817575204590" /><Relationship Type="http://schemas.openxmlformats.org/officeDocument/2006/relationships/notesMaster" Target="/ppt/notesMasters/notesMaster1.xml" Id="Re2e7dcee0eac449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3ed5ad0efec4b2d" /><Relationship Type="http://schemas.openxmlformats.org/officeDocument/2006/relationships/notesMaster" Target="/ppt/notesMasters/notesMaster1.xml" Id="Rdfe7bbf99fb540d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0ed1e6f348c4757" /><Relationship Type="http://schemas.openxmlformats.org/officeDocument/2006/relationships/notesMaster" Target="/ppt/notesMasters/notesMaster1.xml" Id="Redd7b59c0be8480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735344e64a6493a" /><Relationship Type="http://schemas.openxmlformats.org/officeDocument/2006/relationships/notesMaster" Target="/ppt/notesMasters/notesMaster1.xml" Id="R062075f1416742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8459a4de6864107" /><Relationship Type="http://schemas.openxmlformats.org/officeDocument/2006/relationships/notesMaster" Target="/ppt/notesMasters/notesMaster1.xml" Id="R50e28a03354946e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1d0cb049d1a4255" /><Relationship Type="http://schemas.openxmlformats.org/officeDocument/2006/relationships/notesMaster" Target="/ppt/notesMasters/notesMaster1.xml" Id="R0eb8e1a20519456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f5402525fbb49ca" /><Relationship Type="http://schemas.openxmlformats.org/officeDocument/2006/relationships/notesMaster" Target="/ppt/notesMasters/notesMaster1.xml" Id="R45c85eda81f84fa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47cf9e366914be8" /><Relationship Type="http://schemas.openxmlformats.org/officeDocument/2006/relationships/notesMaster" Target="/ppt/notesMasters/notesMaster1.xml" Id="Rba43ffc96d0843b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f29b2bc13eb4755" /><Relationship Type="http://schemas.openxmlformats.org/officeDocument/2006/relationships/notesMaster" Target="/ppt/notesMasters/notesMaster1.xml" Id="R786866307d4348e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3d33915a3564b2d" /><Relationship Type="http://schemas.openxmlformats.org/officeDocument/2006/relationships/notesMaster" Target="/ppt/notesMasters/notesMaster1.xml" Id="Rdb9e02dfa25f41b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StoryCorps About: https://storycorps.org/about/</a:t>
            </a:r>
          </a:p>
          <a:p xmlns:a="http://schemas.openxmlformats.org/drawingml/2006/main">
            <a:r>
              <a:t>- StoryFile Life: https://life.storyfile.com/</a:t>
            </a:r>
          </a:p>
          <a:p xmlns:a="http://schemas.openxmlformats.org/drawingml/2006/main">
            <a:r>
              <a:t>- Better Place Forests: https://www.betterplaceforests.com/</a:t>
            </a:r>
          </a:p>
          <a:p xmlns:a="http://schemas.openxmlformats.org/drawingml/2006/main">
            <a:r>
              <a:t>- FreeWill: https://www.freewill.com/</a:t>
            </a:r>
          </a:p>
          <a:p xmlns:a="http://schemas.openxmlformats.org/drawingml/2006/main">
            <a:r>
              <a:t>- J.P. Morgan Private Bank Estate Planning: https://privatebank.jpmorgan.com/nam/en/services/wealth-planning-and-advice/estate-planning</a:t>
            </a:r>
          </a:p>
          <a:p xmlns:a="http://schemas.openxmlformats.org/drawingml/2006/main">
            <a:r>
              <a:t>- Northern Trust High Net Worth Families: https://www.northerntrust.com/united-states/what-we-do/wealth-management/products-services/high-net-worth-families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郭丹锐肖像及团队头衔由项目方提供。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ce9176a5b434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b66e9187b134019" /><Relationship Type="http://schemas.openxmlformats.org/officeDocument/2006/relationships/slideLayout" Target="/ppt/slideLayouts/slideLayout1.xml" Id="Rb995feb72aa143c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5feb72aa143c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3042f5eb84f4d" /><Relationship Type="http://schemas.openxmlformats.org/officeDocument/2006/relationships/notesSlide" Target="/ppt/notesSlides/notesSlide1.xml" Id="R6aab01fb37c44cd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f2be6dc847a1" /><Relationship Type="http://schemas.openxmlformats.org/officeDocument/2006/relationships/notesSlide" Target="/ppt/notesSlides/notesSlide10.xml" Id="R99736ad5e1ee40e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4626ef2b4a16" /><Relationship Type="http://schemas.openxmlformats.org/officeDocument/2006/relationships/notesSlide" Target="/ppt/notesSlides/notesSlide11.xml" Id="R7b4d711c99644f5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360f006274115" /><Relationship Type="http://schemas.openxmlformats.org/officeDocument/2006/relationships/notesSlide" Target="/ppt/notesSlides/notesSlide12.xml" Id="Rb3d73e3324d34bf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3574287e4af4" /><Relationship Type="http://schemas.openxmlformats.org/officeDocument/2006/relationships/notesSlide" Target="/ppt/notesSlides/notesSlide13.xml" Id="R6335eb39ef40492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a2ca7f274d05" /><Relationship Type="http://schemas.openxmlformats.org/officeDocument/2006/relationships/notesSlide" Target="/ppt/notesSlides/notesSlide14.xml" Id="R92519ec98d8e4fb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712cc5c914c9f" /><Relationship Type="http://schemas.openxmlformats.org/officeDocument/2006/relationships/notesSlide" Target="/ppt/notesSlides/notesSlide15.xml" Id="R541d4a71dca444e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25bedb21542c0" /><Relationship Type="http://schemas.openxmlformats.org/officeDocument/2006/relationships/image" Target="/ppt/media/image.png" Id="R0f0756450e9d42b3" /><Relationship Type="http://schemas.openxmlformats.org/officeDocument/2006/relationships/notesSlide" Target="/ppt/notesSlides/notesSlide16.xml" Id="Rc9a5d200f2654c2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ee387b864893" /><Relationship Type="http://schemas.openxmlformats.org/officeDocument/2006/relationships/notesSlide" Target="/ppt/notesSlides/notesSlide17.xml" Id="Rb1d20afcb7cb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d0f884512430f" /><Relationship Type="http://schemas.openxmlformats.org/officeDocument/2006/relationships/notesSlide" Target="/ppt/notesSlides/notesSlide2.xml" Id="R9ac159df6908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e6ae072c463c" /><Relationship Type="http://schemas.openxmlformats.org/officeDocument/2006/relationships/notesSlide" Target="/ppt/notesSlides/notesSlide3.xml" Id="R9ed2f48e302d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896374d74b7c" /><Relationship Type="http://schemas.openxmlformats.org/officeDocument/2006/relationships/notesSlide" Target="/ppt/notesSlides/notesSlide4.xml" Id="R22f822f6acf7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2c5006f044f1e" /><Relationship Type="http://schemas.openxmlformats.org/officeDocument/2006/relationships/notesSlide" Target="/ppt/notesSlides/notesSlide5.xml" Id="R1c2afca800fd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f206079fe41c5" /><Relationship Type="http://schemas.openxmlformats.org/officeDocument/2006/relationships/notesSlide" Target="/ppt/notesSlides/notesSlide6.xml" Id="Rf272cc09304c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9b5fdf4974bee" /><Relationship Type="http://schemas.openxmlformats.org/officeDocument/2006/relationships/notesSlide" Target="/ppt/notesSlides/notesSlide7.xml" Id="R0060b94c109c4e3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9418c1244eb3" /><Relationship Type="http://schemas.openxmlformats.org/officeDocument/2006/relationships/notesSlide" Target="/ppt/notesSlides/notesSlide8.xml" Id="R6a618f7bec82451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432d78224d0a" /><Relationship Type="http://schemas.openxmlformats.org/officeDocument/2006/relationships/notesSlide" Target="/ppt/notesSlides/notesSlide9.xml" Id="R6b550a47a6c34b7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A23412-BABA-4264-84E1-B9807896F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11F"/>
          </a:solidFill>
          <a:ln xmlns:a="http://schemas.openxmlformats.org/drawingml/2006/main" w="9525">
            <a:solidFill>
              <a:srgbClr val="17111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AA74EA-D7E4-4F5F-BD9C-0794721E4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0"/>
            <a:ext cx="390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A46"/>
          </a:solidFill>
          <a:ln xmlns:a="http://schemas.openxmlformats.org/drawingml/2006/main" w="9525">
            <a:solidFill>
              <a:srgbClr val="245A4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0F44E1-F022-422F-874A-6D98D2974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904875"/>
            <a:ext cx="2571750" cy="2571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68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BD4636-F655-44B3-A7AE-71A45B15B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075" y="1457325"/>
            <a:ext cx="1466850" cy="1466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1113F"/>
          </a:solidFill>
          <a:ln xmlns:a="http://schemas.openxmlformats.org/drawingml/2006/main" w="9525">
            <a:solidFill>
              <a:srgbClr val="D8B66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E6111C-06B0-4DB4-ABA7-5F08B5538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838325"/>
            <a:ext cx="1181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3300" b="1">
                <a:solidFill>
                  <a:srgbClr val="F5F1E8"/>
                </a:solidFill>
              </a:defRPr>
            </a:pPr>
            <a:r>
              <a:rPr sz="3300" b="1">
                <a:solidFill>
                  <a:srgbClr val="F5F1E8"/>
                </a:solidFill>
              </a:rPr>
              <a:t>一生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9B1758-AA91-4CC4-BA90-855BBF6CF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590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4200" b="1">
                <a:solidFill>
                  <a:srgbClr val="F5F1E8"/>
                </a:solidFill>
              </a:defRPr>
            </a:pPr>
            <a:r>
              <a:rPr sz="4200" b="1">
                <a:solidFill>
                  <a:srgbClr val="F5F1E8"/>
                </a:solidFill>
              </a:rPr>
              <a:t>传记传世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604F93-1320-4E82-8AC4-0ADD7661B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647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3150" b="0">
                <a:solidFill>
                  <a:srgbClr val="CDB8DE"/>
                </a:solidFill>
              </a:defRPr>
            </a:pPr>
            <a:r>
              <a:rPr sz="3150" b="0">
                <a:solidFill>
                  <a:srgbClr val="CDB8DE"/>
                </a:solidFill>
              </a:rPr>
              <a:t>数字生命树计划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271854-DC2A-4BD1-AAA0-3906A7890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81275"/>
            <a:ext cx="1428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B6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D5C3F1-1EB9-4ABA-805B-583D8572B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62275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950" b="1">
                <a:solidFill>
                  <a:srgbClr val="F5F1E8"/>
                </a:solidFill>
              </a:defRPr>
            </a:pPr>
            <a:r>
              <a:rPr sz="1950" b="1">
                <a:solidFill>
                  <a:srgbClr val="F5F1E8"/>
                </a:solidFill>
              </a:rPr>
              <a:t>让一生被听见，让记忆继续生长。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AAF9E9-7CA6-4A61-AF5A-8A5164CA0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05225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C9BFCB"/>
                </a:solidFill>
              </a:defRPr>
            </a:pPr>
            <a:r>
              <a:rPr sz="1425" b="0">
                <a:solidFill>
                  <a:srgbClr val="C9BFCB"/>
                </a:solidFill>
              </a:rPr>
              <a:t>长者生命叙事 · 可信记忆智能体 · 家族价值传承 · 生态纪念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E6662A-DD64-4C52-9108-3BC9CB92D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8B66C"/>
                </a:solidFill>
              </a:defRPr>
            </a:pPr>
            <a:r>
              <a:rPr sz="1050" b="1">
                <a:solidFill>
                  <a:srgbClr val="D8B66C"/>
                </a:solidFill>
              </a:rPr>
              <a:t>项目介绍 / 对外合作版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BC56D1-B72B-4D4D-B242-33630349C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0">
                <a:solidFill>
                  <a:srgbClr val="9F96A4"/>
                </a:solidFill>
              </a:defRPr>
            </a:pPr>
            <a:r>
              <a:rPr sz="975" b="0">
                <a:solidFill>
                  <a:srgbClr val="9F96A4"/>
                </a:solidFill>
              </a:rPr>
              <a:t>2026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7A65BF-F872-4884-9D0F-415592060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58483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050" b="1">
                <a:solidFill>
                  <a:srgbClr val="F5F1E8"/>
                </a:solidFill>
              </a:defRPr>
            </a:pPr>
            <a:r>
              <a:rPr sz="1050" b="1">
                <a:solidFill>
                  <a:srgbClr val="F5F1E8"/>
                </a:solidFill>
              </a:rPr>
              <a:t>概念与试点筹备阶段</a:t>
            </a:r>
          </a:p>
        </p:txBody>
      </p:sp>
    </p:spTree>
    <p:extLst>
      <p:ext uri="{BB962C8B-B14F-4D97-AF65-F5344CB8AC3E}">
        <p14:creationId xmlns:p14="http://schemas.microsoft.com/office/powerpoint/2010/main" val="93925633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E925A0-5FF0-494F-BC79-F4A1EBB51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10 / LEGACY GROVE INITIATIVE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EE1F6A-4164-438F-82BA-23A283E7E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144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4050" b="1">
                <a:solidFill>
                  <a:srgbClr val="31113F"/>
                </a:solidFill>
              </a:defRPr>
            </a:pPr>
            <a:r>
              <a:rPr sz="4050" b="1">
                <a:solidFill>
                  <a:srgbClr val="31113F"/>
                </a:solidFill>
              </a:rPr>
              <a:t>财富可以被分配，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4050" b="1">
                <a:solidFill>
                  <a:srgbClr val="31113F"/>
                </a:solidFill>
              </a:defRPr>
            </a:pPr>
            <a:r>
              <a:rPr sz="4050" b="1">
                <a:solidFill>
                  <a:srgbClr val="31113F"/>
                </a:solidFill>
              </a:rPr>
              <a:t>意图需要被理解。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664817-A587-45C4-A6B1-07D0DADC3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11620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54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575072-A7A5-4F50-9D8B-CC22D0A61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8858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800" b="0">
                <a:solidFill>
                  <a:srgbClr val="6D6670"/>
                </a:solidFill>
              </a:defRPr>
            </a:pPr>
            <a:r>
              <a:rPr sz="1800" b="0">
                <a:solidFill>
                  <a:srgbClr val="6D6670"/>
                </a:solidFill>
              </a:rPr>
              <a:t>AI只负责整理、检索与提醒；遗嘱、公证、信托、税务和资产管理始终由具备资质的专业人士执行。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93FA0B-EE37-4C7D-9657-DCFB33638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5755BE-3EB6-4F6C-859B-9CD2A9EA8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CBDC89-4D94-4F6D-9B13-D343ED96C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850" b="1">
                <a:solidFill>
                  <a:srgbClr val="7543A3"/>
                </a:solidFill>
              </a:defRPr>
            </a:pPr>
            <a:r>
              <a:rPr sz="2850" b="1">
                <a:solidFill>
                  <a:srgbClr val="7543A3"/>
                </a:solidFill>
              </a:rPr>
              <a:t>遗愿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BFEA1F-0F2E-45E9-B866-A61B77D8E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记录安排背后的原因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0C01E5-A7D3-4A13-9CC1-832393A95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7625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850" b="1">
                <a:solidFill>
                  <a:srgbClr val="7543A3"/>
                </a:solidFill>
              </a:defRPr>
            </a:pPr>
            <a:r>
              <a:rPr sz="2850" b="1">
                <a:solidFill>
                  <a:srgbClr val="7543A3"/>
                </a:solidFill>
              </a:rPr>
              <a:t>家风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B406CA-ED73-48C7-ADF0-3588F4A9E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381625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形成家庭共同语言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3D4BCF-EAD4-4599-82BF-E195F3287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762500"/>
            <a:ext cx="342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850" b="1">
                <a:solidFill>
                  <a:srgbClr val="7543A3"/>
                </a:solidFill>
              </a:defRPr>
            </a:pPr>
            <a:r>
              <a:rPr sz="2850" b="1">
                <a:solidFill>
                  <a:srgbClr val="7543A3"/>
                </a:solidFill>
              </a:rPr>
              <a:t>边界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3E01F6-1DFE-488A-9A96-AF4B83341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5381625"/>
            <a:ext cx="342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专业执行，不让AI越权</a:t>
            </a:r>
          </a:p>
        </p:txBody>
      </p:sp>
    </p:spTree>
    <p:extLst>
      <p:ext uri="{BB962C8B-B14F-4D97-AF65-F5344CB8AC3E}">
        <p14:creationId xmlns:p14="http://schemas.microsoft.com/office/powerpoint/2010/main" val="6691917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2183F9-C6C9-48A0-8EA9-EA8944A28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11 / GLOBAL BENCHMARKS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DD5E3D-FC09-433D-92A8-D77449831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5F1E8"/>
                </a:solidFill>
              </a:defRPr>
            </a:pPr>
            <a:r>
              <a:rPr sz="3150" b="1">
                <a:solidFill>
                  <a:srgbClr val="F5F1E8"/>
                </a:solidFill>
              </a:rPr>
              <a:t>不是复制一个项目，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5F1E8"/>
                </a:solidFill>
              </a:defRPr>
            </a:pPr>
            <a:r>
              <a:rPr sz="3150" b="1">
                <a:solidFill>
                  <a:srgbClr val="F5F1E8"/>
                </a:solidFill>
              </a:rPr>
              <a:t>而是连接六种成熟能力。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A3F478-4F60-49BD-94B1-3966666A8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14625"/>
            <a:ext cx="304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B6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D379CD-5337-4C85-9A65-DF0955318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2417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1">
                <a:solidFill>
                  <a:srgbClr val="F5F1E8"/>
                </a:solidFill>
              </a:defRPr>
            </a:pPr>
            <a:r>
              <a:rPr sz="1725" b="1">
                <a:solidFill>
                  <a:srgbClr val="F5F1E8"/>
                </a:solidFill>
              </a:rPr>
              <a:t>StoryCorps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90CBBE-99F2-4165-8A40-7CA3BAF06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6232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>
                <a:solidFill>
                  <a:srgbClr val="CDB8DE"/>
                </a:solidFill>
              </a:defRPr>
            </a:pPr>
            <a:r>
              <a:rPr sz="1125" b="0">
                <a:solidFill>
                  <a:srgbClr val="CDB8DE"/>
                </a:solidFill>
              </a:rPr>
              <a:t>口述史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8DDF6B-626B-48AC-AA30-6DCA5A0AD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714625"/>
            <a:ext cx="304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B6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255A62-9984-45E3-BA82-F6D9BEEBC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92417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1">
                <a:solidFill>
                  <a:srgbClr val="F5F1E8"/>
                </a:solidFill>
              </a:defRPr>
            </a:pPr>
            <a:r>
              <a:rPr sz="1725" b="1">
                <a:solidFill>
                  <a:srgbClr val="F5F1E8"/>
                </a:solidFill>
              </a:rPr>
              <a:t>StoryFile Life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A79928-72BB-49E3-9977-D86134390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36232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>
                <a:solidFill>
                  <a:srgbClr val="CDB8DE"/>
                </a:solidFill>
              </a:defRPr>
            </a:pPr>
            <a:r>
              <a:rPr sz="1125" b="0">
                <a:solidFill>
                  <a:srgbClr val="CDB8DE"/>
                </a:solidFill>
              </a:rPr>
              <a:t>交互影像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200B26-9D88-4BC6-95B9-993343ADB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714625"/>
            <a:ext cx="304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B6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7619DA-E120-41E5-9D5B-B787FE64E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92417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1">
                <a:solidFill>
                  <a:srgbClr val="F5F1E8"/>
                </a:solidFill>
              </a:defRPr>
            </a:pPr>
            <a:r>
              <a:rPr sz="1725" b="1">
                <a:solidFill>
                  <a:srgbClr val="F5F1E8"/>
                </a:solidFill>
              </a:rPr>
              <a:t>Better Place Forests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A6CCB3-8576-40D8-9D76-343F8AC3D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36232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>
                <a:solidFill>
                  <a:srgbClr val="CDB8DE"/>
                </a:solidFill>
              </a:defRPr>
            </a:pPr>
            <a:r>
              <a:rPr sz="1125" b="0">
                <a:solidFill>
                  <a:srgbClr val="CDB8DE"/>
                </a:solidFill>
              </a:rPr>
              <a:t>自然纪念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17A86C-01FB-4628-A8D0-2D7A225CB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304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B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1E5EB4-DDDD-4108-9AE7-44582359D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3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1">
                <a:solidFill>
                  <a:srgbClr val="F5F1E8"/>
                </a:solidFill>
              </a:defRPr>
            </a:pPr>
            <a:r>
              <a:rPr sz="1725" b="1">
                <a:solidFill>
                  <a:srgbClr val="F5F1E8"/>
                </a:solidFill>
              </a:rPr>
              <a:t>FreeWill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B005E1-7902-4440-9B26-03796F4E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43450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>
                <a:solidFill>
                  <a:srgbClr val="B9D2C2"/>
                </a:solidFill>
              </a:defRPr>
            </a:pPr>
            <a:r>
              <a:rPr sz="1125" b="0">
                <a:solidFill>
                  <a:srgbClr val="B9D2C2"/>
                </a:solidFill>
              </a:rPr>
              <a:t>遗愿规划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75D6C4-48EB-4F4D-9BE4-94B4C3D65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095750"/>
            <a:ext cx="304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B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60775A-49E9-4235-853E-31E9F1319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3053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1">
                <a:solidFill>
                  <a:srgbClr val="F5F1E8"/>
                </a:solidFill>
              </a:defRPr>
            </a:pPr>
            <a:r>
              <a:rPr sz="1725" b="1">
                <a:solidFill>
                  <a:srgbClr val="F5F1E8"/>
                </a:solidFill>
              </a:rPr>
              <a:t>J.P. Morgan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C0C26AB-88C8-4B91-9217-0087EE6E9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743450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>
                <a:solidFill>
                  <a:srgbClr val="B9D2C2"/>
                </a:solidFill>
              </a:defRPr>
            </a:pPr>
            <a:r>
              <a:rPr sz="1125" b="0">
                <a:solidFill>
                  <a:srgbClr val="B9D2C2"/>
                </a:solidFill>
              </a:rPr>
              <a:t>家族传承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7AE26A-985C-4B79-8A68-DA8B188A3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095750"/>
            <a:ext cx="304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B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422905-649D-482B-802C-68B7EC498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3053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1">
                <a:solidFill>
                  <a:srgbClr val="F5F1E8"/>
                </a:solidFill>
              </a:defRPr>
            </a:pPr>
            <a:r>
              <a:rPr sz="1725" b="1">
                <a:solidFill>
                  <a:srgbClr val="F5F1E8"/>
                </a:solidFill>
              </a:rPr>
              <a:t>Northern Trust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496DD6-D7DF-4CD0-B1DA-F7DF763B2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743450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>
                <a:solidFill>
                  <a:srgbClr val="B9D2C2"/>
                </a:solidFill>
              </a:defRPr>
            </a:pPr>
            <a:r>
              <a:rPr sz="1125" b="0">
                <a:solidFill>
                  <a:srgbClr val="B9D2C2"/>
                </a:solidFill>
              </a:rPr>
              <a:t>跨代价值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5F30FC8-1B95-4470-8952-98AF5772B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B8AFC0"/>
                </a:solidFill>
              </a:defRPr>
            </a:pPr>
            <a:r>
              <a:rPr sz="750" b="1">
                <a:solidFill>
                  <a:srgbClr val="B8AFC0"/>
                </a:solidFill>
              </a:rPr>
              <a:t>传记传世 · DIGITAL LIFE &amp; LEGACY INITIATIVE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193C0ED-8676-4B4B-8F30-6A3981189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CDB8DE"/>
                </a:solidFill>
              </a:defRPr>
            </a:pPr>
            <a:r>
              <a:rPr sz="900" b="1">
                <a:solidFill>
                  <a:srgbClr val="CDB8DE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13153989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93EDC7-3C99-4374-87CF-D6CBEA5A3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12 / ONE MISSION, TWO PATHS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02C8DB-A834-40EE-AEC5-45E4D0888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7239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31113F"/>
                </a:solidFill>
              </a:defRPr>
            </a:pPr>
            <a:r>
              <a:rPr sz="3150" b="1">
                <a:solidFill>
                  <a:srgbClr val="31113F"/>
                </a:solidFill>
              </a:rPr>
              <a:t>高品质服务创造收入，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31113F"/>
                </a:solidFill>
              </a:defRPr>
            </a:pPr>
            <a:r>
              <a:rPr sz="3150" b="1">
                <a:solidFill>
                  <a:srgbClr val="31113F"/>
                </a:solidFill>
              </a:rPr>
              <a:t>也让普通人的故事不被遗漏。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BE67C2-487D-4A8D-B5C9-1272FC6D2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4572000" cy="266700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311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E85F51-0898-4DDA-892E-ECD1F0949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000375"/>
            <a:ext cx="371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950" b="1">
                <a:solidFill>
                  <a:srgbClr val="F5F1E8"/>
                </a:solidFill>
              </a:defRPr>
            </a:pPr>
            <a:r>
              <a:rPr sz="1950" b="1">
                <a:solidFill>
                  <a:srgbClr val="F5F1E8"/>
                </a:solidFill>
              </a:rPr>
              <a:t>私人家族传承服务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D40352-134C-4829-838D-7A4999042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571875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>
                <a:solidFill>
                  <a:srgbClr val="D8B66C"/>
                </a:solidFill>
              </a:defRPr>
            </a:pPr>
            <a:r>
              <a:rPr sz="1275" b="1">
                <a:solidFill>
                  <a:srgbClr val="D8B66C"/>
                </a:solidFill>
              </a:rPr>
              <a:t>高净值家庭 · 私人银行 · 保险 · 高端康养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C8990E-BDF8-4421-8218-D57A878FD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095750"/>
            <a:ext cx="3714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350" b="0">
                <a:solidFill>
                  <a:srgbClr val="CDB8DE"/>
                </a:solidFill>
              </a:defRPr>
            </a:pPr>
            <a:r>
              <a:rPr sz="1350" b="0">
                <a:solidFill>
                  <a:srgbClr val="CDB8DE"/>
                </a:solidFill>
              </a:rPr>
              <a:t>定制传记、影像、家庭数字馆、长期档案托管与顾问协同。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7AAC00-5C42-48C1-BE01-FCE634719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667000"/>
            <a:ext cx="4572000" cy="266700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DCE8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14E34A-58D4-4BD8-B6F4-7D9A55234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000375"/>
            <a:ext cx="3857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950" b="1">
                <a:solidFill>
                  <a:srgbClr val="245A46"/>
                </a:solidFill>
              </a:defRPr>
            </a:pPr>
            <a:r>
              <a:rPr sz="1950" b="1">
                <a:solidFill>
                  <a:srgbClr val="245A46"/>
                </a:solidFill>
              </a:rPr>
              <a:t>社区生命故事公益计划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4F6BDB-F563-4FFF-9C99-A6268E6FC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571875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>
                <a:solidFill>
                  <a:srgbClr val="7543A3"/>
                </a:solidFill>
              </a:defRPr>
            </a:pPr>
            <a:r>
              <a:rPr sz="1275" b="1">
                <a:solidFill>
                  <a:srgbClr val="7543A3"/>
                </a:solidFill>
              </a:rPr>
              <a:t>基金资助 · 企业CSR · 志愿者 · 高校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8E70D0-EFA3-45A8-9DDA-76ADEB09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4095750"/>
            <a:ext cx="3714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350" b="0">
                <a:solidFill>
                  <a:srgbClr val="385E4D"/>
                </a:solidFill>
              </a:defRPr>
            </a:pPr>
            <a:r>
              <a:rPr sz="1350" b="0">
                <a:solidFill>
                  <a:srgbClr val="385E4D"/>
                </a:solidFill>
              </a:rPr>
              <a:t>为经济条件有限的长者提供基础访谈、声音保存与家庭故事册。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62B52D-9D7F-4E84-B741-375498E4F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638550"/>
            <a:ext cx="1000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125" b="1">
                <a:solidFill>
                  <a:srgbClr val="7543A3"/>
                </a:solidFill>
              </a:defRPr>
            </a:pPr>
            <a:r>
              <a:rPr sz="1125" b="1">
                <a:solidFill>
                  <a:srgbClr val="7543A3"/>
                </a:solidFill>
              </a:rPr>
              <a:t>价值回流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F5A3E9-A13D-49C3-93BC-F72A426CB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029075"/>
            <a:ext cx="857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4050" b="0">
                <a:solidFill>
                  <a:srgbClr val="D8B66C"/>
                </a:solidFill>
              </a:defRPr>
            </a:pPr>
            <a:r>
              <a:rPr sz="4050" b="0">
                <a:solidFill>
                  <a:srgbClr val="D8B66C"/>
                </a:solidFill>
              </a:rPr>
              <a:t>∞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43B32D-4EB6-4DF9-AEF1-1B4585D16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6468CF-D8F1-4F03-872F-2552104C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5395988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EEE6D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FE4ECAB-B6E1-45D3-9718-3DDE06E1F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13 / PARTNERSHIP ECOSYSTEM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B78E01-962D-481C-8D5A-493051AAC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3000" b="1">
                <a:solidFill>
                  <a:srgbClr val="31113F"/>
                </a:solidFill>
              </a:defRPr>
            </a:pPr>
            <a:r>
              <a:rPr sz="3000" b="1">
                <a:solidFill>
                  <a:srgbClr val="31113F"/>
                </a:solidFill>
              </a:rPr>
              <a:t>这是一项跨越照护、科技、金融与自然的共同事业。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7EEE1F-8DDA-4F67-AE99-2D41A0850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36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7DA934-AEBA-4EB5-A34C-92F8FA50A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2955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慈善基金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6ADC36-4A0C-43B2-BF7B-0E21302C4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527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公益资助与方法研究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A3D50E-6FB1-45C1-B7D8-73FB93F4D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62325"/>
            <a:ext cx="304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AABD16-DB17-4D04-9C80-95B9E4ECE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3336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512BF1-66CA-45D9-BF6E-FCC70895D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2955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养老康养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DE766E-A6E1-48C3-9CA5-337D9F763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7527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试点场景与专业照护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B5F5D5-54A8-4D8C-B9F3-391A4B556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362325"/>
            <a:ext cx="304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426F7F-BD01-47A5-812E-39F8AD540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3336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699725-7F81-4D38-8E75-3D89D9FC8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2955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私行保险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763097-F1DA-41D2-AA2A-96D7545F6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7527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高净值客户增值服务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74016C-6B86-4190-BA7B-A68D4A940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362325"/>
            <a:ext cx="304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409E38-2A97-40AC-9740-35A2D70BE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F58888-F92D-472A-BD9E-459B39B98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8195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法律信托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6A2F95-4CB9-4598-AA00-6A16B0493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767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遗愿、授权与执行边界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03650C-104E-4A62-8933-9506EB59B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86325"/>
            <a:ext cx="304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CF2C0D4-319D-418E-BDE6-2CBEE9A9E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8576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7837E9-86F6-4ED5-8F72-F629F40F7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8195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技术供应商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E2509D-5671-4682-ADA6-8EEFDA849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42767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AI、存储、低功耗硬件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C58FBA-FAB0-499B-9DC6-AAF805885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886325"/>
            <a:ext cx="304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D49EDA-7218-411E-A3BC-0E5572208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8576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9DA5868-001F-4579-8BD4-3589E27D1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8195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纪念园林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3DC4996-C8AF-4371-AF39-E8DE649E6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2767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合规落地与长期运维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BBAA3A8-7AD4-45AA-9230-141931CFC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886325"/>
            <a:ext cx="304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D99C2F0-CDEB-4F86-99DC-2AA1E1496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0D89A0C-81BF-4AFF-9CF5-B7B25447D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2287607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AFC9D7-6149-4660-BCD2-6294D05A6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14 / FIRST PROVING GROUND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A79FC4-C376-435B-BC62-5FACBC8FD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5810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300" b="1">
                <a:solidFill>
                  <a:srgbClr val="31113F"/>
                </a:solidFill>
              </a:defRPr>
            </a:pPr>
            <a:r>
              <a:rPr sz="3300" b="1">
                <a:solidFill>
                  <a:srgbClr val="31113F"/>
                </a:solidFill>
              </a:rPr>
              <a:t>先服务好20位长者，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3300" b="1">
                <a:solidFill>
                  <a:srgbClr val="31113F"/>
                </a:solidFill>
              </a:defRPr>
            </a:pPr>
            <a:r>
              <a:rPr sz="3300" b="1">
                <a:solidFill>
                  <a:srgbClr val="31113F"/>
                </a:solidFill>
              </a:rPr>
              <a:t>再谈一座纪念林。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336DDD-8403-4BE4-9327-1C6EE1129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24003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EFE7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93FE2D-26DF-4472-9FE9-3F99B171E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95625"/>
            <a:ext cx="1809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1—2周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711DD4-5949-4DBA-8EC5-5EFA7594F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43300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共同设计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BA3E1F-DB43-4DF8-B982-4E627BE32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95750"/>
            <a:ext cx="19526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授权、访谈与敏感内容流程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3D30B2-B931-40C4-90A6-00399D305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857500"/>
            <a:ext cx="24003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EFE7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5AA20C-CA37-4141-8821-DBF3864A0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095625"/>
            <a:ext cx="1809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3—8周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660A7C-0C06-4311-8375-AD497DDAB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43300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陪伴记录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243F23-3AA7-4C1A-BEB1-3ED051EE8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095750"/>
            <a:ext cx="19526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10—20位长者，4—8次主题访谈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981F81-7FA6-413B-9316-A2513F256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857500"/>
            <a:ext cx="24003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EFE7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D434A9-984E-4AB6-B576-2E317739E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095625"/>
            <a:ext cx="1809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9—12周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FA3AAC-82EE-421A-B4A2-54D24E919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543300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成果交付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F03019-5958-49F4-A4B1-F85F77A3B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95750"/>
            <a:ext cx="19526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简版传记、短片与家庭审阅页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332E8B-F27F-4F81-9D0E-3AAD9C3AF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857500"/>
            <a:ext cx="24003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DFEB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65288F-7F6E-48DE-AB54-945D81215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095625"/>
            <a:ext cx="1809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245A46"/>
                </a:solidFill>
              </a:defRPr>
            </a:pPr>
            <a:r>
              <a:rPr sz="975" b="1">
                <a:solidFill>
                  <a:srgbClr val="245A46"/>
                </a:solidFill>
              </a:rPr>
              <a:t>试点后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6CB7FF-A4C1-43FD-9C1C-0604C591B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543300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公开学习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269154-ECE1-4856-B36E-629C74082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095750"/>
            <a:ext cx="19526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匿名总结方法、问题与改进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C04FAD-F197-4993-9877-AC6FAFCCB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800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0">
                <a:solidFill>
                  <a:srgbClr val="6D6670"/>
                </a:solidFill>
              </a:defRPr>
            </a:pPr>
            <a:r>
              <a:rPr sz="1050" b="0">
                <a:solidFill>
                  <a:srgbClr val="6D6670"/>
                </a:solidFill>
              </a:rPr>
              <a:t>以上为建议试点目标，具体规模与成果以合作方共同确认的实施方案为准。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A3A2EC-AA79-48A3-AFC4-8BC36C508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1622AD-8CAF-4D77-9537-930761074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50752573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74ED87-9BB4-4767-A3FE-E722E2DFF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15 / BUSINESS MODEL ASSUMPTIONS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E14C1D-6CB3-43BA-AA8A-79A41655E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6477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5F1E8"/>
                </a:solidFill>
              </a:defRPr>
            </a:pPr>
            <a:r>
              <a:rPr sz="3150" b="1">
                <a:solidFill>
                  <a:srgbClr val="F5F1E8"/>
                </a:solidFill>
              </a:rPr>
              <a:t>用可验证的服务收入，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5F1E8"/>
                </a:solidFill>
              </a:defRPr>
            </a:pPr>
            <a:r>
              <a:rPr sz="3150" b="1">
                <a:solidFill>
                  <a:srgbClr val="F5F1E8"/>
                </a:solidFill>
              </a:rPr>
              <a:t>支撑长期技术与公益能力。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CCE589-6A40-40D0-9D8C-CD8485618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6225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Y1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1DD980-FCF1-4477-B5AC-15B1A6AEA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90875"/>
            <a:ext cx="266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850" b="1">
                <a:solidFill>
                  <a:srgbClr val="F5F1E8"/>
                </a:solidFill>
              </a:defRPr>
            </a:pPr>
            <a:r>
              <a:rPr sz="2850" b="1">
                <a:solidFill>
                  <a:srgbClr val="F5F1E8"/>
                </a:solidFill>
              </a:rPr>
              <a:t>180万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0D72CB-2C4F-46C5-BFCB-E75986210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75" b="0">
                <a:solidFill>
                  <a:srgbClr val="C7BDC9"/>
                </a:solidFill>
              </a:defRPr>
            </a:pPr>
            <a:r>
              <a:rPr sz="1275" b="0">
                <a:solidFill>
                  <a:srgbClr val="C7BDC9"/>
                </a:solidFill>
              </a:rPr>
              <a:t>验证机构服务与精品定制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88540C-B973-49F0-B0A1-79D67BDC2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0125"/>
            <a:ext cx="2857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47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5A6DF5-9661-4157-8FF1-952B77BA4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76225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Y2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0FF726-99C7-4D61-B9F3-849A80EC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190875"/>
            <a:ext cx="266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850" b="1">
                <a:solidFill>
                  <a:srgbClr val="F5F1E8"/>
                </a:solidFill>
              </a:defRPr>
            </a:pPr>
            <a:r>
              <a:rPr sz="2850" b="1">
                <a:solidFill>
                  <a:srgbClr val="F5F1E8"/>
                </a:solidFill>
              </a:rPr>
              <a:t>680万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7C668A-D59D-40BA-B711-614AE0B60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0050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75" b="0">
                <a:solidFill>
                  <a:srgbClr val="C7BDC9"/>
                </a:solidFill>
              </a:defRPr>
            </a:pPr>
            <a:r>
              <a:rPr sz="1275" b="0">
                <a:solidFill>
                  <a:srgbClr val="C7BDC9"/>
                </a:solidFill>
              </a:rPr>
              <a:t>复制城市试点与渠道合作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190C82-7F33-4959-A4E6-9612E72FC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810125"/>
            <a:ext cx="2857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47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C47076-A2FF-404F-AE62-BBD465F37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76225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Y3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6D1DC0-366E-4C0C-B87E-9F8AB1620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190875"/>
            <a:ext cx="266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850" b="1">
                <a:solidFill>
                  <a:srgbClr val="8DB878"/>
                </a:solidFill>
              </a:defRPr>
            </a:pPr>
            <a:r>
              <a:rPr sz="2850" b="1">
                <a:solidFill>
                  <a:srgbClr val="8DB878"/>
                </a:solidFill>
              </a:rPr>
              <a:t>1,800万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13B137-092C-48EC-BE37-84BFB37EA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00050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75" b="0">
                <a:solidFill>
                  <a:srgbClr val="C7BDC9"/>
                </a:solidFill>
              </a:defRPr>
            </a:pPr>
            <a:r>
              <a:rPr sz="1275" b="0">
                <a:solidFill>
                  <a:srgbClr val="C7BDC9"/>
                </a:solidFill>
              </a:rPr>
              <a:t>形成平台、托管与生态合作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E1DF33-66C6-4053-B831-F507562F5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810125"/>
            <a:ext cx="2857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B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BBA7738-C82C-476E-BB22-9F9394426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050" b="0">
                <a:solidFill>
                  <a:srgbClr val="AFA4B2"/>
                </a:solidFill>
              </a:defRPr>
            </a:pPr>
            <a:r>
              <a:rPr sz="1050" b="0">
                <a:solidFill>
                  <a:srgbClr val="AFA4B2"/>
                </a:solidFill>
              </a:rPr>
              <a:t>财务数字为项目早期情景试算，不构成收入承诺；实际结果取决于试点转化、客单价、交付产能与监管环境。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C7255D-7534-436E-8E5E-9CC75D2C9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B8AFC0"/>
                </a:solidFill>
              </a:defRPr>
            </a:pPr>
            <a:r>
              <a:rPr sz="750" b="1">
                <a:solidFill>
                  <a:srgbClr val="B8AFC0"/>
                </a:solidFill>
              </a:rPr>
              <a:t>传记传世 · DIGITAL LIFE &amp; LEGACY INITIATIVE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AE296A-0B4E-48D9-A783-7F20CDCCC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CDB8DE"/>
                </a:solidFill>
              </a:defRPr>
            </a:pPr>
            <a:r>
              <a:rPr sz="900" b="1">
                <a:solidFill>
                  <a:srgbClr val="CDB8DE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83585823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9D06B7-FEA1-4430-A857-0C71C8E05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16 / FOUNDERS &amp; STEWARDS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863876-D144-4D04-B1D7-20C20930D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3000" b="1">
                <a:solidFill>
                  <a:srgbClr val="31113F"/>
                </a:solidFill>
              </a:defRPr>
            </a:pPr>
            <a:r>
              <a:rPr sz="3000" b="1">
                <a:solidFill>
                  <a:srgbClr val="31113F"/>
                </a:solidFill>
              </a:rPr>
              <a:t>由创业、投资与合规经验共同守护项目边界。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0756450e9d42b3"/>
          <a:srcRect xmlns:a="http://schemas.openxmlformats.org/drawingml/2006/main" l="0" t="13355" r="0" b="133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095500"/>
            <a:ext cx="2857500" cy="3143250"/>
          </a:xfrm>
          <a:prstGeom xmlns:a="http://schemas.openxmlformats.org/drawingml/2006/main" prst="roundRect">
            <a:avLst>
              <a:gd name="adj" fmla="val 4000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B761AC-5EFA-40BD-A481-C42789AEA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190750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250" b="1">
                <a:solidFill>
                  <a:srgbClr val="17111F"/>
                </a:solidFill>
              </a:defRPr>
            </a:pPr>
            <a:r>
              <a:rPr sz="2250" b="1">
                <a:solidFill>
                  <a:srgbClr val="17111F"/>
                </a:solidFill>
              </a:rPr>
              <a:t>郭丹锐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C032E6-1A3C-42BD-B852-A01D2269A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68605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1">
                <a:solidFill>
                  <a:srgbClr val="7543A3"/>
                </a:solidFill>
              </a:defRPr>
            </a:pPr>
            <a:r>
              <a:rPr sz="1125" b="1">
                <a:solidFill>
                  <a:srgbClr val="7543A3"/>
                </a:solidFill>
              </a:rPr>
              <a:t>项目倡导人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212C62-1B75-43DD-A7E1-C6B5AA0B7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143250"/>
            <a:ext cx="3714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1350" b="0">
                <a:solidFill>
                  <a:srgbClr val="6D6670"/>
                </a:solidFill>
              </a:defRPr>
            </a:pPr>
            <a:r>
              <a:rPr sz="1350" b="0">
                <a:solidFill>
                  <a:srgbClr val="6D6670"/>
                </a:solidFill>
              </a:rPr>
              <a:t>北京大学广东校友会副会长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350" b="0">
                <a:solidFill>
                  <a:srgbClr val="6D6670"/>
                </a:solidFill>
              </a:defRPr>
            </a:pPr>
            <a:r>
              <a:rPr sz="1350" b="0">
                <a:solidFill>
                  <a:srgbClr val="6D6670"/>
                </a:solidFill>
              </a:rPr>
              <a:t>科技创业投资人、科创导师</a:t>
            </a:r>
          </a:p>
          <a:p xmlns:a="http://schemas.openxmlformats.org/drawingml/2006/main">
            <a:pPr algn="l">
              <a:lnSpc>
                <a:spcPct val="145000"/>
              </a:lnSpc>
              <a:buNone/>
              <a:defRPr sz="1350" b="0">
                <a:solidFill>
                  <a:srgbClr val="6D6670"/>
                </a:solidFill>
              </a:defRPr>
            </a:pPr>
            <a:r>
              <a:rPr sz="1350" b="0">
                <a:solidFill>
                  <a:srgbClr val="6D6670"/>
                </a:solidFill>
              </a:rPr>
              <a:t>Xccelerate科技基金会（XTF）合伙人&amp;基金经理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45ED41-1649-4C44-BAAB-A55B6563D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095500"/>
            <a:ext cx="295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B6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5A3DD2-4731-4B5A-94AD-E8405878C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3812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250" b="1">
                <a:solidFill>
                  <a:srgbClr val="17111F"/>
                </a:solidFill>
              </a:defRPr>
            </a:pPr>
            <a:r>
              <a:rPr sz="2250" b="1">
                <a:solidFill>
                  <a:srgbClr val="17111F"/>
                </a:solidFill>
              </a:rPr>
              <a:t>Mia Huang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94D8FE-D8D0-48E2-8FED-84915A258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8956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1">
                <a:solidFill>
                  <a:srgbClr val="245A46"/>
                </a:solidFill>
              </a:defRPr>
            </a:pPr>
            <a:r>
              <a:rPr sz="1125" b="1">
                <a:solidFill>
                  <a:srgbClr val="245A46"/>
                </a:solidFill>
              </a:rPr>
              <a:t>创始合伙人 · 合规与治理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FD1BAA-4E59-41C0-A278-4C663D0C9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39090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6D6670"/>
                </a:solidFill>
              </a:defRPr>
            </a:pPr>
            <a:r>
              <a:rPr sz="1425" b="0">
                <a:solidFill>
                  <a:srgbClr val="6D6670"/>
                </a:solidFill>
              </a:rPr>
              <a:t>公募基金合规部负责人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33FB12-E123-4B34-B0B6-A12A0A081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238625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>
                <a:solidFill>
                  <a:srgbClr val="7543A3"/>
                </a:solidFill>
              </a:defRPr>
            </a:pPr>
            <a:r>
              <a:rPr sz="1275" b="1">
                <a:solidFill>
                  <a:srgbClr val="7543A3"/>
                </a:solidFill>
              </a:rPr>
              <a:t>顾问团队开放席位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68C25B-6CAF-4407-8F4F-43115EBB2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619625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200" b="0">
                <a:solidFill>
                  <a:srgbClr val="6D6670"/>
                </a:solidFill>
              </a:defRPr>
            </a:pPr>
            <a:r>
              <a:rPr sz="1200" b="0">
                <a:solidFill>
                  <a:srgbClr val="6D6670"/>
                </a:solidFill>
              </a:rPr>
              <a:t>养老照护 · AI与数据治理 · 法律信托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200" b="0">
                <a:solidFill>
                  <a:srgbClr val="6D6670"/>
                </a:solidFill>
              </a:defRPr>
            </a:pPr>
            <a:r>
              <a:rPr sz="1200" b="0">
                <a:solidFill>
                  <a:srgbClr val="6D6670"/>
                </a:solidFill>
              </a:rPr>
              <a:t>生态安葬 · 低功耗硬件 · 公益创新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F501FF-4582-435E-948E-E800EDA72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25328-F66C-4CAB-A6F3-47921C45F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14762110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3111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D2BAD5-FBCD-4197-A595-95A7D76EA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17 / THE FIRST CIRCLE OF CARE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382A1A-9599-4FE5-B24C-FE685E169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600" b="1">
                <a:solidFill>
                  <a:srgbClr val="F5F1E8"/>
                </a:solidFill>
              </a:defRPr>
            </a:pPr>
            <a:r>
              <a:rPr sz="3600" b="1">
                <a:solidFill>
                  <a:srgbClr val="F5F1E8"/>
                </a:solidFill>
              </a:rPr>
              <a:t>共建首个20人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600" b="1">
                <a:solidFill>
                  <a:srgbClr val="F5F1E8"/>
                </a:solidFill>
              </a:defRPr>
            </a:pPr>
            <a:r>
              <a:rPr sz="3600" b="1">
                <a:solidFill>
                  <a:srgbClr val="F5F1E8"/>
                </a:solidFill>
              </a:rPr>
              <a:t>生命故事计划。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1CEFD4-03F4-41C7-8738-0DE125187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B6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2BBE13-D50F-4ED2-9A57-428A5E470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05125"/>
            <a:ext cx="7429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40000"/>
              </a:lnSpc>
              <a:buNone/>
              <a:defRPr sz="1650" b="0">
                <a:solidFill>
                  <a:srgbClr val="CDB8DE"/>
                </a:solidFill>
              </a:defRPr>
            </a:pPr>
            <a:r>
              <a:rPr sz="1650" b="0">
                <a:solidFill>
                  <a:srgbClr val="CDB8DE"/>
                </a:solidFill>
              </a:rPr>
              <a:t>我们正在寻找养老机构、慈善基金、私人银行与保险、法律及技术顾问，以及愿意认真倾听长者的青年共创者。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6C486D-8678-421D-AE73-C5A1627FC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33875"/>
            <a:ext cx="4286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5F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84FAFA-7C31-48F1-BCD6-8C6A01524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529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>
                <a:solidFill>
                  <a:srgbClr val="31113F"/>
                </a:solidFill>
              </a:defRPr>
            </a:pPr>
            <a:r>
              <a:rPr sz="1650" b="1">
                <a:solidFill>
                  <a:srgbClr val="31113F"/>
                </a:solidFill>
              </a:rPr>
              <a:t>发起合作讨论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EF0B1E-D0C1-4982-BB57-C46DCDD95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457200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1425" b="1">
                <a:solidFill>
                  <a:srgbClr val="D8B66C"/>
                </a:solidFill>
              </a:defRPr>
            </a:pPr>
            <a:r>
              <a:rPr sz="1425" b="1">
                <a:solidFill>
                  <a:srgbClr val="D8B66C"/>
                </a:solidFill>
              </a:rPr>
              <a:t>jacky.figs.cn/biaa/lifetree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B0B317-040F-4C0F-8B57-E8A298AB1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B8AFC0"/>
                </a:solidFill>
              </a:defRPr>
            </a:pPr>
            <a:r>
              <a:rPr sz="750" b="1">
                <a:solidFill>
                  <a:srgbClr val="B8AFC0"/>
                </a:solidFill>
              </a:rPr>
              <a:t>传记传世 · DIGITAL LIFE &amp; LEGACY INITIATIVE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AB4086-F867-49B5-82EA-B6018ECB7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CDB8DE"/>
                </a:solidFill>
              </a:defRPr>
            </a:pPr>
            <a:r>
              <a:rPr sz="900" b="1">
                <a:solidFill>
                  <a:srgbClr val="CDB8DE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49375413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A63E36-FEFE-48DC-ABDE-6BA234F10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02 / LEGACY GROVE INITIATIVE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64308C-9AA3-4137-AFF5-8E4B4D53E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144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4050" b="1">
                <a:solidFill>
                  <a:srgbClr val="31113F"/>
                </a:solidFill>
              </a:defRPr>
            </a:pPr>
            <a:r>
              <a:rPr sz="4050" b="1">
                <a:solidFill>
                  <a:srgbClr val="31113F"/>
                </a:solidFill>
              </a:rPr>
              <a:t>我们保存的不是“数据”，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4050" b="1">
                <a:solidFill>
                  <a:srgbClr val="31113F"/>
                </a:solidFill>
              </a:defRPr>
            </a:pPr>
            <a:r>
              <a:rPr sz="4050" b="1">
                <a:solidFill>
                  <a:srgbClr val="31113F"/>
                </a:solidFill>
              </a:rPr>
              <a:t>而是一个人如何成为他自己。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6E7929-D25F-406C-AA1F-0FD1418C2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11620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54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96CBC8-3CF2-44DB-B7E9-EBB4DF9F3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8858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800" b="0">
                <a:solidFill>
                  <a:srgbClr val="6D6670"/>
                </a:solidFill>
              </a:defRPr>
            </a:pPr>
            <a:r>
              <a:rPr sz="1800" b="0">
                <a:solidFill>
                  <a:srgbClr val="6D6670"/>
                </a:solidFill>
              </a:rPr>
              <a:t>以长期陪伴记录真实人生，以可信技术让家庭继续理解，以生态方式安放思念。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21A10C-3A5C-4C7D-AFCF-AF27DD2A4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C3BB39-0C77-49C9-84E6-B3CE6326F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6C34F7-026C-45EE-848F-AEB244C5C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850" b="1">
                <a:solidFill>
                  <a:srgbClr val="7543A3"/>
                </a:solidFill>
              </a:defRPr>
            </a:pPr>
            <a:r>
              <a:rPr sz="2850" b="1">
                <a:solidFill>
                  <a:srgbClr val="7543A3"/>
                </a:solidFill>
              </a:rPr>
              <a:t>陪伴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E6C5FD-5286-403C-9C96-541989887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每周访谈与人生回顾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EA52F8-4898-4A1B-A026-CA2604ADA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7625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850" b="1">
                <a:solidFill>
                  <a:srgbClr val="7543A3"/>
                </a:solidFill>
              </a:defRPr>
            </a:pPr>
            <a:r>
              <a:rPr sz="2850" b="1">
                <a:solidFill>
                  <a:srgbClr val="7543A3"/>
                </a:solidFill>
              </a:rPr>
              <a:t>作品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3A4A75-0C95-488E-9CD2-4045BF4ED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5381625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传记、影像与家族档案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23E8BE-9FD4-43E1-9CD4-70B021371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7625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850" b="1">
                <a:solidFill>
                  <a:srgbClr val="7543A3"/>
                </a:solidFill>
              </a:defRPr>
            </a:pPr>
            <a:r>
              <a:rPr sz="2850" b="1">
                <a:solidFill>
                  <a:srgbClr val="7543A3"/>
                </a:solidFill>
              </a:rPr>
              <a:t>传承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EC03E2-19B0-47C8-8405-3CFEEBFC4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5381625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有出处的记忆与价值观</a:t>
            </a:r>
          </a:p>
        </p:txBody>
      </p:sp>
    </p:spTree>
    <p:extLst>
      <p:ext uri="{BB962C8B-B14F-4D97-AF65-F5344CB8AC3E}">
        <p14:creationId xmlns:p14="http://schemas.microsoft.com/office/powerpoint/2010/main" val="99424828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862B000-6AA0-4383-9E61-38E07CBB6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03 / THE UNFINISHED CONVERSATION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7A7790-FEE6-47EA-A4A0-7EC5F4DEB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685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300" b="1">
                <a:solidFill>
                  <a:srgbClr val="31113F"/>
                </a:solidFill>
              </a:defRPr>
            </a:pPr>
            <a:r>
              <a:rPr sz="3300" b="1">
                <a:solidFill>
                  <a:srgbClr val="31113F"/>
                </a:solidFill>
              </a:rPr>
              <a:t>许多家庭拥有资产安排，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3300" b="1">
                <a:solidFill>
                  <a:srgbClr val="31113F"/>
                </a:solidFill>
              </a:defRPr>
            </a:pPr>
            <a:r>
              <a:rPr sz="3300" b="1">
                <a:solidFill>
                  <a:srgbClr val="31113F"/>
                </a:solidFill>
              </a:rPr>
              <a:t>却没有完整留下长辈的声音。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B29375-FC8A-4B38-AE3E-D7290E6C7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1047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54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08D239-240C-4096-BF3C-9A4614B76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7543A3"/>
                </a:solidFill>
              </a:defRPr>
            </a:pPr>
            <a:r>
              <a:rPr sz="1050" b="1">
                <a:solidFill>
                  <a:srgbClr val="7543A3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F71CF0-14C2-4F7B-A789-4EAD4CF3E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765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故事零散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D710DB-007E-4359-9230-213E32453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876550"/>
            <a:ext cx="619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照片、录音、书信与家庭记忆分散在不同成员和设备中。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325274-9A3E-4191-8CE0-671509623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33775"/>
            <a:ext cx="10144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EEE3EC-C748-4FD7-A573-55AFFE3CA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7543A3"/>
                </a:solidFill>
              </a:defRPr>
            </a:pPr>
            <a:r>
              <a:rPr sz="1050" b="1">
                <a:solidFill>
                  <a:srgbClr val="7543A3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3AF262-C83E-4F6E-9B9C-4898132F2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9433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对话太晚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2F867C-061C-4544-9B51-E2A1853F1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943350"/>
            <a:ext cx="619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很多人生问题，往往在失去提问机会后才被家人想起。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AE2E4B-B923-4EE2-9326-C566F2D4B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00575"/>
            <a:ext cx="10144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777C3A-55BA-4177-A5E4-AF24A6BE0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7543A3"/>
                </a:solidFill>
              </a:defRPr>
            </a:pPr>
            <a:r>
              <a:rPr sz="1050" b="1">
                <a:solidFill>
                  <a:srgbClr val="7543A3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613851-E978-44C6-92B2-A2ED877CD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101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技术越界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0DB63B-C3DC-4F55-B4D0-9909F3793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010150"/>
            <a:ext cx="619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数字人若缺少出处、授权和边界，容易把纪念变成拟真表演。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862B1F-2251-4854-9963-C2893AC4B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7375"/>
            <a:ext cx="10144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F3E3C6-1511-4BDE-AE19-D05FDB6EC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E1B8D9-4B78-4F2E-9AEB-B2C215F43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86423008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F8CD87-D39F-45E8-8B04-D6E34A22B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04 / ONE LIFE CONTINUUM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CA475F-DF90-4BB6-A234-2C4286E77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3000" b="1">
                <a:solidFill>
                  <a:srgbClr val="F5F1E8"/>
                </a:solidFill>
              </a:defRPr>
            </a:pPr>
            <a:r>
              <a:rPr sz="3000" b="1">
                <a:solidFill>
                  <a:srgbClr val="F5F1E8"/>
                </a:solidFill>
              </a:rPr>
              <a:t>一条连续服务链，连接晚年关怀与生命传承。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61C5EA-F5BE-4D96-92A9-7AE782FDB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809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C8BEC9"/>
                </a:solidFill>
              </a:defRPr>
            </a:pPr>
            <a:r>
              <a:rPr sz="1425" b="0">
                <a:solidFill>
                  <a:srgbClr val="C8BEC9"/>
                </a:solidFill>
              </a:rPr>
              <a:t>先验证真实陪伴，再逐步延伸至家庭档案、记忆智能体与纪念林。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C13599-B4FB-4C64-8959-DDBC0075F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2381250" cy="186690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311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4BA4D2-206D-4681-B164-739DDC7FE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533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8B66C"/>
                </a:solidFill>
              </a:defRPr>
            </a:pPr>
            <a:r>
              <a:rPr sz="1050" b="1">
                <a:solidFill>
                  <a:srgbClr val="D8B66C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465B02-6E3C-4388-8ADF-82E5EFE8A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71850"/>
            <a:ext cx="1924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F5F1E8"/>
                </a:solidFill>
              </a:defRPr>
            </a:pPr>
            <a:r>
              <a:rPr sz="1800" b="1">
                <a:solidFill>
                  <a:srgbClr val="F5F1E8"/>
                </a:solidFill>
              </a:rPr>
              <a:t>生命访谈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76DFC6-8880-4A3F-A1C0-C0F7A7F0C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1924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00" b="0">
                <a:solidFill>
                  <a:srgbClr val="DED6DF"/>
                </a:solidFill>
              </a:defRPr>
            </a:pPr>
            <a:r>
              <a:rPr sz="1200" b="0">
                <a:solidFill>
                  <a:srgbClr val="DED6DF"/>
                </a:solidFill>
              </a:rPr>
              <a:t>陪伴、倾听、转写与事实核对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F30E54-5021-4B3D-94CA-DD9B473AA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781300"/>
            <a:ext cx="2381250" cy="186690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4A1D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A4E6CE6-7869-41C9-8D53-91C5ABF0C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971800"/>
            <a:ext cx="533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8B66C"/>
                </a:solidFill>
              </a:defRPr>
            </a:pPr>
            <a:r>
              <a:rPr sz="1050" b="1">
                <a:solidFill>
                  <a:srgbClr val="D8B66C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F4F3F6-C539-46F0-85C1-5BBBF322A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371850"/>
            <a:ext cx="1924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F5F1E8"/>
                </a:solidFill>
              </a:defRPr>
            </a:pPr>
            <a:r>
              <a:rPr sz="1800" b="1">
                <a:solidFill>
                  <a:srgbClr val="F5F1E8"/>
                </a:solidFill>
              </a:rPr>
              <a:t>私人作品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2FA0F9-12C0-439C-BBC1-1CE715FC6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886200"/>
            <a:ext cx="1924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00" b="0">
                <a:solidFill>
                  <a:srgbClr val="DED6DF"/>
                </a:solidFill>
              </a:defRPr>
            </a:pPr>
            <a:r>
              <a:rPr sz="1200" b="0">
                <a:solidFill>
                  <a:srgbClr val="DED6DF"/>
                </a:solidFill>
              </a:rPr>
              <a:t>传记、影像、老照片与家风档案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34D0BB-DAA2-4CCF-AC15-EBDDC4AEC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781300"/>
            <a:ext cx="2381250" cy="186690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334B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489471-DEFD-4543-90A7-289983227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71800"/>
            <a:ext cx="533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8B66C"/>
                </a:solidFill>
              </a:defRPr>
            </a:pPr>
            <a:r>
              <a:rPr sz="1050" b="1">
                <a:solidFill>
                  <a:srgbClr val="D8B66C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628ADD-CB77-41AC-8D91-72EFF4639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71850"/>
            <a:ext cx="1924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F5F1E8"/>
                </a:solidFill>
              </a:defRPr>
            </a:pPr>
            <a:r>
              <a:rPr sz="1800" b="1">
                <a:solidFill>
                  <a:srgbClr val="F5F1E8"/>
                </a:solidFill>
              </a:rPr>
              <a:t>记忆智能体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E2EB1D-F481-465C-91A3-EAEEC2CE8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86200"/>
            <a:ext cx="1924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00" b="0">
                <a:solidFill>
                  <a:srgbClr val="DED6DF"/>
                </a:solidFill>
              </a:defRPr>
            </a:pPr>
            <a:r>
              <a:rPr sz="1200" b="0">
                <a:solidFill>
                  <a:srgbClr val="DED6DF"/>
                </a:solidFill>
              </a:rPr>
              <a:t>基于授权资料检索并显示出处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DF182F-BE9A-4ECC-9B2F-39DD4C39D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781300"/>
            <a:ext cx="2381250" cy="186690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245A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E019768-F77E-4504-A299-E428901E1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971800"/>
            <a:ext cx="533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8B66C"/>
                </a:solidFill>
              </a:defRPr>
            </a:pPr>
            <a:r>
              <a:rPr sz="1050" b="1">
                <a:solidFill>
                  <a:srgbClr val="D8B66C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D1946E4-5185-4BCB-BEA5-205FE987C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371850"/>
            <a:ext cx="1924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F5F1E8"/>
                </a:solidFill>
              </a:defRPr>
            </a:pPr>
            <a:r>
              <a:rPr sz="1800" b="1">
                <a:solidFill>
                  <a:srgbClr val="F5F1E8"/>
                </a:solidFill>
              </a:rPr>
              <a:t>数字生命树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B7BCB9-7082-491C-8ED3-12B96CA28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886200"/>
            <a:ext cx="1924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200" b="0">
                <a:solidFill>
                  <a:srgbClr val="DED6DF"/>
                </a:solidFill>
              </a:defRPr>
            </a:pPr>
            <a:r>
              <a:rPr sz="1200" b="0">
                <a:solidFill>
                  <a:srgbClr val="DED6DF"/>
                </a:solidFill>
              </a:rPr>
              <a:t>低功耗纪念入口与长期运营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E64763-8BDD-4473-B5E2-55920036C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B8AFC0"/>
                </a:solidFill>
              </a:defRPr>
            </a:pPr>
            <a:r>
              <a:rPr sz="750" b="1">
                <a:solidFill>
                  <a:srgbClr val="B8AFC0"/>
                </a:solidFill>
              </a:rPr>
              <a:t>传记传世 · DIGITAL LIFE &amp; LEGACY INITIATIVE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A4DBCD4-754E-4D52-971A-5DE6C6BF5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CDB8DE"/>
                </a:solidFill>
              </a:defRPr>
            </a:pPr>
            <a:r>
              <a:rPr sz="900" b="1">
                <a:solidFill>
                  <a:srgbClr val="CDB8DE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4912558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928B7B-7199-46AD-B5F5-F56A3AD92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05 / CARE BEFORE CONTENT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D84408-C095-47F5-BC3D-94210D659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5619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300" b="1">
                <a:solidFill>
                  <a:srgbClr val="31113F"/>
                </a:solidFill>
              </a:defRPr>
            </a:pPr>
            <a:r>
              <a:rPr sz="3300" b="1">
                <a:solidFill>
                  <a:srgbClr val="31113F"/>
                </a:solidFill>
              </a:rPr>
              <a:t>每一次采访先是一段关系，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3300" b="1">
                <a:solidFill>
                  <a:srgbClr val="31113F"/>
                </a:solidFill>
              </a:defRPr>
            </a:pPr>
            <a:r>
              <a:rPr sz="3300" b="1">
                <a:solidFill>
                  <a:srgbClr val="31113F"/>
                </a:solidFill>
              </a:rPr>
              <a:t>再是一份内容。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BBDD23-7E69-4016-B286-C27F13213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40000"/>
              </a:lnSpc>
              <a:buNone/>
              <a:defRPr sz="1500" b="0">
                <a:solidFill>
                  <a:srgbClr val="6D6670"/>
                </a:solidFill>
              </a:defRPr>
            </a:pPr>
            <a:r>
              <a:rPr sz="1500" b="0">
                <a:solidFill>
                  <a:srgbClr val="6D6670"/>
                </a:solidFill>
              </a:rPr>
              <a:t>建议以4—8次主题访谈形成首轮档案，</a:t>
            </a:r>
          </a:p>
          <a:p xmlns:a="http://schemas.openxmlformats.org/drawingml/2006/main">
            <a:pPr algn="l">
              <a:lnSpc>
                <a:spcPct val="140000"/>
              </a:lnSpc>
              <a:buNone/>
              <a:defRPr sz="1500" b="0">
                <a:solidFill>
                  <a:srgbClr val="6D6670"/>
                </a:solidFill>
              </a:defRPr>
            </a:pPr>
            <a:r>
              <a:rPr sz="1500" b="0">
                <a:solidFill>
                  <a:srgbClr val="6D6670"/>
                </a:solidFill>
              </a:rPr>
              <a:t>由本人授权、家属补充、编辑核对共同完成。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61255E-EC7C-4427-88BC-C157B90E3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857250"/>
            <a:ext cx="4476750" cy="4762500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EFE7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4C2E76-5F22-4929-A9F6-77D010967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2192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FDBFB6-6CF6-47E6-A575-A64C46273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2001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>
                <a:solidFill>
                  <a:srgbClr val="17111F"/>
                </a:solidFill>
              </a:defRPr>
            </a:pPr>
            <a:r>
              <a:rPr sz="1650" b="1">
                <a:solidFill>
                  <a:srgbClr val="17111F"/>
                </a:solidFill>
              </a:rPr>
              <a:t>故乡与童年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ADA097-E948-42A2-8854-948390B11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600200"/>
            <a:ext cx="342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6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9B5FDA-1AFA-4A58-A073-50F593969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885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2BB98F-E079-4A3B-8E1A-0A0BDAD41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8669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>
                <a:solidFill>
                  <a:srgbClr val="17111F"/>
                </a:solidFill>
              </a:defRPr>
            </a:pPr>
            <a:r>
              <a:rPr sz="1650" b="1">
                <a:solidFill>
                  <a:srgbClr val="17111F"/>
                </a:solidFill>
              </a:rPr>
              <a:t>职业与选择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D323AD-770F-482D-8150-9924482E4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266950"/>
            <a:ext cx="342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6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B8A9DC-CB8B-4F2C-9475-A107350E0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5527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F7D41A-119E-4C95-BD04-89DAE8674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5336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>
                <a:solidFill>
                  <a:srgbClr val="17111F"/>
                </a:solidFill>
              </a:defRPr>
            </a:pPr>
            <a:r>
              <a:rPr sz="1650" b="1">
                <a:solidFill>
                  <a:srgbClr val="17111F"/>
                </a:solidFill>
              </a:rPr>
              <a:t>亲情与友谊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9E32AD-474A-40D1-846B-1D5652084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33700"/>
            <a:ext cx="342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6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EAE4A1-E04A-4494-9F40-6ACD2549A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2194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617F48-4122-498B-8E15-A309A8E01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2004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>
                <a:solidFill>
                  <a:srgbClr val="17111F"/>
                </a:solidFill>
              </a:defRPr>
            </a:pPr>
            <a:r>
              <a:rPr sz="1650" b="1">
                <a:solidFill>
                  <a:srgbClr val="17111F"/>
                </a:solidFill>
              </a:rPr>
              <a:t>挫折与转折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2636E1-6153-46C0-AFDE-95513A59A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0450"/>
            <a:ext cx="342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6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9125AD-4DD8-4D08-8D87-97B85F1B1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8862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94108F-450D-4773-95BE-43586B961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8671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>
                <a:solidFill>
                  <a:srgbClr val="17111F"/>
                </a:solidFill>
              </a:defRPr>
            </a:pPr>
            <a:r>
              <a:rPr sz="1650" b="1">
                <a:solidFill>
                  <a:srgbClr val="17111F"/>
                </a:solidFill>
              </a:rPr>
              <a:t>兴趣与习惯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DF9B2D-2CE2-4D57-BEFD-F00EB2D24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267200"/>
            <a:ext cx="342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6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8BCBDD-BB61-4079-AE88-34142A10A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552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E7D7532-8A17-48A4-9D95-A8495E369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5339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>
                <a:solidFill>
                  <a:srgbClr val="17111F"/>
                </a:solidFill>
              </a:defRPr>
            </a:pPr>
            <a:r>
              <a:rPr sz="1650" b="1">
                <a:solidFill>
                  <a:srgbClr val="17111F"/>
                </a:solidFill>
              </a:rPr>
              <a:t>留给下一代的话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0FD344-E14A-486A-BD1E-DE388FE77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933950"/>
            <a:ext cx="342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6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6E8E5EB-40AE-40AD-A76C-4C9748A5C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7680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>
                <a:solidFill>
                  <a:srgbClr val="245A46"/>
                </a:solidFill>
              </a:defRPr>
            </a:pPr>
            <a:r>
              <a:rPr sz="1350" b="1">
                <a:solidFill>
                  <a:srgbClr val="245A46"/>
                </a:solidFill>
              </a:rPr>
              <a:t>授权可撤回 · 敏感内容可标记 · 每次交付可复核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6F59342-08AF-4609-A0C6-46E9108E2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C949E3-7B6A-4732-9A79-737AE5575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9740640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EE6D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9B5BAF5-B5CD-44D6-A52C-393481686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06 / PRIVATE LEGACY ATELIER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9118EB-2D5B-4648-85D7-BEC1C69B1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3150" b="1">
                <a:solidFill>
                  <a:srgbClr val="31113F"/>
                </a:solidFill>
              </a:defRPr>
            </a:pPr>
            <a:r>
              <a:rPr sz="3150" b="1">
                <a:solidFill>
                  <a:srgbClr val="31113F"/>
                </a:solidFill>
              </a:rPr>
              <a:t>把时间，整理成可以交给下一代的作品。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49B297-2CB7-4A73-9119-125A6AC9A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43125"/>
            <a:ext cx="31432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311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7C4C3D-0800-4DA8-9660-B015FFBAB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647950"/>
            <a:ext cx="2381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3150" b="1">
                <a:solidFill>
                  <a:srgbClr val="F5F1E8"/>
                </a:solidFill>
              </a:defRPr>
            </a:pPr>
            <a:r>
              <a:rPr sz="3150" b="1">
                <a:solidFill>
                  <a:srgbClr val="F5F1E8"/>
                </a:solidFill>
              </a:rPr>
              <a:t>传记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AA51CE-C6CA-48E9-93C1-9CD678AA0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314700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PRIVATE EDITION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FAE9CD-6201-46A5-B3A1-56FEC11BA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000500"/>
            <a:ext cx="2333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40000"/>
              </a:lnSpc>
              <a:buNone/>
              <a:defRPr sz="1425" b="0">
                <a:solidFill>
                  <a:srgbClr val="CDB8DE"/>
                </a:solidFill>
              </a:defRPr>
            </a:pPr>
            <a:r>
              <a:rPr sz="1425" b="0">
                <a:solidFill>
                  <a:srgbClr val="CDB8DE"/>
                </a:solidFill>
              </a:rPr>
              <a:t>专业编辑 · 事实核对</a:t>
            </a:r>
          </a:p>
          <a:p xmlns:a="http://schemas.openxmlformats.org/drawingml/2006/main">
            <a:pPr algn="l">
              <a:lnSpc>
                <a:spcPct val="140000"/>
              </a:lnSpc>
              <a:buNone/>
              <a:defRPr sz="1425" b="0">
                <a:solidFill>
                  <a:srgbClr val="CDB8DE"/>
                </a:solidFill>
              </a:defRPr>
            </a:pPr>
            <a:r>
              <a:rPr sz="1425" b="0">
                <a:solidFill>
                  <a:srgbClr val="CDB8DE"/>
                </a:solidFill>
              </a:rPr>
              <a:t>家属审阅 · 私人出版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822B82-49F9-43D4-92D5-17435741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1717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2ED999-0DA7-40A8-A8DF-475B8635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143125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光影人生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DE10A6-3713-4527-86DF-B21262645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1526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老照片修复、原声访谈与家庭纪录片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B77372-4552-4044-A0F3-B7F83AE17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828925"/>
            <a:ext cx="628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3E803C-CE71-4E49-9F47-2D028CD4A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2194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C87A92-C544-4A63-9DFD-0637A77A1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3190875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家风档案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385764-CA27-4D79-957D-9D4F733EC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2004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记录价值观、重要选择和慈善意向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34701C-BCF6-4483-9A6D-3E478F2F6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876675"/>
            <a:ext cx="628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F0DED4-4152-4D85-8C42-93295B0CF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2672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274263-EAE3-4CBC-A5A2-5B9F18EF9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4238625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17111F"/>
                </a:solidFill>
              </a:defRPr>
            </a:pPr>
            <a:r>
              <a:rPr sz="1800" b="1">
                <a:solidFill>
                  <a:srgbClr val="17111F"/>
                </a:solidFill>
              </a:rPr>
              <a:t>家族数字馆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581C6E-E9FA-42FF-A9F3-A84343216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2481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6D6670"/>
                </a:solidFill>
              </a:defRPr>
            </a:pPr>
            <a:r>
              <a:rPr sz="1275" b="0">
                <a:solidFill>
                  <a:srgbClr val="6D6670"/>
                </a:solidFill>
              </a:rPr>
              <a:t>权限分级的跨代影像与故事空间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D0CE6D-DBA3-43F1-B5A6-6C1ECD8BC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924425"/>
            <a:ext cx="628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504852-1DF8-4937-BC7A-EC218FFBA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BCC388-DAE1-41E9-B010-8865E2E85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61378312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8A0BE3-FA78-4FE2-AC70-084C413CA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07 / MEMORY WITH PROVENANCE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3637A8-0C61-4BA7-820A-B41EFB2DD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7239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5F1E8"/>
                </a:solidFill>
              </a:defRPr>
            </a:pPr>
            <a:r>
              <a:rPr sz="3150" b="1">
                <a:solidFill>
                  <a:srgbClr val="F5F1E8"/>
                </a:solidFill>
              </a:rPr>
              <a:t>记忆智能体的可信度，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5F1E8"/>
                </a:solidFill>
              </a:defRPr>
            </a:pPr>
            <a:r>
              <a:rPr sz="3150" b="1">
                <a:solidFill>
                  <a:srgbClr val="F5F1E8"/>
                </a:solidFill>
              </a:rPr>
              <a:t>来自“有出处”和“会说不知道”。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C4ECEB-ED4E-4D69-B3E7-BE4B0FC0D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723900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24182B"/>
          </a:solidFill>
          <a:ln xmlns:a="http://schemas.openxmlformats.org/drawingml/2006/main" w="9525">
            <a:solidFill>
              <a:srgbClr val="4C3A5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27EBA4-5687-4FB0-A97F-48A8C7B12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765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家属提问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527EBA-F7FE-4A8A-918A-E07694B31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29565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100" b="1">
                <a:solidFill>
                  <a:srgbClr val="F5F1E8"/>
                </a:solidFill>
              </a:defRPr>
            </a:pPr>
            <a:r>
              <a:rPr sz="2100" b="1">
                <a:solidFill>
                  <a:srgbClr val="F5F1E8"/>
                </a:solidFill>
              </a:rPr>
              <a:t>“外公为什么坚持每年回乡？”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F93E9D-D060-410B-BC0E-A2561AE19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05250"/>
            <a:ext cx="619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C3A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49D1E4-4B55-4CC8-86A5-0205BF901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229100"/>
            <a:ext cx="619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350" b="0">
                <a:solidFill>
                  <a:srgbClr val="CDB8DE"/>
                </a:solidFill>
              </a:defRPr>
            </a:pPr>
            <a:r>
              <a:rPr sz="1350" b="0">
                <a:solidFill>
                  <a:srgbClr val="CDB8DE"/>
                </a:solidFill>
              </a:rPr>
              <a:t>回答必须链接至原始访谈、时间戳或授权材料；若资料不足，明确说明无法回答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D347BE-4F46-4402-B597-CD2F33A9D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571750"/>
            <a:ext cx="285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311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5643BD-BB76-4F24-A78E-C39CE6C6E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0510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00" b="1">
                <a:solidFill>
                  <a:srgbClr val="D8B66C"/>
                </a:solidFill>
              </a:defRPr>
            </a:pPr>
            <a:r>
              <a:rPr sz="900" b="1">
                <a:solidFill>
                  <a:srgbClr val="D8B66C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A15009-3F8C-46B2-A01C-D7A0D35B3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6700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>
                <a:solidFill>
                  <a:srgbClr val="F5F1E8"/>
                </a:solidFill>
              </a:defRPr>
            </a:pPr>
            <a:r>
              <a:rPr sz="1275" b="1">
                <a:solidFill>
                  <a:srgbClr val="F5F1E8"/>
                </a:solidFill>
              </a:rPr>
              <a:t>本人知情同意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3A59BA-E5ED-4053-8AE6-2C30EC7C7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219450"/>
            <a:ext cx="285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311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8A66DF-F5F3-49F0-8AAE-F74242600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35280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00" b="1">
                <a:solidFill>
                  <a:srgbClr val="D8B66C"/>
                </a:solidFill>
              </a:defRPr>
            </a:pPr>
            <a:r>
              <a:rPr sz="900" b="1">
                <a:solidFill>
                  <a:srgbClr val="D8B66C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EC20BC-B3F4-4EDA-B7A4-FF924C0E9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1470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>
                <a:solidFill>
                  <a:srgbClr val="F5F1E8"/>
                </a:solidFill>
              </a:defRPr>
            </a:pPr>
            <a:r>
              <a:rPr sz="1275" b="1">
                <a:solidFill>
                  <a:srgbClr val="F5F1E8"/>
                </a:solidFill>
              </a:rPr>
              <a:t>原始/生成分离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AB9DDE-A641-47C1-9975-977E6629E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867150"/>
            <a:ext cx="285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311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B68A51-992A-42B0-B09A-F53F0D2B5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0050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00" b="1">
                <a:solidFill>
                  <a:srgbClr val="D8B66C"/>
                </a:solidFill>
              </a:defRPr>
            </a:pPr>
            <a:r>
              <a:rPr sz="900" b="1">
                <a:solidFill>
                  <a:srgbClr val="D8B66C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1B15E7-C8CF-40FE-9927-663A5A5C4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96240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>
                <a:solidFill>
                  <a:srgbClr val="F5F1E8"/>
                </a:solidFill>
              </a:defRPr>
            </a:pPr>
            <a:r>
              <a:rPr sz="1275" b="1">
                <a:solidFill>
                  <a:srgbClr val="F5F1E8"/>
                </a:solidFill>
              </a:rPr>
              <a:t>家庭权限分级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2B6728-C18C-4241-AFF4-426E878BB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14850"/>
            <a:ext cx="285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245A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67DE47-F907-45BE-9EF2-2CA3827BC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64820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00" b="1">
                <a:solidFill>
                  <a:srgbClr val="D8B66C"/>
                </a:solidFill>
              </a:defRPr>
            </a:pPr>
            <a:r>
              <a:rPr sz="900" b="1">
                <a:solidFill>
                  <a:srgbClr val="D8B66C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25E489-9186-4114-9422-17858CFB2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61010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>
                <a:solidFill>
                  <a:srgbClr val="F5F1E8"/>
                </a:solidFill>
              </a:defRPr>
            </a:pPr>
            <a:r>
              <a:rPr sz="1275" b="1">
                <a:solidFill>
                  <a:srgbClr val="F5F1E8"/>
                </a:solidFill>
              </a:rPr>
              <a:t>随时撤回与迁移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5F7EA53-23B6-43DC-85F2-4906FEF65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B8AFC0"/>
                </a:solidFill>
              </a:defRPr>
            </a:pPr>
            <a:r>
              <a:rPr sz="750" b="1">
                <a:solidFill>
                  <a:srgbClr val="B8AFC0"/>
                </a:solidFill>
              </a:rPr>
              <a:t>传记传世 · DIGITAL LIFE &amp; LEGACY INITIATIVE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644648-8BB1-4864-90A2-13313EC45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CDB8DE"/>
                </a:solidFill>
              </a:defRPr>
            </a:pPr>
            <a:r>
              <a:rPr sz="900" b="1">
                <a:solidFill>
                  <a:srgbClr val="CDB8DE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99777864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245A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2B95141-57F8-491D-A062-E9CE3DE8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08 / THE LIVING MEMORIAL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5C0929-53E0-49ED-A2EF-65F0797FA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685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5F1E8"/>
                </a:solidFill>
              </a:defRPr>
            </a:pPr>
            <a:r>
              <a:rPr sz="3150" b="1">
                <a:solidFill>
                  <a:srgbClr val="F5F1E8"/>
                </a:solidFill>
              </a:rPr>
              <a:t>技术退到背景，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F5F1E8"/>
                </a:solidFill>
              </a:defRPr>
            </a:pPr>
            <a:r>
              <a:rPr sz="3150" b="1">
                <a:solidFill>
                  <a:srgbClr val="F5F1E8"/>
                </a:solidFill>
              </a:rPr>
              <a:t>让自然、故事与到访成为主角。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3024F7-B788-4222-B5B0-CC1F53D8E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047750"/>
            <a:ext cx="2000250" cy="2000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6B54"/>
          </a:solidFill>
          <a:ln xmlns:a="http://schemas.openxmlformats.org/drawingml/2006/main" w="9525">
            <a:solidFill>
              <a:srgbClr val="D8B66C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118772-C7BC-448E-853D-CE525982D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571625"/>
            <a:ext cx="952500" cy="952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1113F"/>
          </a:solidFill>
          <a:ln xmlns:a="http://schemas.openxmlformats.org/drawingml/2006/main" w="9525">
            <a:solidFill>
              <a:srgbClr val="CDB8D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308E35-D044-4C7C-9BC2-ACAAE72F1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524125"/>
            <a:ext cx="190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B6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6A7828-865C-4D2B-83FC-02F71BF34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000625"/>
            <a:ext cx="3143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B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4CC1D8-5B07-45D0-A2AB-95F726C77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B36DA4-7CD8-4F3B-87D3-58C54C7CD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575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1">
                <a:solidFill>
                  <a:srgbClr val="F5F1E8"/>
                </a:solidFill>
              </a:defRPr>
            </a:pPr>
            <a:r>
              <a:rPr sz="1725" b="1">
                <a:solidFill>
                  <a:srgbClr val="F5F1E8"/>
                </a:solidFill>
              </a:rPr>
              <a:t>低功耗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48B7F1-8065-4E16-A5F0-AADD9C0D1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867025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CFDDD5"/>
                </a:solidFill>
              </a:defRPr>
            </a:pPr>
            <a:r>
              <a:rPr sz="1275" b="0">
                <a:solidFill>
                  <a:srgbClr val="CFDDD5"/>
                </a:solidFill>
              </a:rPr>
              <a:t>太阳能、储能与电子墨水铭牌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FD4D00-7F62-4C8C-B441-B2652AA9D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97A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6D6E0F-E593-408D-A65A-E506EF407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78BE04-B52F-4583-B88D-B92999DC8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7338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1">
                <a:solidFill>
                  <a:srgbClr val="F5F1E8"/>
                </a:solidFill>
              </a:defRPr>
            </a:pPr>
            <a:r>
              <a:rPr sz="1725" b="1">
                <a:solidFill>
                  <a:srgbClr val="F5F1E8"/>
                </a:solidFill>
              </a:rPr>
              <a:t>手机优先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32C50C-4C5C-4059-ADAA-ECBE1BC1E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743325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CFDDD5"/>
                </a:solidFill>
              </a:defRPr>
            </a:pPr>
            <a:r>
              <a:rPr sz="1275" b="0">
                <a:solidFill>
                  <a:srgbClr val="CFDDD5"/>
                </a:solidFill>
              </a:rPr>
              <a:t>NFC/二维码进入家庭纪念馆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45812E-D64C-4B59-8863-A670424E9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97A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92BCDF-1B18-4791-93EF-D86822F56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A49D7B-57D4-4105-BD38-C9C21CB87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6101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1">
                <a:solidFill>
                  <a:srgbClr val="F5F1E8"/>
                </a:solidFill>
              </a:defRPr>
            </a:pPr>
            <a:r>
              <a:rPr sz="1725" b="1">
                <a:solidFill>
                  <a:srgbClr val="F5F1E8"/>
                </a:solidFill>
              </a:rPr>
              <a:t>专业实施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A9689B-A879-44A7-B888-2DBDBA8D2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619625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CFDDD5"/>
                </a:solidFill>
              </a:defRPr>
            </a:pPr>
            <a:r>
              <a:rPr sz="1275" b="0">
                <a:solidFill>
                  <a:srgbClr val="CFDDD5"/>
                </a:solidFill>
              </a:rPr>
              <a:t>与合规生态安葬、土地与运维伙伴共建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36FFD5-89F9-4176-BB8C-3DBA46E40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6255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97A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8E3207-BDEE-410F-AC2C-84CF21558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B8AFC0"/>
                </a:solidFill>
              </a:defRPr>
            </a:pPr>
            <a:r>
              <a:rPr sz="750" b="1">
                <a:solidFill>
                  <a:srgbClr val="B8AFC0"/>
                </a:solidFill>
              </a:rPr>
              <a:t>传记传世 · DIGITAL LIFE &amp; LEGACY INITIATIVE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539299-0D50-4ABF-8744-F7EB52180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CDB8DE"/>
                </a:solidFill>
              </a:defRPr>
            </a:pPr>
            <a:r>
              <a:rPr sz="900" b="1">
                <a:solidFill>
                  <a:srgbClr val="CDB8DE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4945917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42D200D-DBE9-4673-9CE7-E3FD217D7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7543A3"/>
                </a:solidFill>
              </a:defRPr>
            </a:pPr>
            <a:r>
              <a:rPr sz="975" b="1">
                <a:solidFill>
                  <a:srgbClr val="7543A3"/>
                </a:solidFill>
              </a:rPr>
              <a:t>09 / TRUST BY DESIGN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E1E806-0A65-4DFA-A6B5-C31A84D6C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31113F"/>
                </a:solidFill>
              </a:defRPr>
            </a:pPr>
            <a:r>
              <a:rPr sz="3150" b="1">
                <a:solidFill>
                  <a:srgbClr val="31113F"/>
                </a:solidFill>
              </a:rPr>
              <a:t>能保存一百年的故事，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31113F"/>
                </a:solidFill>
              </a:defRPr>
            </a:pPr>
            <a:r>
              <a:rPr sz="3150" b="1">
                <a:solidFill>
                  <a:srgbClr val="31113F"/>
                </a:solidFill>
              </a:rPr>
              <a:t>必须从第一天就尊重当事人。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6BDE67-DA2F-49C0-9170-3B7B6A206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62250"/>
            <a:ext cx="495300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E4ED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930E3D-96C6-42B9-A9CD-284884021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099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245A46"/>
                </a:solidFill>
              </a:defRPr>
            </a:pPr>
            <a:r>
              <a:rPr sz="1800" b="1">
                <a:solidFill>
                  <a:srgbClr val="245A46"/>
                </a:solidFill>
              </a:rPr>
              <a:t>允许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077144-6630-4D01-B2BB-421BA2C7B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7187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99B028-53E1-43A0-BCE1-136FA34C1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524250"/>
            <a:ext cx="3762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>
                <a:solidFill>
                  <a:srgbClr val="17111F"/>
                </a:solidFill>
              </a:defRPr>
            </a:pPr>
            <a:r>
              <a:rPr sz="1350" b="1">
                <a:solidFill>
                  <a:srgbClr val="17111F"/>
                </a:solidFill>
              </a:rPr>
              <a:t>整理与检索授权资料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9E7A17-92D6-44CC-BAEA-1F17B8107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957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9E9FCB-B778-45F1-9A6C-DDFDD8FE6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48125"/>
            <a:ext cx="3762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17111F"/>
                </a:solidFill>
              </a:defRPr>
            </a:pPr>
            <a:r>
              <a:rPr sz="1350" b="0">
                <a:solidFill>
                  <a:srgbClr val="17111F"/>
                </a:solidFill>
              </a:rPr>
              <a:t>解释答案出处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A8A5D5-F38A-48BE-8F6B-B724E13E4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61962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F622FF-BE33-4D9F-9251-B36A74B80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572000"/>
            <a:ext cx="3762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17111F"/>
                </a:solidFill>
              </a:defRPr>
            </a:pPr>
            <a:r>
              <a:rPr sz="1350" b="0">
                <a:solidFill>
                  <a:srgbClr val="17111F"/>
                </a:solidFill>
              </a:rPr>
              <a:t>提醒家属联系专业顾问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E2AFD1-CB37-47C1-ACB5-02117F22D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762250"/>
            <a:ext cx="495300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EFE7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BFD476-780B-45D8-B4C5-62EEF39FF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099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>
                <a:solidFill>
                  <a:srgbClr val="31113F"/>
                </a:solidFill>
              </a:defRPr>
            </a:pPr>
            <a:r>
              <a:rPr sz="1800" b="1">
                <a:solidFill>
                  <a:srgbClr val="31113F"/>
                </a:solidFill>
              </a:rPr>
              <a:t>不允许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E0F4D6-949A-4E72-BF2A-1BD3805AD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7187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9AADAC-3A34-4B1B-85BF-938F64D09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524250"/>
            <a:ext cx="3762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>
                <a:solidFill>
                  <a:srgbClr val="17111F"/>
                </a:solidFill>
              </a:defRPr>
            </a:pPr>
            <a:r>
              <a:rPr sz="1350" b="1">
                <a:solidFill>
                  <a:srgbClr val="17111F"/>
                </a:solidFill>
              </a:rPr>
              <a:t>冒充老人发布新决定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80083E-56AC-4517-B16C-4D9EB99EE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957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BCE246-49FA-4ADA-9DC3-E6679C7B9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48125"/>
            <a:ext cx="3762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17111F"/>
                </a:solidFill>
              </a:defRPr>
            </a:pPr>
            <a:r>
              <a:rPr sz="1350" b="0">
                <a:solidFill>
                  <a:srgbClr val="17111F"/>
                </a:solidFill>
              </a:rPr>
              <a:t>独立修改或执行遗嘱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0DB7B2-CFC3-4C6C-ACCF-16F455806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1962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1">
                <a:solidFill>
                  <a:srgbClr val="D8B66C"/>
                </a:solidFill>
              </a:defRPr>
            </a:pPr>
            <a:r>
              <a:rPr sz="975" b="1">
                <a:solidFill>
                  <a:srgbClr val="D8B66C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753B8E3-BB01-4E7B-8EE2-B545E081E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572000"/>
            <a:ext cx="3762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17111F"/>
                </a:solidFill>
              </a:defRPr>
            </a:pPr>
            <a:r>
              <a:rPr sz="1350" b="0">
                <a:solidFill>
                  <a:srgbClr val="17111F"/>
                </a:solidFill>
              </a:rPr>
              <a:t>操作资产或诱导消费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56738A-2096-41DF-AB13-A29F914CA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514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1">
                <a:solidFill>
                  <a:srgbClr val="807783"/>
                </a:solidFill>
              </a:defRPr>
            </a:pPr>
            <a:r>
              <a:rPr sz="750" b="1">
                <a:solidFill>
                  <a:srgbClr val="807783"/>
                </a:solidFill>
              </a:rPr>
              <a:t>传记传世 · DIGITAL LIFE &amp; LEGACY INITIATIVE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BCB6A9-30B2-4508-A660-61209066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1">
                <a:solidFill>
                  <a:srgbClr val="7543A3"/>
                </a:solidFill>
              </a:defRPr>
            </a:pPr>
            <a:r>
              <a:rPr sz="900" b="1">
                <a:solidFill>
                  <a:srgbClr val="7543A3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65037052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2026-08-18T08:17:07.2970000Z</dcterms:created>
  <dcterms:modified xsi:type="dcterms:W3CDTF">2026-08-18T08:17:07.2990000Z</dcterms:modified>
</coreProperties>
</file>