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slides/charts/chart1.xml" ContentType="application/vnd.openxmlformats-officedocument.drawingml.chart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255802bccde4889" /><Relationship Type="http://schemas.openxmlformats.org/officeDocument/2006/relationships/extended-properties" Target="/docProps/app.xml" Id="R3bf86d5ab05944fb" /><Relationship Type="http://schemas.openxmlformats.org/officeDocument/2006/relationships/officeDocument" Target="/ppt/presentation.xml" Id="Rb843cf2297ea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64e911d174b31"/>
  </p:sldMasterIdLst>
  <p:notesMasterIdLst>
    <p:notesMasterId xmlns:r="http://schemas.openxmlformats.org/officeDocument/2006/relationships" r:id="R54560e22629f4bd9"/>
  </p:notesMasterIdLst>
  <p:sldIdLst>
    <p:sldId xmlns:r="http://schemas.openxmlformats.org/officeDocument/2006/relationships" id="256" r:id="Re34809199e7e4c0c"/>
    <p:sldId xmlns:r="http://schemas.openxmlformats.org/officeDocument/2006/relationships" id="257" r:id="R617cb3a3cdb74d1b"/>
    <p:sldId xmlns:r="http://schemas.openxmlformats.org/officeDocument/2006/relationships" id="258" r:id="Rd35b8b71d88a4071"/>
    <p:sldId xmlns:r="http://schemas.openxmlformats.org/officeDocument/2006/relationships" id="259" r:id="R73786e873cdf4c6e"/>
    <p:sldId xmlns:r="http://schemas.openxmlformats.org/officeDocument/2006/relationships" id="260" r:id="Ra1199ed3d3984b49"/>
    <p:sldId xmlns:r="http://schemas.openxmlformats.org/officeDocument/2006/relationships" id="261" r:id="R0d27f96cd75842f2"/>
    <p:sldId xmlns:r="http://schemas.openxmlformats.org/officeDocument/2006/relationships" id="262" r:id="Ra716aeb16bb54b3d"/>
    <p:sldId xmlns:r="http://schemas.openxmlformats.org/officeDocument/2006/relationships" id="263" r:id="Re7b790cfeb3746f7"/>
    <p:sldId xmlns:r="http://schemas.openxmlformats.org/officeDocument/2006/relationships" id="264" r:id="R47bc8038a03f46ea"/>
    <p:sldId xmlns:r="http://schemas.openxmlformats.org/officeDocument/2006/relationships" id="265" r:id="Rab199199a4574c18"/>
    <p:sldId xmlns:r="http://schemas.openxmlformats.org/officeDocument/2006/relationships" id="266" r:id="R9e24b72d92374e62"/>
    <p:sldId xmlns:r="http://schemas.openxmlformats.org/officeDocument/2006/relationships" id="267" r:id="Rcf87742a273b4b6b"/>
    <p:sldId xmlns:r="http://schemas.openxmlformats.org/officeDocument/2006/relationships" id="268" r:id="R7f5dd0d78a2a4dd0"/>
    <p:sldId xmlns:r="http://schemas.openxmlformats.org/officeDocument/2006/relationships" id="269" r:id="Rd693009f24b84041"/>
    <p:sldId xmlns:r="http://schemas.openxmlformats.org/officeDocument/2006/relationships" id="270" r:id="R5fa041f215b145bf"/>
    <p:sldId xmlns:r="http://schemas.openxmlformats.org/officeDocument/2006/relationships" id="271" r:id="R6e54436900ff4fda"/>
    <p:sldId xmlns:r="http://schemas.openxmlformats.org/officeDocument/2006/relationships" id="272" r:id="R7cd0eb65b85341ff"/>
    <p:sldId xmlns:r="http://schemas.openxmlformats.org/officeDocument/2006/relationships" id="273" r:id="Rce12ea87058c41b5"/>
    <p:sldId xmlns:r="http://schemas.openxmlformats.org/officeDocument/2006/relationships" id="274" r:id="R73a9c75b161a4fcb"/>
    <p:sldId xmlns:r="http://schemas.openxmlformats.org/officeDocument/2006/relationships" id="275" r:id="R6201bf1b9d8541b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1d3c7b46f9b4171" /><Relationship Type="http://schemas.openxmlformats.org/officeDocument/2006/relationships/slideMaster" Target="/ppt/slideMasters/slideMaster1.xml" Id="Rd2764e911d174b31" /><Relationship Type="http://schemas.openxmlformats.org/officeDocument/2006/relationships/notesMaster" Target="/ppt/notesMasters/notesMaster1.xml" Id="R54560e22629f4bd9" /><Relationship Type="http://schemas.openxmlformats.org/officeDocument/2006/relationships/presProps" Target="/ppt/presProps.xml" Id="Rd3b5f110e6314548" /><Relationship Type="http://schemas.openxmlformats.org/officeDocument/2006/relationships/tableStyles" Target="/ppt/tableStyles.xml" Id="R9104f354cbb04cd3" /><Relationship Type="http://schemas.openxmlformats.org/officeDocument/2006/relationships/slide" Target="/ppt/slides/slide1.xml" Id="Re34809199e7e4c0c" /><Relationship Type="http://schemas.openxmlformats.org/officeDocument/2006/relationships/slide" Target="/ppt/slides/slide2.xml" Id="R617cb3a3cdb74d1b" /><Relationship Type="http://schemas.openxmlformats.org/officeDocument/2006/relationships/slide" Target="/ppt/slides/slide3.xml" Id="Rd35b8b71d88a4071" /><Relationship Type="http://schemas.openxmlformats.org/officeDocument/2006/relationships/slide" Target="/ppt/slides/slide4.xml" Id="R73786e873cdf4c6e" /><Relationship Type="http://schemas.openxmlformats.org/officeDocument/2006/relationships/slide" Target="/ppt/slides/slide5.xml" Id="Ra1199ed3d3984b49" /><Relationship Type="http://schemas.openxmlformats.org/officeDocument/2006/relationships/slide" Target="/ppt/slides/slide6.xml" Id="R0d27f96cd75842f2" /><Relationship Type="http://schemas.openxmlformats.org/officeDocument/2006/relationships/slide" Target="/ppt/slides/slide7.xml" Id="Ra716aeb16bb54b3d" /><Relationship Type="http://schemas.openxmlformats.org/officeDocument/2006/relationships/slide" Target="/ppt/slides/slide8.xml" Id="Re7b790cfeb3746f7" /><Relationship Type="http://schemas.openxmlformats.org/officeDocument/2006/relationships/slide" Target="/ppt/slides/slide9.xml" Id="R47bc8038a03f46ea" /><Relationship Type="http://schemas.openxmlformats.org/officeDocument/2006/relationships/slide" Target="/ppt/slides/slide10.xml" Id="Rab199199a4574c18" /><Relationship Type="http://schemas.openxmlformats.org/officeDocument/2006/relationships/slide" Target="/ppt/slides/slide11.xml" Id="R9e24b72d92374e62" /><Relationship Type="http://schemas.openxmlformats.org/officeDocument/2006/relationships/slide" Target="/ppt/slides/slide12.xml" Id="Rcf87742a273b4b6b" /><Relationship Type="http://schemas.openxmlformats.org/officeDocument/2006/relationships/slide" Target="/ppt/slides/slide13.xml" Id="R7f5dd0d78a2a4dd0" /><Relationship Type="http://schemas.openxmlformats.org/officeDocument/2006/relationships/slide" Target="/ppt/slides/slide14.xml" Id="Rd693009f24b84041" /><Relationship Type="http://schemas.openxmlformats.org/officeDocument/2006/relationships/slide" Target="/ppt/slides/slide15.xml" Id="R5fa041f215b145bf" /><Relationship Type="http://schemas.openxmlformats.org/officeDocument/2006/relationships/slide" Target="/ppt/slides/slide16.xml" Id="R6e54436900ff4fda" /><Relationship Type="http://schemas.openxmlformats.org/officeDocument/2006/relationships/slide" Target="/ppt/slides/slide17.xml" Id="R7cd0eb65b85341ff" /><Relationship Type="http://schemas.openxmlformats.org/officeDocument/2006/relationships/slide" Target="/ppt/slides/slide18.xml" Id="Rce12ea87058c41b5" /><Relationship Type="http://schemas.openxmlformats.org/officeDocument/2006/relationships/slide" Target="/ppt/slides/slide19.xml" Id="R73a9c75b161a4fcb" /><Relationship Type="http://schemas.openxmlformats.org/officeDocument/2006/relationships/slide" Target="/ppt/slides/slide20.xml" Id="R6201bf1b9d8541b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96b88aec68045e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bf9030bf8e34bf1" /><Relationship Type="http://schemas.openxmlformats.org/officeDocument/2006/relationships/notesMaster" Target="/ppt/notesMasters/notesMaster1.xml" Id="R712216def7734b6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4b7d26cd979461b" /><Relationship Type="http://schemas.openxmlformats.org/officeDocument/2006/relationships/notesMaster" Target="/ppt/notesMasters/notesMaster1.xml" Id="R1e9ab0a7e304409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ad02aae52084757" /><Relationship Type="http://schemas.openxmlformats.org/officeDocument/2006/relationships/notesMaster" Target="/ppt/notesMasters/notesMaster1.xml" Id="R16f1b619741a4a5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0b671fc49254860" /><Relationship Type="http://schemas.openxmlformats.org/officeDocument/2006/relationships/notesMaster" Target="/ppt/notesMasters/notesMaster1.xml" Id="R53c90452a7d1463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aa1f24e84e84cb2" /><Relationship Type="http://schemas.openxmlformats.org/officeDocument/2006/relationships/notesMaster" Target="/ppt/notesMasters/notesMaster1.xml" Id="R41396326fcd4417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94888d8e3164bf9" /><Relationship Type="http://schemas.openxmlformats.org/officeDocument/2006/relationships/notesMaster" Target="/ppt/notesMasters/notesMaster1.xml" Id="Rd0108b098b5d43a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41125f8763d4844" /><Relationship Type="http://schemas.openxmlformats.org/officeDocument/2006/relationships/notesMaster" Target="/ppt/notesMasters/notesMaster1.xml" Id="R7fa67fa7473d489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d2cf9054cbd4df0" /><Relationship Type="http://schemas.openxmlformats.org/officeDocument/2006/relationships/notesMaster" Target="/ppt/notesMasters/notesMaster1.xml" Id="R58b3bc90086d41b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65b584d0f9d4c63" /><Relationship Type="http://schemas.openxmlformats.org/officeDocument/2006/relationships/notesMaster" Target="/ppt/notesMasters/notesMaster1.xml" Id="Red3408d4135c4a3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50bde63db8c4c8e" /><Relationship Type="http://schemas.openxmlformats.org/officeDocument/2006/relationships/notesMaster" Target="/ppt/notesMasters/notesMaster1.xml" Id="Rd385c555312545c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b1390f059c243c7" /><Relationship Type="http://schemas.openxmlformats.org/officeDocument/2006/relationships/notesMaster" Target="/ppt/notesMasters/notesMaster1.xml" Id="R8de8ea46d8c84ce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cf9238e237745de" /><Relationship Type="http://schemas.openxmlformats.org/officeDocument/2006/relationships/notesMaster" Target="/ppt/notesMasters/notesMaster1.xml" Id="Rf4dbd807cf32483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e84cc65b19d42ec" /><Relationship Type="http://schemas.openxmlformats.org/officeDocument/2006/relationships/notesMaster" Target="/ppt/notesMasters/notesMaster1.xml" Id="R85e1aba0451c4ae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b13207c5757423a" /><Relationship Type="http://schemas.openxmlformats.org/officeDocument/2006/relationships/notesMaster" Target="/ppt/notesMasters/notesMaster1.xml" Id="Rc535a51958fd4f6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62bcd9ccb924998" /><Relationship Type="http://schemas.openxmlformats.org/officeDocument/2006/relationships/notesMaster" Target="/ppt/notesMasters/notesMaster1.xml" Id="R39a5c99ca4a14c1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3964af97f564f8f" /><Relationship Type="http://schemas.openxmlformats.org/officeDocument/2006/relationships/notesMaster" Target="/ppt/notesMasters/notesMaster1.xml" Id="R6a0cb01e283f499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7679999da924f5b" /><Relationship Type="http://schemas.openxmlformats.org/officeDocument/2006/relationships/notesMaster" Target="/ppt/notesMasters/notesMaster1.xml" Id="Ra1e6f59f28be481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5ebbb3a67884711" /><Relationship Type="http://schemas.openxmlformats.org/officeDocument/2006/relationships/notesMaster" Target="/ppt/notesMasters/notesMaster1.xml" Id="Rdaa90c4c5cde420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398ab345c47435b" /><Relationship Type="http://schemas.openxmlformats.org/officeDocument/2006/relationships/notesMaster" Target="/ppt/notesMasters/notesMaster1.xml" Id="R434dc4c25d93431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18b386cb4c44711" /><Relationship Type="http://schemas.openxmlformats.org/officeDocument/2006/relationships/notesMaster" Target="/ppt/notesMasters/notesMaster1.xml" Id="R06d8d70bf87949d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AI 生成产品图仅用于概念展示，不代表最终工业设计或量产外观。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https://doi.org/10.1177/20592043221134392</a:t>
            </a:r>
          </a:p>
          <a:p xmlns:a="http://schemas.openxmlformats.org/drawingml/2006/main">
            <a:r>
              <a:t>- https://pubmed.ncbi.nlm.nih.gov/39297022/</a:t>
            </a:r>
          </a:p>
          <a:p xmlns:a="http://schemas.openxmlformats.org/drawingml/2006/main">
            <a:r>
              <a:t>- https://pubmed.ncbi.nlm.nih.gov/30737957/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https://pubmed.ncbi.nlm.nih.gov/25866236/</a:t>
            </a:r>
          </a:p>
          <a:p xmlns:a="http://schemas.openxmlformats.org/drawingml/2006/main">
            <a:r>
              <a:t>- https://pubmed.ncbi.nlm.nih.gov/26283474/</a:t>
            </a:r>
          </a:p>
          <a:p xmlns:a="http://schemas.openxmlformats.org/drawingml/2006/main">
            <a:r>
              <a:t>- https://pubmed.ncbi.nlm.nih.gov/30970334/</a:t>
            </a:r>
          </a:p>
          <a:p xmlns:a="http://schemas.openxmlformats.org/drawingml/2006/main">
            <a:r>
              <a:t>- https://doi.org/10.1177/20592043221134392</a:t>
            </a:r>
          </a:p>
          <a:p xmlns:a="http://schemas.openxmlformats.org/drawingml/2006/main">
            <a:r>
              <a:t>- https://pubmed.ncbi.nlm.nih.gov/35708558/</a:t>
            </a:r>
          </a:p>
          <a:p xmlns:a="http://schemas.openxmlformats.org/drawingml/2006/main">
            <a:r>
              <a:t>- https://www.ti.com/technologies/edge-ai/use-cases/pose-estimation-radar.html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https://eur-lex.europa.eu/eli/reg/2016/679/oj</a:t>
            </a:r>
          </a:p>
          <a:p xmlns:a="http://schemas.openxmlformats.org/drawingml/2006/main">
            <a:r>
              <a:t>- https://eur-lex.europa.eu/eli/reg/2024/1689/oj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https://jacky.figs.cn/studyai/resources/FOCUS-ONE-商业计划书.md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https://www.tesla.com/en_gb/tesla-home</a:t>
            </a:r>
          </a:p>
          <a:p xmlns:a="http://schemas.openxmlformats.org/drawingml/2006/main">
            <a:r>
              <a:t>- https://www.siemens.com/en-us/industries/home-lifestyle-products/</a:t>
            </a:r>
          </a:p>
          <a:p xmlns:a="http://schemas.openxmlformats.org/drawingml/2006/main">
            <a:r>
              <a:t>- https://global.dreametech.com/pages/about-us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https://jacky.figs.cn/studyai/resources/FOCUS-ONE-商业计划书.md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https://jacky.figs.cn/studyai/resources/FOCUS-ONE-商业计划书.md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https://jacky.figs.cn/studyai/resources/FOCUS-ONE-深港资助预售与专利路线图.md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https://jacky.figs.cn/studyai/resources/FOCUS-ONE-商业计划书.md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https://stic.sz.gov.cn/zxbs/bszn/kjjh/index.html</a:t>
            </a:r>
          </a:p>
          <a:p xmlns:a="http://schemas.openxmlformats.org/drawingml/2006/main">
            <a:r>
              <a:t>- https://www.itf.gov.hk/en/funding-programmes/supporting-research/mhktcfs/index.html</a:t>
            </a:r>
          </a:p>
          <a:p xmlns:a="http://schemas.openxmlformats.org/drawingml/2006/main">
            <a:r>
              <a:t>- https://www.hkstp.org/zh-cn/programmes/ideation</a:t>
            </a:r>
          </a:p>
          <a:p xmlns:a="http://schemas.openxmlformats.org/drawingml/2006/main">
            <a:r>
              <a:t>- https://jacky.figs.cn/studyai/resources/FOCUS-ONE-深港大学研究支持教授清单.md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https://jacky.figs.cn/studyai/resources/FOCUS-ONE-商业计划书.md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https://jacky.figs.cn/studyai/resources/FOCUS-ONE-商业计划书.md</a:t>
            </a:r>
          </a:p>
          <a:p xmlns:a="http://schemas.openxmlformats.org/drawingml/2006/main">
            <a:r>
              <a:t>- https://jacky.figs.cn/studyai/resources/FOCUS-ONE-深港资助预售与专利路线图.md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https://jacky.figs.cn/studyai/resources/FOCUS-ONE-项目介绍.md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https://jacky.figs.cn/studyai/resources/FOCUS-ONE-项目介绍.md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https://jacky.figs.cn/studyai/resources/FOCUS-ONE-机械与AI技术蓝图.md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https://jacky.figs.cn/studyai/resources/FOCUS-ONE-项目介绍.md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https://jacky.figs.cn/studyai/resources/FOCUS-ONE-机械与AI技术蓝图.md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https://jacky.figs.cn/studyai/resources/FOCUS-ONE-机械与AI技术蓝图.md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https://jacky.figs.cn/studyai/resources/FOCUS-ONE-机械与AI技术蓝图.md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b165a0b6c4ca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39b486b8c5b4176" /><Relationship Type="http://schemas.openxmlformats.org/officeDocument/2006/relationships/slideLayout" Target="/ppt/slideLayouts/slideLayout1.xml" Id="Rd8504583bfeb49d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04583bfeb49d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f0242d57049dc" /><Relationship Type="http://schemas.openxmlformats.org/officeDocument/2006/relationships/image" Target="/ppt/media/image.png" Id="Rd593df140a3c4a80" /><Relationship Type="http://schemas.openxmlformats.org/officeDocument/2006/relationships/notesSlide" Target="/ppt/notesSlides/notesSlide1.xml" Id="Rdb9507ae63934cd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52edd778e4a35" /><Relationship Type="http://schemas.openxmlformats.org/officeDocument/2006/relationships/notesSlide" Target="/ppt/notesSlides/notesSlide10.xml" Id="R73691da0275c4d3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021c81cf1498c" /><Relationship Type="http://schemas.openxmlformats.org/officeDocument/2006/relationships/notesSlide" Target="/ppt/notesSlides/notesSlide11.xml" Id="Rfe2c7651539347b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87202efd14da2" /><Relationship Type="http://schemas.openxmlformats.org/officeDocument/2006/relationships/notesSlide" Target="/ppt/notesSlides/notesSlide12.xml" Id="R080a50f584fd440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0e4279a274ceb" /><Relationship Type="http://schemas.openxmlformats.org/officeDocument/2006/relationships/notesSlide" Target="/ppt/notesSlides/notesSlide13.xml" Id="R9a64863fc604480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eba7322f245f8" /><Relationship Type="http://schemas.openxmlformats.org/officeDocument/2006/relationships/notesSlide" Target="/ppt/notesSlides/notesSlide14.xml" Id="Rc6ebbd211a0847e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deefbdb4444fa" /><Relationship Type="http://schemas.openxmlformats.org/officeDocument/2006/relationships/notesSlide" Target="/ppt/notesSlides/notesSlide15.xml" Id="Red54254c8b844b9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8c125f5a4e87" /><Relationship Type="http://schemas.openxmlformats.org/officeDocument/2006/relationships/chart" Target="/ppt/slides/charts/chart1.xml" Id="Rdb3036fd78f04f85" /><Relationship Type="http://schemas.openxmlformats.org/officeDocument/2006/relationships/notesSlide" Target="/ppt/notesSlides/notesSlide16.xml" Id="R660443bfccbb4d4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7d62ebb9e4c62" /><Relationship Type="http://schemas.openxmlformats.org/officeDocument/2006/relationships/notesSlide" Target="/ppt/notesSlides/notesSlide17.xml" Id="Rcf564a26bd014c9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2d8d6cc5b42f4" /><Relationship Type="http://schemas.openxmlformats.org/officeDocument/2006/relationships/notesSlide" Target="/ppt/notesSlides/notesSlide18.xml" Id="R7e82ced12cd34aa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19e110c1f464b" /><Relationship Type="http://schemas.openxmlformats.org/officeDocument/2006/relationships/notesSlide" Target="/ppt/notesSlides/notesSlide19.xml" Id="Re783bb2b988f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4bb81ac83409a" /><Relationship Type="http://schemas.openxmlformats.org/officeDocument/2006/relationships/notesSlide" Target="/ppt/notesSlides/notesSlide2.xml" Id="Rb3fb48b040fb49e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80c8e99ed4984" /><Relationship Type="http://schemas.openxmlformats.org/officeDocument/2006/relationships/notesSlide" Target="/ppt/notesSlides/notesSlide20.xml" Id="Rddbfd2b2ee71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ee806696042fc" /><Relationship Type="http://schemas.openxmlformats.org/officeDocument/2006/relationships/notesSlide" Target="/ppt/notesSlides/notesSlide3.xml" Id="Rb53f816e7402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fb7cc432f4d7a" /><Relationship Type="http://schemas.openxmlformats.org/officeDocument/2006/relationships/notesSlide" Target="/ppt/notesSlides/notesSlide4.xml" Id="R4a8cb342c2a4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1819aaee4f83" /><Relationship Type="http://schemas.openxmlformats.org/officeDocument/2006/relationships/notesSlide" Target="/ppt/notesSlides/notesSlide5.xml" Id="Ree752eae5153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00ae7838b4ccd" /><Relationship Type="http://schemas.openxmlformats.org/officeDocument/2006/relationships/notesSlide" Target="/ppt/notesSlides/notesSlide6.xml" Id="Rcee34cda4c3d4e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5c877e8844dd0" /><Relationship Type="http://schemas.openxmlformats.org/officeDocument/2006/relationships/notesSlide" Target="/ppt/notesSlides/notesSlide7.xml" Id="R99d215ca06c24f8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2934bd1a14dde" /><Relationship Type="http://schemas.openxmlformats.org/officeDocument/2006/relationships/notesSlide" Target="/ppt/notesSlides/notesSlide8.xml" Id="R3c22a1fe88834b7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ea1d2c0214cfa" /><Relationship Type="http://schemas.openxmlformats.org/officeDocument/2006/relationships/notesSlide" Target="/ppt/notesSlides/notesSlide9.xml" Id="R9940ea8ae284435c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收入（百万元）</c:v>
          </c:tx>
          <c:spPr>
            <a:solidFill xmlns:a="http://schemas.openxmlformats.org/drawingml/2006/main">
              <a:srgbClr val="007E72"/>
            </a:solidFill>
          </c:spPr>
          <c:cat>
            <c:strLit>
              <c:ptCount val="3"/>
              <c:pt idx="0">
                <c:v>YEAR 01</c:v>
              </c:pt>
              <c:pt idx="1">
                <c:v>YEAR 02</c:v>
              </c:pt>
              <c:pt idx="2">
                <c:v>YEAR 03</c:v>
              </c:pt>
            </c:strLit>
          </c:cat>
          <c:val>
            <c:numLit>
              <c:formatCode>0</c:formatCode>
              <c:ptCount val="3"/>
              <c:pt idx="0">
                <c:v>4.2</c:v>
              </c:pt>
              <c:pt idx="1">
                <c:v>28</c:v>
              </c:pt>
              <c:pt idx="2">
                <c:v>112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 b="1">
                  <a:solidFill>
                    <a:srgbClr val="081218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4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AD2D0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37170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20"/>
          <c:min val="0"/>
        </c:scaling>
        <c:delete val="0"/>
        <c:axPos val="l"/>
        <c:majorGridlines>
          <c:spPr>
            <a:ln xmlns:a="http://schemas.openxmlformats.org/drawingml/2006/main" w="9525">
              <a:solidFill>
                <a:srgbClr val="D9DFDD"/>
              </a:solidFill>
              <a:prstDash val="solid"/>
            </a:ln>
          </c:spPr>
        </c:majorGridlines>
        <c:numFmt formatCode="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37170"/>
                </a:solidFill>
              </a:defRPr>
            </a:pPr>
          </a:p>
        </c:txPr>
        <c:crossAx val="48650112"/>
        <c:crossBetween val="between"/>
        <c:majorUnit val="20"/>
      </c:valAx>
      <c:spPr>
        <a:solidFill xmlns:a="http://schemas.openxmlformats.org/drawingml/2006/main">
          <a:srgbClr val="F4F5F2"/>
        </a:solidFill>
      </c:spPr>
    </c:plotArea>
    <c:plotVisOnly val="1"/>
  </c:chart>
  <c:spPr>
    <a:solidFill xmlns:a="http://schemas.openxmlformats.org/drawingml/2006/main">
      <a:srgbClr val="F4F5F2"/>
    </a:solidFill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0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93df140a3c4a80"/>
          <a:srcRect xmlns:a="http://schemas.openxmlformats.org/drawingml/2006/main" l="26159" t="0" r="2615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81750" y="0"/>
            <a:ext cx="58102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71709B-B449-4013-8251-84F491C12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4295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61015"/>
              </a:gs>
              <a:gs pos="72000">
                <a:srgbClr val="061015">
                  <a:alpha val="90980"/>
                </a:srgbClr>
              </a:gs>
              <a:gs pos="100000">
                <a:srgbClr val="061015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B8B111-22C1-43B0-9575-776F326DF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24100"/>
            <a:ext cx="44005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015">
              <a:alpha val="9490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D1FA90-8F51-498B-BC84-F0C297645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647950"/>
            <a:ext cx="3562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ENVIRONMENT / ROBOTICS / LEARNING AI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C4D22D-8191-4FAF-9339-B97121868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SPATIAL LEARNING INTELLIGENCE ·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5415B1-49D2-4BF5-8690-4FE85F64F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5334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1725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FOCUS ONE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F23C1A-CEC2-425F-81CC-0F1C3228A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61912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2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让房间，</a:t>
            </a:r>
          </a:p>
          <a:p xmlns:a="http://schemas.openxmlformats.org/drawingml/2006/main">
            <a:pPr algn="l">
              <a:defRPr sz="42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42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开始理解学习。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D7075F-3C8A-47ED-87B9-94F347E80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148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全景学习环境机器人商业计划书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311CA1-316C-4E6A-9D76-544F223C5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733925"/>
            <a:ext cx="4191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EFB94A-E9B2-4782-8593-2EF3569DE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530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环境心理学 × 机器人 × 学习 AI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34D786-CCCE-471B-A6C9-F90167826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048375"/>
            <a:ext cx="447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AABA8"/>
                </a:solidFill>
                <a:latin typeface="Aptos Mono"/>
                <a:ea typeface="Aptos Mono"/>
                <a:cs typeface="Aptos Mono"/>
              </a:defRPr>
            </a:pPr>
            <a:r>
              <a:rPr sz="750" b="0">
                <a:solidFill>
                  <a:srgbClr val="9AABA8"/>
                </a:solidFill>
                <a:latin typeface="Aptos Mono"/>
                <a:ea typeface="Aptos Mono"/>
                <a:cs typeface="Aptos Mono"/>
              </a:rPr>
              <a:t>V3.0 · DRAFT FOR DISCUSSION · 2026.08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7647E7-8196-4E34-9BD5-BFBB996FD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6096000"/>
            <a:ext cx="2667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jacky.figs.cn/studyai</a:t>
            </a:r>
          </a:p>
        </p:txBody>
      </p:sp>
    </p:spTree>
    <p:extLst>
      <p:ext uri="{BB962C8B-B14F-4D97-AF65-F5344CB8AC3E}">
        <p14:creationId xmlns:p14="http://schemas.microsoft.com/office/powerpoint/2010/main" val="171890046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0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4E616FC-E79E-4263-A06F-F6B239755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09 / COMPANION ECOSYSTEM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117FA1-9F99-4795-AB8C-5CF3B56DB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16F3CA-E9BD-40FD-B7A5-B326CCF51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情绪、音乐、英语、找物与健康提醒共同降低“开始学习”的门槛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CD38FC-CC21-4684-BA7B-A330A4409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A2ECE1-B565-438F-8838-CCED11E62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6BD15A-0A6F-481F-A9A6-4AE813B42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B0B7E5-E14F-46F8-911F-ED0E77140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5829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A132A4-A571-49D8-AB22-900912978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CD474B-A884-409C-B933-F6C2B0793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000250"/>
            <a:ext cx="1733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音乐与声景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99C0D9-E457-4C10-960C-E894D0978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000250"/>
            <a:ext cx="3409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按任务和偏好选择；语言任务默认静音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7B083D-A1E7-4461-B87C-A044E4FA3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5829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8C2196-D425-49FF-A719-8BD686F07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194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382408-9329-4D15-94B4-EBCBD6B8F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762250"/>
            <a:ext cx="1733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英语与故事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B80DE6-4B09-4F97-B278-B736DE081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762250"/>
            <a:ext cx="3409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口语、听力、互动讲读与词汇回收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B1E2DE-951C-42E0-B0D2-70F783A71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5829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1E7640-4A44-4F83-AA09-8E325F370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814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A443C2-4673-419F-9D24-615FA2AB9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524250"/>
            <a:ext cx="1733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情绪支持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E1EDA3-92AA-46F3-B7DB-36035A811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524250"/>
            <a:ext cx="3409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先命名感受，再给简单可选行动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E4C56E-0347-48B7-A736-BD5FD51CD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71950"/>
            <a:ext cx="5829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9619CB-11FF-499D-A307-50C622D53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434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5041B9F-4D4B-4336-BAE5-891BB6E08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286250"/>
            <a:ext cx="1733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物品寻找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B00A47-56CC-4032-8A4E-57AD33FA3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286250"/>
            <a:ext cx="3409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UWB/BLE 标签 + 最后出现位置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22B1E04-2D2F-4C0F-AA99-557E45807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33950"/>
            <a:ext cx="5829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AFF6C4C-412F-4CFA-A414-71D3C5626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13FC5D6-D04D-409F-860C-E9724AF7C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048250"/>
            <a:ext cx="1733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健康提醒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1724983-F25F-4A8B-809D-F6A5FB847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5048250"/>
            <a:ext cx="3409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喝水、用眼、久坐与适当休息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AF2515F-35BF-4BF0-8407-2E6158552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885950"/>
            <a:ext cx="4514850" cy="3695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252A"/>
          </a:solidFill>
          <a:ln xmlns:a="http://schemas.openxmlformats.org/drawingml/2006/main" w="9525">
            <a:solidFill>
              <a:srgbClr val="294A50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3BE9C45-1112-49DC-84E9-EB64F646B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13360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BEHAVIOUR POLICY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7416333-0B5C-438B-A8FF-AF9EAA859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09850"/>
            <a:ext cx="371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识别到“状态不好”时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2397CF3-3FCB-4809-8C1E-F5F229719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2194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56A51AC-DB55-48FC-96AF-B54854B13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1813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不做人格判断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15EEC41-EB8E-4A5C-9AB2-747F774CA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1950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D808B79-032A-45D9-998A-2628C1222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5814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不公开播报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44F967F-7CE3-47F6-BA56-CBFB899CC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0195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0FA32A7-EFD3-40F6-AAEC-CD1AC1F15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9814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不连续催促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9965FCC-2060-4C3B-A7B6-9E64C0851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41960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2BF0767-487F-4985-8EEB-78075F0D1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38150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不把情绪当疾病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94387E7-6715-491F-AD59-A22404B15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819650"/>
            <a:ext cx="323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EDDD637-DD75-4AAC-9E58-42829ADD1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7815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必要时提示联系可信任的人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8056EA4-C784-464B-9C48-4A568919E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rPr>
              <a:t>音乐、香氛与情绪支持均为可选体验，不宣称治疗或统一提升效率</a:t>
            </a:r>
          </a:p>
        </p:txBody>
      </p:sp>
    </p:spTree>
    <p:extLst>
      <p:ext uri="{BB962C8B-B14F-4D97-AF65-F5344CB8AC3E}">
        <p14:creationId xmlns:p14="http://schemas.microsoft.com/office/powerpoint/2010/main" val="36979793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F5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1F4C14F-C103-4652-AB55-265C5F7E1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10 / EVIDENCE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8586E7-E2B9-49DA-8277-D51021F27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11226F-DDDE-4D9E-9ADA-78957309F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证据支持环境优化方向，但不支持夸大“增氧、负离子或必然提效”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CE800B-68D6-43EC-B239-8523728A7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DBA518-D864-45A2-A2D6-6663E31EA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A92DA2-E3FA-4E7B-8FF6-460EE06F0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E58374-EF32-4781-96F5-985EA31F9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66900"/>
            <a:ext cx="1714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E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6846AC-CD51-48E2-819C-AA0ABAF37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19300"/>
            <a:ext cx="1371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通风 / CO₂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873C2A-4341-4055-AE74-C00B29008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981200"/>
            <a:ext cx="135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rPr>
              <a:t>较强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5F96FA-9A8D-497E-B90C-13B71BC70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优先新风与趋势控制；CO₂ 是通风与占用代理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B932A5-DFD5-4E7F-8960-10246B4B6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419350"/>
            <a:ext cx="8420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ACF256-FA25-47C8-A2FA-0FE4B9E67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28900"/>
            <a:ext cx="1714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7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16E165-0EED-480F-8F7B-E406A43FD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81300"/>
            <a:ext cx="1371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温度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A16CC61-DA87-48FB-9F14-249F73FE6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743200"/>
            <a:ext cx="135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F777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3F7773"/>
                </a:solidFill>
                <a:latin typeface="Microsoft YaHei"/>
                <a:ea typeface="Microsoft YaHei"/>
                <a:cs typeface="Microsoft YaHei"/>
              </a:rPr>
              <a:t>中等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FB8465-3897-463C-AA0B-538EEAAD6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4320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20–23°C 作为起点，按季节与个体调整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BDC422-0146-4164-8D0C-922ED09BB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181350"/>
            <a:ext cx="8420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23E24AB-23E5-4B10-8D01-7DF22C8D2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90900"/>
            <a:ext cx="1714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A77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8243CDA-D7C9-45F7-A09D-00E272948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43300"/>
            <a:ext cx="1371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音乐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9DC3FF-D4D6-49B8-9BB1-C22CE84D2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505200"/>
            <a:ext cx="135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A776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A7766"/>
                </a:solidFill>
                <a:latin typeface="Microsoft YaHei"/>
                <a:ea typeface="Microsoft YaHei"/>
                <a:cs typeface="Microsoft YaHei"/>
              </a:rPr>
              <a:t>情境依赖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54B8DB-F632-4E07-AEC7-9C25CFCB6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50520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语言与记忆任务可能受干扰；保留静音基线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A7BB67C-3253-4ABC-8C0C-F7790249B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943350"/>
            <a:ext cx="8420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256A08-65CB-4AEB-A637-3385B81C4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52900"/>
            <a:ext cx="1714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838019-E8B7-4A63-BC45-0935B22D6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05300"/>
            <a:ext cx="1371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香氛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363D90E-2D70-4E67-A12A-A0F2B6EE2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267200"/>
            <a:ext cx="135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65F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E65F43"/>
                </a:solidFill>
                <a:latin typeface="Microsoft YaHei"/>
                <a:ea typeface="Microsoft YaHei"/>
                <a:cs typeface="Microsoft YaHei"/>
              </a:rPr>
              <a:t>早期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F83E9BF-43DE-4D10-B270-07937A44E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26720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成人研究有信号，不能直接外推儿童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B3553FE-B0C0-4D1D-A739-FF303682E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705350"/>
            <a:ext cx="8420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C1D980A-A34C-4052-9733-EA3514EED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14900"/>
            <a:ext cx="1714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ADE3A28-4A51-465B-A0FB-22D933282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67300"/>
            <a:ext cx="1371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毫米波姿态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649953D-9FCB-44FD-9F8B-713517743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5029200"/>
            <a:ext cx="135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工程可行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3F65249-CE86-491F-9DB0-9CF1DD195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502920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可识别存在与姿态；不能仅凭姿态判断玩手机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05AA74D-25BD-49E0-89B1-E49C8F68C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5467350"/>
            <a:ext cx="8420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475219A-B99C-42A2-90F4-E2674E26C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0"/>
            <a:ext cx="109728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C83FB65-CC2D-4722-81ED-DEC9C0C12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895975"/>
            <a:ext cx="10572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产品红线：不向有人空间主动增氧｜不使用可能产臭氧的离子模块｜不承诺香氛或音乐治疗效果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89D49A8-E3A2-4A2E-809E-4E54373BE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rPr>
              <a:t>证据等级为项目团队工作分级，需由高校伦理与研究伙伴共同复核</a:t>
            </a:r>
          </a:p>
        </p:txBody>
      </p:sp>
    </p:spTree>
    <p:extLst>
      <p:ext uri="{BB962C8B-B14F-4D97-AF65-F5344CB8AC3E}">
        <p14:creationId xmlns:p14="http://schemas.microsoft.com/office/powerpoint/2010/main" val="177217784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0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B6E4330-7379-4A0F-9658-A97E7C77E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11 / TRUST &amp; SAFETY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388725-7EE6-4016-A854-350C76611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009741-7831-41F3-AFEB-D1D06C044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隐私与安全不是合规附录，而是产品能否进入家庭和学校的前提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5C6D79-3253-4463-BA81-73626A919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33E394-017F-4C5E-9CCA-625F6DC18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EE99E0-A0DA-4C36-9C9A-CD86E08A0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E95D3C-11F3-4B56-A807-F92CC764F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25A02F-474A-4D42-BE3B-FDC329764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00799B-4CA0-495D-8ACD-FD9A34D8F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43200"/>
            <a:ext cx="2438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数据最小化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964A6C-2A95-4A07-8F8C-16FF7A9D5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24384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默认雷达而非摄像头；只输出状态与置信度；原始数据短期留存。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E24943-6178-4F30-BB0E-D4AD3DDF2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0002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F3597C-B5F3-4E1F-931A-2A4028CB0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209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CF9F5B-DF5A-4FE3-9443-2B6E934C4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743200"/>
            <a:ext cx="2438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动作可控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5BCD869-BDCA-44C1-813E-5F3882F15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371850"/>
            <a:ext cx="24384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物理暂停、急停、摄像头遮挡；所有提醒、香氛和语音克隆可关闭。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56E88A5-985E-4DC0-B4DD-A3D33FE69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002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D5A1A5-5CE9-4DE1-9727-C6CC02039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09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97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2EBE9B6-3634-4818-AA11-D46AEF746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3200"/>
            <a:ext cx="2438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未成年人保护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6052343-631A-43A0-A198-BA7BF0D05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71850"/>
            <a:ext cx="24384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家长授权不替代学生知情；学校版禁止行为排名与公开播报。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0AB6E4E-3E81-411A-8478-8D762F2BB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002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B3B9EB3-5013-4DC8-8EE7-16570E0E8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209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D7BF75-DA98-45FD-B8C5-3F8A7C27C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743200"/>
            <a:ext cx="2438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可解释审计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385E16-650A-4619-A193-358E55FB5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371850"/>
            <a:ext cx="24384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展示为什么提醒、用了什么数据、如何撤销；教师可覆盖 AI 结论。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0EB8083-589B-4BB4-BE41-0FA1A4AD3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109728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6C7177C-A976-40C0-895E-4EA41FD7B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863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STOP CONDITIONS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9B917BF-FFCC-4BAB-A1B0-59C1015D0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5029200"/>
            <a:ext cx="8324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误提醒率 ≥5%｜学生主动关闭率 ≥15%｜出现夹伤/跌落/过敏事件｜无法解释关键动作 → 立即暂停试点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BE103B1-DCDB-4C01-AE2B-CB2562447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rPr>
              <a:t>参考：GDPR 数据最小化与透明性原则；EU AI Act 适用性仍需律师按部署场景判断</a:t>
            </a:r>
          </a:p>
        </p:txBody>
      </p:sp>
    </p:spTree>
    <p:extLst>
      <p:ext uri="{BB962C8B-B14F-4D97-AF65-F5344CB8AC3E}">
        <p14:creationId xmlns:p14="http://schemas.microsoft.com/office/powerpoint/2010/main" val="21958627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4F5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5A3BAF-8730-4B31-99BC-638402C3F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12 / BEACHHEAD MARKET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3EAFE4-B91B-4107-9529-E204394DF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898B33-86E3-4620-AA96-98464B3C2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先服务高频真实痛点，再扩展为家庭与学校的空间学习基础设施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385B06-3871-4A2E-BD40-197867425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AD6162-8A05-4772-9E71-6AE552FEA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4EDA46-E2CB-48C6-9B08-6948105AB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896E3C-E44E-4DCF-A032-292E5D81C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49530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77BFD8-7002-4844-B430-2117A06CD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479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FAMILY / BEACHHEAD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7376DC-506A-4A7F-A0B6-2D7A92E32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24150"/>
            <a:ext cx="171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家庭版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B83682-88B8-4C57-8B4B-D35BBC3A1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71850"/>
            <a:ext cx="4095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目标：有独立书房、愿意尝试智能家居、重视学习过程而非单次分数的家庭。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B25E9A-A4D0-4CF9-8E69-B3BBC6AD1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767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C7B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0C7B1"/>
                </a:solidFill>
                <a:latin typeface="Microsoft YaHei"/>
                <a:ea typeface="Microsoft YaHei"/>
                <a:cs typeface="Microsoft YaHei"/>
              </a:rPr>
              <a:t>核心购买理由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801FA9-F747-42BD-A9C0-D4AB3E7E5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438650"/>
            <a:ext cx="2419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少催促 / 少找物 / 少资料散落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946440-2206-4509-97D0-7CBD26D0F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000250"/>
            <a:ext cx="57150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D12DAF-7D27-4F5F-BBB3-921173B3F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479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SCHOOL / SCALE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5FC8A8-6653-475E-ACAE-7063A23A8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171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学校版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E98C049-890A-4060-AAA2-E071C7FF2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371850"/>
            <a:ext cx="48387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目标：创新实验室、自习空间、图书馆与个性化学习中心；以环境数据、作业闭环和研究合作切入。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D821C5-8520-4B1B-929F-AE3492C2A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4767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rPr>
              <a:t>核心采购理由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D5F55D-11F3-41B7-A807-12A8B53D8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438650"/>
            <a:ext cx="3162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可审计试点 / 教师减负 / 空间改造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5C2776-C191-40EB-B284-6F6C3DA02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81650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rPr>
              <a:t>市场规模策略：先用底层真实订单与留存建立模型，暂不使用未经核实的宏观 TAM 数字。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A3497E-9600-4DED-A55A-0DAF0956F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rPr>
              <a:t>客户假设待 30–50 组深访与预售数据验证</a:t>
            </a:r>
          </a:p>
        </p:txBody>
      </p:sp>
    </p:spTree>
    <p:extLst>
      <p:ext uri="{BB962C8B-B14F-4D97-AF65-F5344CB8AC3E}">
        <p14:creationId xmlns:p14="http://schemas.microsoft.com/office/powerpoint/2010/main" val="116946822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4F5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5B58A693-648E-4484-AFEA-087D49C77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13 / COMPETITION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0EA07A-6840-4B78-8131-4CEC97C51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rPr>
              <a:t>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71F5F9-D38F-4A8B-9D2A-B49D6207B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FOCUS ONE 的差异化不在单项功能，而在“空间闭环 + 学习闭环”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FCF341-1C5F-4473-B95E-A3729B66F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EAC684-6980-4BF6-A22F-69AC6D247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98D097-EAFB-4900-B5C2-5277A3B92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AE9B9A-6468-40CB-9C62-A98194AFE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2247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A8DD2C-842D-4E28-985F-EC17FD749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38350"/>
            <a:ext cx="2019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品类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600C9F-BD9D-4050-9942-A2F98F74B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885950"/>
            <a:ext cx="1428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C5766F-2F75-43A5-8E7B-5F398A333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038350"/>
            <a:ext cx="1200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空间状态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BB42F9-2C3E-4D2A-80B8-803A92D17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885950"/>
            <a:ext cx="1428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31047B-9D0A-4737-9828-B5B381731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038350"/>
            <a:ext cx="1200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环境联动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42570B-E335-407F-A771-352E84E49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1885950"/>
            <a:ext cx="1809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26F38A-ED2C-4AD2-9981-048D1FFF8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038350"/>
            <a:ext cx="1581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学习资料闭环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BB30C1-D9EF-4FC0-BCC7-C5401DAA2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885950"/>
            <a:ext cx="1619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A1A01D-1E32-47BE-BC31-FDDE665F4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038350"/>
            <a:ext cx="1390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学生自主权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F759BE5-3AFE-47A4-891E-DEC01EA76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885950"/>
            <a:ext cx="2438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2A23A37-02FE-4CCE-AE79-D99E7F9ED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038350"/>
            <a:ext cx="2209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核心空白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3377742-6C1A-4F37-B817-D0EDB2861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22479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0D577D-74CA-4554-BD6F-94B3C4020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5270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智能音箱 / 学习平板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7B6EE84-8C4A-4B9A-BD3B-EF63680E1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381250"/>
            <a:ext cx="1428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C6F7A2-B1D0-4B4B-A41C-C1D450E06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5527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低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FB3DD89-FF86-420D-9BD0-12BD73D2C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81250"/>
            <a:ext cx="1428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61EF464-67CA-4F9A-A2CF-6DC786B33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5527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低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BF0C209-D1F6-488C-9AAA-5B7DD130D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381250"/>
            <a:ext cx="1809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364C041-C79E-41C6-BA9F-AF311811F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552700"/>
            <a:ext cx="1581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中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7FD8E9B-5039-49EE-820D-51165AAC8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81250"/>
            <a:ext cx="1619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65F41E6-0323-4611-B620-FA2DE7925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55270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中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CA05688-8107-4907-9DFE-5F0029291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381250"/>
            <a:ext cx="2438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0D813AE-E158-4150-8F2C-46E268868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5270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不了解房间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7F27240-B68F-4284-8844-115364072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0"/>
            <a:ext cx="22479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A84F5A3-D169-4965-A426-EF90875E0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1945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空气净化 / 新风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7B6A03F-C738-4961-B4D8-A09BEEDE3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048000"/>
            <a:ext cx="1428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FB40320-679B-4EB8-8422-A6F6C2A79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21945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低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CAB4F56-0FEB-465B-943C-09FC0371E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048000"/>
            <a:ext cx="1428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67B0BA2-2EEE-4372-B80C-E16D1D05C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21945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高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F14611B-184E-4E3D-A9E4-C94014FD3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048000"/>
            <a:ext cx="1809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0DCDF41-D3A6-41C9-B16A-3218BB780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219450"/>
            <a:ext cx="1581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无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780B31F-32D5-46DC-B312-0A3C8E7DB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048000"/>
            <a:ext cx="1619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0D32A0C-6E10-4BC5-9DF5-3E4279652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2194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高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6252CB9-3BD3-487D-8118-D8F9259F6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048000"/>
            <a:ext cx="2438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DDFCF2F-13C3-49A4-86DF-C2782A0C3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21945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不了解学习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178075C-8B89-48C3-8637-3C794C2D9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22479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9F4EC11-B664-4D80-9A55-5F075C6DE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8620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服务机器人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D380B63-0460-4457-AC14-1B8B7D4E1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714750"/>
            <a:ext cx="1428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64D35C9-4D4F-4A04-B34A-FDCC3896E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8862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中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04A2C22-1858-455C-9F82-A2F7AACAD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14750"/>
            <a:ext cx="1428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C47FB6D-6B9A-402F-A5E6-505E7EC69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8862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低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D7EE04A-D186-44F1-85CB-357143C88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714750"/>
            <a:ext cx="1809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F8C712A-1ACC-4BA7-919D-09C26B006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886200"/>
            <a:ext cx="1581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低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B1D6556-BEAF-4A33-8355-E4CD29356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714750"/>
            <a:ext cx="1619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E1832E7-A520-4DC0-8564-70CD68E0E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88620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低—中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718B8D0-287D-4051-9AC2-C34C969F2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714750"/>
            <a:ext cx="2438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EAE7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95DBF377-D50E-4BFD-A00F-2CA6FBD71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88620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缺少教育逻辑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F8017E1-CF1A-4058-803F-66ED384F9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0"/>
            <a:ext cx="22479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64E0771C-D805-4B35-9FA8-FFBD6A2F6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5295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学习 AI 软件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6F1F627-FE98-4E60-98E0-E81A88BB7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381500"/>
            <a:ext cx="1428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07C74AF7-9EA1-4B6F-946B-9BB167D88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55295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无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4453F70-D38D-4FCF-B85D-1A09AD5F4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381500"/>
            <a:ext cx="1428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989F212B-164A-4719-8888-D206A4FBF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55295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无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072F031-0FFB-46B2-9FFB-571C61BF6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381500"/>
            <a:ext cx="1809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4DAC737A-1F11-4255-84E0-E949D2D68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4552950"/>
            <a:ext cx="1581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高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738F319-D0D8-4C3C-91D7-31162D890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81500"/>
            <a:ext cx="1619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E12577C-7895-4C4E-AA3F-F1F315EEA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55295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中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BE78521D-E4C6-4D17-AAE8-D3B01E949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381500"/>
            <a:ext cx="2438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C69D1275-48FD-40CF-BAC2-C231253E5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455295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无法作用于空间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70D3A648-6E28-4417-9E2C-D482A680D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22479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480C86E4-848E-4C5E-B4D1-3625EFB1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1970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FOCUS ONE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E62A6CCD-06D5-492E-B132-E91435553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048250"/>
            <a:ext cx="1428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DEA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39145023-58AC-409F-BF0F-D78BF66B5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52197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高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1BC0654D-9547-4703-9DC9-7E9336548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048250"/>
            <a:ext cx="1428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DEA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B7015315-502C-4E9B-9201-C6BF6C02E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5219700"/>
            <a:ext cx="1200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高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0FC3DFAA-EA39-4118-B7A0-4E49DCD8D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048250"/>
            <a:ext cx="1809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DEA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4996B239-4D06-4F09-8494-C69DC7173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5219700"/>
            <a:ext cx="1581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高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D95F7E4-E74A-4184-9F83-8B8FCF2CB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048250"/>
            <a:ext cx="1619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DEA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F253F47-89DB-41A1-BD5B-EFFA44AAF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5219700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设计目标：高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FD0DEEBD-771D-45E1-AE6F-C9A39DA4D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5048250"/>
            <a:ext cx="2438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DEA"/>
          </a:solidFill>
          <a:ln xmlns:a="http://schemas.openxmlformats.org/drawingml/2006/main" w="9525">
            <a:solidFill>
              <a:srgbClr val="F4F5F2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D8FD5D18-6B94-4BC7-AB56-1B363715D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521970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系统整合与证据验证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A4107EB0-DAC3-47CE-896B-12AE83C9C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43600"/>
            <a:ext cx="1097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rPr>
              <a:t>竞争壁垒 = 多模态安全数据 × 环境控制接口 × 学习知识图谱 × 高校验证网络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15761F2E-9E00-4B0F-8D4B-01D5C305F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rPr>
              <a:t>品类比较为项目团队定性判断；需在正式融资前完成竞品 SKU 与专利检索</a:t>
            </a:r>
          </a:p>
        </p:txBody>
      </p:sp>
    </p:spTree>
    <p:extLst>
      <p:ext uri="{BB962C8B-B14F-4D97-AF65-F5344CB8AC3E}">
        <p14:creationId xmlns:p14="http://schemas.microsoft.com/office/powerpoint/2010/main" val="27089732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0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00660CE-F3A7-4D8D-816B-A764B8311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14 / BUSINESS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D44BE7-AFA3-4A1C-B74E-FA69B2F2B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A51832-25D2-4B82-8007-BA15F6FAA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硬件建立空间入口，订阅与学校服务建立持续收入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E53963-5DBF-4C55-821A-401A08082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A6ED5F-2129-49DB-B7CD-9966CEFC2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6D2606-9A4D-46B5-8D4B-234D91B18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955212-6D61-4DDD-B024-43E7B5A58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2438400" cy="3028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2E"/>
          </a:solidFill>
          <a:ln xmlns:a="http://schemas.openxmlformats.org/drawingml/2006/main" w="19050">
            <a:solidFill>
              <a:srgbClr val="00C7B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85962A-B812-4E78-95D7-ED9FB0E8B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098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BFC82D-093E-4711-987C-1DB84446F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24150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家庭硬件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E3958E-3927-45AC-A0F4-1E4F2E6B5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71850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127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¥ 9,999–14,999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14B18D-C68C-411C-8BFE-62DE2A08B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57650"/>
            <a:ext cx="2019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机器人、底座、基础扫描与环境感知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A345B7-240D-4C96-BCE1-288F92CA2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000250"/>
            <a:ext cx="2438400" cy="3028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B20"/>
          </a:solidFill>
          <a:ln xmlns:a="http://schemas.openxmlformats.org/drawingml/2006/main" w="9525">
            <a:solidFill>
              <a:srgbClr val="29404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3374A1-499F-47DD-B3A3-E13EE67A9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2098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C7D0C9-B468-4128-B99E-817ADB393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724150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家庭订阅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AB0D03-E14E-47B4-8839-5B8E2A131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371850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127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¥ 99–199 / 月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1EA524-19B0-441C-987D-7DD4EDABF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057650"/>
            <a:ext cx="2019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学习图谱、英语对练、家庭周报与云端内容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CF09D5-A09E-46F6-8025-34B3093EF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00250"/>
            <a:ext cx="2438400" cy="3028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B20"/>
          </a:solidFill>
          <a:ln xmlns:a="http://schemas.openxmlformats.org/drawingml/2006/main" w="9525">
            <a:solidFill>
              <a:srgbClr val="29404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AA6803-E514-4F24-9A2A-E1B490014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2098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CF13B92-3867-45B9-BC29-5C1F5CCD4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724150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学校方案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5B7E42-AC9A-4A2B-8892-5DE8CB448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71850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127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按空间与账号报价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E096E45-44E5-414E-A7AE-425942EAB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57650"/>
            <a:ext cx="2019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部署、教师端、研究数据与培训支持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A9D0A82-CA2C-436A-8B58-6AA1AF5D7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00250"/>
            <a:ext cx="2438400" cy="3028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B20"/>
          </a:solidFill>
          <a:ln xmlns:a="http://schemas.openxmlformats.org/drawingml/2006/main" w="9525">
            <a:solidFill>
              <a:srgbClr val="29404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89C78D-597A-4DC8-8383-9CA2BE241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2098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9580BF8-7940-4FD4-A7F1-ECC6BF6CC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724150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耗材服务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DBF279C-9C7F-427D-9E14-F67C3031C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71850"/>
            <a:ext cx="2019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127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按需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4A27BC6-8C40-4BC0-88F0-DBA737CAA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057650"/>
            <a:ext cx="2019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滤芯、密封香氛盒与延保；学校默认无香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24DD0E1-D1D6-4B02-9A2C-8F84B0C82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05450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定价为当前商业假设；正式预售前需要 BOM、渠道、售后、退货与订阅意愿共同校准。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DAFB5EF-7421-4918-A556-023ED8E02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rPr>
              <a:t>内部商业模型；所有价格均为待验证假设</a:t>
            </a:r>
          </a:p>
        </p:txBody>
      </p:sp>
    </p:spTree>
    <p:extLst>
      <p:ext uri="{BB962C8B-B14F-4D97-AF65-F5344CB8AC3E}">
        <p14:creationId xmlns:p14="http://schemas.microsoft.com/office/powerpoint/2010/main" val="104370274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5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F6A881-248F-4306-807F-E05087B5A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15 / ECONOMICS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2C2659-FE91-4F77-BE56-8173B23A2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rPr>
              <a:t>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311CC9-4C95-48FA-B798-A857A5893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基础情景在第三年达到 ¥112M 收入；关键在量产降本与订阅转化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1AFA67-6F3D-4AC4-9ED0-D115CC8BF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AB0D17-AB85-4877-9757-F6DD3358A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556956-62D0-4267-AE98-651A36264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graphicFrame>
        <p:nvGraphicFramePr>
          <p:cNvPr id="25" name="Chart"/>
          <p:cNvGraphicFramePr/>
          <p:nvPr/>
        </p:nvGraphicFramePr>
        <p:xfrm>
          <a:off xmlns:a="http://schemas.openxmlformats.org/drawingml/2006/main" x="609600" y="2000250"/>
          <a:ext xmlns:a="http://schemas.openxmlformats.org/drawingml/2006/main" cx="6096000" cy="3143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b3036fd78f04f85"/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9F882B-7990-4922-8A12-D8C9D93AD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000250"/>
            <a:ext cx="4000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E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9CE696-D6FD-49C0-A8F8-EED95863A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171700"/>
            <a:ext cx="4000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300 → 10,000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75F644-3800-4A58-8B0C-9E9E29640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6289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1EF258-F94A-4635-AFD1-6A1A60767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9146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家庭版年交付假设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B74B42-A855-4063-A4BC-8592CA71E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714750"/>
            <a:ext cx="4000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9AEDEC-53C4-4687-8ADE-8F71162B7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886200"/>
            <a:ext cx="4000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32% → 50%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45AC46-811A-45CF-8A01-F72EE9CBE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3434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目标毛利率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8CC861-A8D9-4D74-A23C-46D156820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6291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未扣渠道、售后、研发与管理费用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AF69350-84AE-4F3C-9A36-6D486FFA4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5391150"/>
            <a:ext cx="40005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00463D-AD10-4CE3-A66C-E6DEAB7F5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81650"/>
            <a:ext cx="3581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融资敏感性：销量、BOM、退货率、订阅渗透率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7B4CFD0-3A1C-4E8C-BF4A-6DFE16AED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rPr>
              <a:t>基础情景：收入 ¥4.2M / ¥28M / ¥112M；所有数字为内部假设，不是业绩承诺</a:t>
            </a:r>
          </a:p>
        </p:txBody>
      </p:sp>
    </p:spTree>
    <p:extLst>
      <p:ext uri="{BB962C8B-B14F-4D97-AF65-F5344CB8AC3E}">
        <p14:creationId xmlns:p14="http://schemas.microsoft.com/office/powerpoint/2010/main" val="20835647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0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CD998F5-4EBB-4842-AE0E-FDA5D53AC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16 / GO-TO-MARKET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F21C98-710B-4C49-8CB5-39D0F39F2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1E77D4-113F-4FE7-835E-DE69FF881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预售只发生在试点门槛通过之后，以真实证据替代概念营销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7FD00D-DE29-4B40-A4BF-EA9565B28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CDE3DE-1FCF-48B9-B8C5-126F99417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BE6A75-DD75-47FB-9CF6-33E0E0D02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D097C4-31F2-493F-94B3-E24E0CE80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AD164A-D4EB-4DB5-87CD-12CC3FA73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13834D-5376-44B6-BC46-E53FA6A28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2438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共创招募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E416A4-CCBF-4DD0-A643-B1EF35F63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0"/>
            <a:ext cx="243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C7B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00C7B1"/>
                </a:solidFill>
                <a:latin typeface="Microsoft YaHei"/>
                <a:ea typeface="Microsoft YaHei"/>
                <a:cs typeface="Microsoft YaHei"/>
              </a:rPr>
              <a:t>20 家庭 + 2 教室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9398AE-39DB-4396-8F8D-8CAD9ACF7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05250"/>
            <a:ext cx="2438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验证痛点与退出原因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333F8C-59A7-47BE-A5DE-8A88799EC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067050"/>
            <a:ext cx="304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17EE0D-C9FB-4AA5-ACCF-A053E5D15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0002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E8F233-BDA0-4EA0-B4A9-35278CF85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B84F64-8E73-49D7-B388-09DB015D1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724150"/>
            <a:ext cx="2438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证据发布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903440-24EF-42E9-9DAE-2593B10CA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333750"/>
            <a:ext cx="243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C7B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00C7B1"/>
                </a:solidFill>
                <a:latin typeface="Microsoft YaHei"/>
                <a:ea typeface="Microsoft YaHei"/>
                <a:cs typeface="Microsoft YaHei"/>
              </a:rPr>
              <a:t>公开方法与失败项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0ECD35-E10F-4F8A-9849-D26C38983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905250"/>
            <a:ext cx="2438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建立工程与教育信任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661B8C-CD64-4C92-AD83-DD289F6FE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067050"/>
            <a:ext cx="304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5A4BDA-1AE2-4AC9-9263-5813FF729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002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6BC397C-687E-45E8-AD93-73B064A5C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E8E8F61-4F70-400B-A5FE-2D35671F6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24150"/>
            <a:ext cx="2438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小批预售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63A63A-88FE-440E-B19F-893B599DF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33750"/>
            <a:ext cx="243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65F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E65F43"/>
                </a:solidFill>
                <a:latin typeface="Microsoft YaHei"/>
                <a:ea typeface="Microsoft YaHei"/>
                <a:cs typeface="Microsoft YaHei"/>
              </a:rPr>
              <a:t>限量 100 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AB67EF-FB7E-4FF6-AA94-570DE4B2B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5250"/>
            <a:ext cx="2438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锁定高意愿种子用户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D221FE-0AC9-48F4-B01C-212013254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067050"/>
            <a:ext cx="304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FF25184-D942-4B8B-B8B7-0F60D3540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002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EA081C1-3EBB-4C35-9941-30984B144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AF07755-27A7-47BF-967D-93EC9A944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724150"/>
            <a:ext cx="2438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伙伴渠道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58C677C-D549-480B-A621-10F34C357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333750"/>
            <a:ext cx="243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C7B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00C7B1"/>
                </a:solidFill>
                <a:latin typeface="Microsoft YaHei"/>
                <a:ea typeface="Microsoft YaHei"/>
                <a:cs typeface="Microsoft YaHei"/>
              </a:rPr>
              <a:t>学校 / 科创空间 / 家居渠道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48EBADB-A183-4EE0-938B-B49B8B7B4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905250"/>
            <a:ext cx="2438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扩展空间部署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61E77FD-F00E-4332-9EE5-8A27F9318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109728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2E"/>
          </a:solidFill>
          <a:ln xmlns:a="http://schemas.openxmlformats.org/drawingml/2006/main" w="9525">
            <a:solidFill>
              <a:srgbClr val="294A50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1FBAC7B-31C5-4C75-AEBE-4EE138FFC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816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PRESALE GATE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9194305-CFCD-4AAF-AC7C-24DABAC82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5124450"/>
            <a:ext cx="8267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误提醒 &lt;5%｜30 日留存 &gt;55%｜学生主动关闭 &lt;15%｜高 CO₂ 暴露分钟下降 &gt;30%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BEA0B81-8821-4093-BB91-15AB2EE2F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rPr>
              <a:t>预售数量、退款政策、交付周期与合规条款需在发布前由法务和供应链确认</a:t>
            </a:r>
          </a:p>
        </p:txBody>
      </p:sp>
    </p:spTree>
    <p:extLst>
      <p:ext uri="{BB962C8B-B14F-4D97-AF65-F5344CB8AC3E}">
        <p14:creationId xmlns:p14="http://schemas.microsoft.com/office/powerpoint/2010/main" val="145177105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4F5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BDDF765-298F-48EF-86D7-59BFF0FD0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17 / 90-DAY PILOT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A62EFD-EDA6-47D9-9463-6C815A4B5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rPr>
              <a:t>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24A008-AACE-4714-9F8B-E52131252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90 天内验证四件事：能感知、少误报、真有用、可安全退出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9BF8B3-4259-440B-A268-E248638CD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13884A-B94A-4AFC-9193-01F4748AE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DC14CA-31B6-44F0-88C7-7B9346CB4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AD1850-4E09-45B9-A38D-180C8BC6C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33528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7E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15EB98-8187-40D1-80DD-BD4982157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907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D0–30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9C4C40-BDE0-4C3B-B7E2-F6FF4C526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686050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可验证原型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9F7DCD-B369-4AED-BA7A-5743FF6A8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95650"/>
            <a:ext cx="291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雷达姿态 / 环境传感 / 作业 OCR / 可关闭提醒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DAB193-1309-46D3-8EB4-37A9099A6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981200"/>
            <a:ext cx="33528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3BF1B2-4773-4FE8-8748-866165CD5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1907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D31–60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685917-9334-4A01-AEF3-CD2DBD5AA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686050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家庭与教室共创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5C75F8-F5D3-42F0-8A64-509B3A5B9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95650"/>
            <a:ext cx="291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舒适度 / 误提醒 / CO₂ 暴露 / 作业闭环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EEAE90-FDE3-4C20-9613-D472BD850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981200"/>
            <a:ext cx="33528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7E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C86FAA-543A-4187-829E-1DBDC2233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1907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D61–90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17A5F77-416C-47DA-BF17-37B645C2A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686050"/>
            <a:ext cx="291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评估与交付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9A4D07-F2F6-49A7-A1A6-8AE5B666D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295650"/>
            <a:ext cx="291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可复现实验报告 / 部署手册 / 隐私影响评估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EF11F29-90D4-4693-94DB-8CDD328DA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E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6D7048B-6F35-478F-9918-F8472C830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2438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&lt; 5%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0412FB-EC80-4987-AAF7-D3759C7EE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2438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误提醒率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FCD149-BE94-4DD9-8421-535180DC5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核心停止门槛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D3AB67F-CDCD-4D4B-AEC9-E7E2F4694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4767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E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AC6318B-E3AB-467E-8F97-3CC398F9E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648200"/>
            <a:ext cx="2438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&gt; 55%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1BA2A79-BBB7-476B-89F9-75DDCF91C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105400"/>
            <a:ext cx="2438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30 日留存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94DBD36-0933-4FBC-9242-DC71B82DF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39115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试点目标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CCFBD76-76B9-4F6C-A70E-BD3636C24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767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95902BA-0177-42B5-9C01-B36ED866D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648200"/>
            <a:ext cx="2438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&lt; 15%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5332FBA-492A-4E46-8001-610805A97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105400"/>
            <a:ext cx="2438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主动关闭率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57FC573-0305-44DD-A446-B003142AC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39115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试点目标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C27CF9C-0B00-4E3A-BDB3-0B9F75754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476750"/>
            <a:ext cx="2438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E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12FA162-D2DC-4CDC-98D3-8E8830ECA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648200"/>
            <a:ext cx="2438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29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&gt; 30%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ED814BA-9576-4A0D-8BD0-8F95CD0EB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105400"/>
            <a:ext cx="2438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900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高 CO₂ 暴露分钟下降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30638E4-77CE-47D3-8A74-9CA2DFD4C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391150"/>
            <a:ext cx="2438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试点目标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5B9C576-77BD-4CD1-A431-CA0C5830A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rPr>
              <a:t>KPI 为阶段门槛而非科学结论；需预注册指标、样本与分析计划</a:t>
            </a:r>
          </a:p>
        </p:txBody>
      </p:sp>
    </p:spTree>
    <p:extLst>
      <p:ext uri="{BB962C8B-B14F-4D97-AF65-F5344CB8AC3E}">
        <p14:creationId xmlns:p14="http://schemas.microsoft.com/office/powerpoint/2010/main" val="127929143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0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0279195-F7BF-4FCD-A378-E27E0E707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18 / SHENZHEN–HONG KONG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5F35C2-6863-485C-8A0D-30C9CF2B0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19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CC1F48-3169-470C-8916-4245EEE4A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深港协同应围绕“联合验证 + 资助申报 + 专利布局”同步推进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867700-14B1-4064-AC14-D186C77C5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DA61B5-E23D-4F53-9BDF-193AF17CE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7CC2AA-7CEE-4369-B2BA-22F61151D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A27ADF-F17B-4ACC-9BEC-FDEE6F0C2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335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8A91C8-B789-4EF1-8EB5-500768695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FB3193-2110-4BE1-9526-6C69551D8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3352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资助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FCE195-5ACD-471B-99B8-B653ACA3D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480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B246CB-1CE1-4867-926D-9AB8EDCBE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909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深圳深港澳科技计划 C 类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A3AFCF-31E8-401C-8F8F-9B4B83D8E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48737C-86AF-4403-899C-3735E46DE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814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香港 MHKTCFS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FE7CBF-587B-4AB0-8975-96DA7EFC3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0B4700-5E42-40CA-836C-080DF8116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720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香港科技园 Ideation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024B5A-B654-4872-B01C-75A160FCD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000250"/>
            <a:ext cx="335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F7B6647-B27E-4602-A396-2F67F30E3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A7AF8E-D2F5-42EB-AE0D-F6BCAF688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86050"/>
            <a:ext cx="3352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高校研究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CDF0183-9FAF-4A4D-A97E-F6DB7B659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480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ACFDF9-B72B-4F41-B1B8-E84D3C537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33909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室内空气与建筑环境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AE96BA8-2049-4ACB-8073-D4D738D47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3860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D30D8B7-7664-41E4-A090-6AA54A099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39814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移动机器人与 HCI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2C8E6D4-7352-42A4-B8CB-3A1AA57A2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6291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ED85397-C56F-4BE5-B82C-EC97A94B8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45720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青少年睡眠、语音与教育测量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F3B533B-C1CE-4795-AC67-09EF67091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00250"/>
            <a:ext cx="335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B7B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1D66CDC-6ACF-428A-B2B4-2EBF362FA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CB7B0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7CB7B0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02A1EAA-58A9-4744-B999-C57FB7030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686050"/>
            <a:ext cx="3352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知识产权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4387407-FD01-40C4-A9BA-AE5A00412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4480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CB7B0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7CB7B0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F6C4476-7E40-41C6-9EDD-A600D976B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3909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移动环境机器人系统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A7B8431-4774-45F2-ACE5-28D71C59F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03860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CB7B0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7CB7B0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3C49E2D-58EC-47B0-9CC3-CB701B960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9814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雷达驱动的干预方法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6C88B7B-A395-4838-8E18-62AB11586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629150"/>
            <a:ext cx="32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CB7B0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7CB7B0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7E34291-2C04-4552-91E7-910FDC288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720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翻页扫描与错题记忆闭环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799DFC3-9555-4A73-9F39-C5FEE940C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29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356FEA4-CC44-443B-9BDE-8015F86FA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695950"/>
            <a:ext cx="1047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教授候选必须以正式沟通和研究匹配为准；公开资料不等于合作、支持或背书。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A188288-EE1A-4717-BDC4-97728DFEB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rPr>
              <a:t>候选方向：HKU / CUHK / HKUST / PolyU / SUSTech / CUHK-Shenzhen / Shenzhen University</a:t>
            </a:r>
          </a:p>
        </p:txBody>
      </p:sp>
    </p:spTree>
    <p:extLst>
      <p:ext uri="{BB962C8B-B14F-4D97-AF65-F5344CB8AC3E}">
        <p14:creationId xmlns:p14="http://schemas.microsoft.com/office/powerpoint/2010/main" val="141772329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0CA2A69-FA80-440A-9484-F6DDD0E39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01 / EXECUTIVE DECISION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1BE767-254B-447A-BC1B-0AE8EDB2B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649E17-8B97-4AD7-865F-77EAF7B76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建议先完成 90 天安全可验证试点，再开放小批量预售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E8AD38-455A-4E92-B3D3-A873839C3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1CD2BC-AA88-4FF3-89A0-C576E9CB9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788319-B2AF-444D-B4FF-F1329AD75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163136-AEA0-4B0F-B0D2-78EBABD99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rPr>
              <a:t>核心建议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73F395-2512-42C7-913C-72EF79716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71700"/>
            <a:ext cx="6667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把“监督学生”改写为“帮助学生进入状态”——以环境闭环建立差异化，以证据边界建立长期信任。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85FDAC-67D8-47B3-83F3-52A050BBB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0"/>
            <a:ext cx="2476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C2235C-FD81-4259-88F1-A45D7A7CD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052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74ACEB-270E-421A-BD39-A7A5ED4ED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290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产品判断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557BD9-7EDA-4234-964A-4B3355926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2476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一台自主移动的环境机器人，把状态感知、空气、情绪、学习资料与 AI 计划连接成闭环。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B306FC-CA33-4ED1-A5BC-FB24FDC65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333750"/>
            <a:ext cx="2476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B67BA7-4616-4D31-80B7-559C72922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5052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9CDE25-2EAA-46FC-AE11-6565FBA9B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8290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商业判断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BDD345-F4D4-4E64-9CC1-118C808BA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286250"/>
            <a:ext cx="2476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家庭版切入高意愿用户，学校版以试点和数据服务建立规模化渠道。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4FDBAC-3376-426C-9D9F-788614847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333750"/>
            <a:ext cx="2476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B999C6-ACF4-4210-8221-F1395BCDA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5052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304AB7-E35C-420A-AF59-E63AB53DD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8290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4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风险判断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311CA0-C44E-4C58-B637-6D49A64D3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286250"/>
            <a:ext cx="2476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不主动增氧、不产臭氧；低置信度不提醒；摄像头、香氛与语音克隆均默认关闭。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47FD20-2FCA-4C01-AB07-AD2F5F101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28800"/>
            <a:ext cx="234315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A8E5BA6-D5E2-4D2C-9AEC-4C2DDA5AA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0764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DECISION REQUEST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F84146D-AC68-4120-9DF0-DEC444AEE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571750"/>
            <a:ext cx="180975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批准 90 天</a:t>
            </a:r>
          </a:p>
          <a:p xmlns:a="http://schemas.openxmlformats.org/drawingml/2006/main">
            <a:pPr algn="l">
              <a:defRPr sz="21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家庭 + 教室</a:t>
            </a:r>
          </a:p>
          <a:p xmlns:a="http://schemas.openxmlformats.org/drawingml/2006/main">
            <a:pPr algn="l">
              <a:defRPr sz="21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共创试点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DB720E1-C5F2-4476-B555-ED5A3D0A4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019550"/>
            <a:ext cx="180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850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FFE2C8A-63F3-4641-9E33-98BDCFEBF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248150"/>
            <a:ext cx="1809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20 个家庭</a:t>
            </a:r>
          </a:p>
          <a:p xmlns:a="http://schemas.openxmlformats.org/drawingml/2006/main">
            <a:pPr algn="l">
              <a:defRPr sz="12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2 间教室</a:t>
            </a:r>
          </a:p>
          <a:p xmlns:a="http://schemas.openxmlformats.org/drawingml/2006/main">
            <a:pPr algn="l">
              <a:defRPr sz="12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4 个停止门槛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BDB51A5-1FB1-43A9-B5EE-E4C06682F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rPr>
              <a:t>来源：项目商业计划书与 90 天落地路线图（内部假设，待试点验证）</a:t>
            </a:r>
          </a:p>
        </p:txBody>
      </p:sp>
    </p:spTree>
    <p:extLst>
      <p:ext uri="{BB962C8B-B14F-4D97-AF65-F5344CB8AC3E}">
        <p14:creationId xmlns:p14="http://schemas.microsoft.com/office/powerpoint/2010/main" val="160553983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4F5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14062D3-A849-4675-8FA6-88FF3F68F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19 / ROADMAP &amp; FUNDING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1B38A5-4D39-4D93-94B7-9E3621024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rPr>
              <a:t>20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B1DBD4-E282-406D-A192-21360477D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下一轮资金只买三件事：安全原型、真实试点、量产可行性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A7FA0D-8D86-451E-9E3A-909F9AFEF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CE2A3D-11DF-4682-A0AD-E6E58FA6F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9FE430-4C48-4EC4-BFE4-11B666206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69C2A2-2D38-455A-AEC7-D643035CB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71800"/>
            <a:ext cx="685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EBA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1A2395-9FBB-4065-B5C8-F0A0DB65E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4797DC-3F93-41BE-B760-849E73672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0–3M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0FCC7C-119F-49BA-9D4B-657CE42DB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P0 原型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8E7251-B0C8-43B9-A446-1D278EC23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1428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雷达 / 空气 / OCR / 安全底盘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912201-C93E-4577-BA6A-9A337E981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838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7DB3270-FDF2-442C-9D84-8C42294B0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9812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4–6M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2448C6-EB10-4BDC-9177-0DD206B1D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3050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P1 试点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BFE963-7F09-4C8A-A8B8-E573704AC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371850"/>
            <a:ext cx="1428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20 家庭 + 2 教室 + 研究方案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CAC47D-267C-4D36-B47C-BD2D2D1C7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838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EA66AF-1743-44ED-8DCE-84D21DF7B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19812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7–12M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A02A47-4148-42B0-ACF9-A8BF82731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3050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EVT / DVT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8ECF98E-ADF0-4375-90FF-0AB0E17AE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371850"/>
            <a:ext cx="1428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工业设计 / BOM / 认证 / 小批制造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7A0F91F-7FEE-4508-8D67-20021761B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838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157CC1-F06A-4BFB-82A6-531E9E23C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19812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13–18M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7570118-A726-4D6C-8E31-B8458AAC9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3050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预售交付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077D73D-E3BF-4C9A-9562-1C2A60B2C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3371850"/>
            <a:ext cx="1428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100 台 + 学校版合作空间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49999A2-2870-4B3B-9A3E-492ED597F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828800"/>
            <a:ext cx="3524250" cy="3543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D54026-7E4E-4FCD-B098-05A53943C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07645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FUNDING PLAN / ASSUMPTION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11E0AF2-727C-4530-A497-149F87E17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90800"/>
            <a:ext cx="28003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2250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Pre-seed</a:t>
            </a:r>
          </a:p>
          <a:p xmlns:a="http://schemas.openxmlformats.org/drawingml/2006/main">
            <a:pPr algn="l">
              <a:defRPr sz="2250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2250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¥ 2–3M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13D7C4A-E8E3-40D4-894C-E0B1B566D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676650"/>
            <a:ext cx="2800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0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9BBA8CD-ECE1-4371-B963-48A81AA0E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905250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C7B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00C7B1"/>
                </a:solidFill>
                <a:latin typeface="Microsoft YaHei"/>
                <a:ea typeface="Microsoft YaHei"/>
                <a:cs typeface="Microsoft YaHei"/>
              </a:rPr>
              <a:t>主要用途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0CF0FF5-1DE7-4A5B-A4BD-1E9BEDF5E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867150"/>
            <a:ext cx="16002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原型工程 40%</a:t>
            </a:r>
          </a:p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试点研究 25%</a:t>
            </a:r>
          </a:p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供应链与认证 20%</a:t>
            </a:r>
          </a:p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核心团队与运营 15%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E278579-D510-45E5-AEDD-34DEC76B1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6858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1272B28-9949-43E5-B1B2-8E5897229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933950"/>
            <a:ext cx="6438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当前决策：批准 90 天试点预算与负责人；融资金额在 BOM 与试点留存后复核。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4EB5756-4951-4F5A-8A02-68A4B2C62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2930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025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rPr>
              <a:t>让房间开始理解学习。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16163AF-5D28-4681-A0F7-C98BC0057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rPr>
              <a:t>融资与用途比例为内部情景假设，不构成募集承诺</a:t>
            </a:r>
          </a:p>
        </p:txBody>
      </p:sp>
    </p:spTree>
    <p:extLst>
      <p:ext uri="{BB962C8B-B14F-4D97-AF65-F5344CB8AC3E}">
        <p14:creationId xmlns:p14="http://schemas.microsoft.com/office/powerpoint/2010/main" val="125189290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0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0C23156-B5BF-40A0-92E8-A3BC8327B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02 / PROBLEM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82EF3F-761E-4BED-8570-9C69BBB65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0B46BE-8D3E-4098-B118-C8C0E9865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学生的失焦往往不是意志力不足，而是环境摩擦同时发生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71BFD2-4B55-41BC-84C0-F08D02D4D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CEE7C0-A31B-49A9-812B-856EFD71F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88A357-03D7-4A45-9B12-7B1F45346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9540B9-11CB-4B3E-8BC3-A06DB2C2E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43100"/>
            <a:ext cx="5143500" cy="1866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9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“专注”不是一个按钮，</a:t>
            </a:r>
          </a:p>
          <a:p xmlns:a="http://schemas.openxmlformats.org/drawingml/2006/main">
            <a:pPr algn="l">
              <a:defRPr sz="29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9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而是身体、空气、情绪</a:t>
            </a:r>
          </a:p>
          <a:p xmlns:a="http://schemas.openxmlformats.org/drawingml/2006/main">
            <a:pPr algn="l">
              <a:defRPr sz="29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9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与任务的共同结果。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E3A6BA-CAA3-4209-9225-5EB3DBCDF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91000"/>
            <a:ext cx="4762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传统学习工具只处理内容；家长则被迫承担监督、提醒、找东西、整理资料与情绪安抚。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09FB5A-617D-4627-8BAD-3A15C80C6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43100"/>
            <a:ext cx="5010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E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39E8AB-10B6-4A72-8165-837D948E5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1145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BODY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133242-7582-4485-9265-40C036A75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95500"/>
            <a:ext cx="2714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困倦 / 久坐 / 用眼 / 缺水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4FFAE1-0806-4A59-93C8-9BE32B44B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2105025"/>
            <a:ext cx="1162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生理节律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BB231D-F611-4B44-966C-20CE170A7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19400"/>
            <a:ext cx="5010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E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397A59-3597-4B9A-B7AA-6D85D61D8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908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AIR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5C6FDB-2E74-413B-BB53-A1B786017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971800"/>
            <a:ext cx="2714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闷热 / CO₂ 上升 / 颗粒物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3815545-745C-422C-B1F7-4B0F1EDFF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2981325"/>
            <a:ext cx="1162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空间条件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65B18B-3950-4B87-ABE2-9BAFFEC99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95700"/>
            <a:ext cx="5010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3FD4354-4C52-4ECD-BEB2-8131889E3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671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EMOTION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5ECC7A-AB0D-4F3C-BA58-D283AE7BA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848100"/>
            <a:ext cx="2714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烦躁 / 找不到物品 / 压力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FFB00E-4753-407E-AB07-BEB7E8C7D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3857625"/>
            <a:ext cx="1162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情绪负荷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A59071-CFD6-4D57-A7DD-A1C81DF90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572000"/>
            <a:ext cx="5010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E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04A2F8-163D-4E1B-AEBA-1AAFFD017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7434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TASK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4A5B61-370F-44A1-9643-104C798AF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4724400"/>
            <a:ext cx="2714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资料散落 / 错题未复盘 / 计划失真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5D9AFB7-FCC9-4A9A-B2B3-E68B8461A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4733925"/>
            <a:ext cx="1162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学习闭环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4E2EF5C-9F1B-4F59-9E02-A307BE9B9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rPr>
              <a:t>问题定义：项目用户场景归纳；尚未完成大样本需求研究</a:t>
            </a:r>
          </a:p>
        </p:txBody>
      </p:sp>
    </p:spTree>
    <p:extLst>
      <p:ext uri="{BB962C8B-B14F-4D97-AF65-F5344CB8AC3E}">
        <p14:creationId xmlns:p14="http://schemas.microsoft.com/office/powerpoint/2010/main" val="200906972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1F83CDB-B844-4FB1-86BF-87FD1EA4D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03 / CORE INSIGHT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6D5DD5-4E17-4F1F-AD45-54F0BE2A9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6D7C5E-75F5-4DB4-81C8-0FC070E40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真正的产品不是机器人本体，而是可被理解与控制的学习环境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BDD9D1-D491-4C8C-B6FA-627742286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C7760B-D790-484A-9980-52D5F2D47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E1F923-9899-493D-A1E6-AA8C2D43A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3ED305-BAEA-4B73-8AC2-A0557AC1A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2743200" cy="2686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8E2643-AA65-4E4A-B609-35E9AFB46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669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57A163-7A1F-4C16-8051-30CE1D825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14650"/>
            <a:ext cx="219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感知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1FCFA9-FF4D-4C88-A5BC-254097538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7190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知道房间里发生了什么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1F5673-3862-4C6E-9E6F-2BBF51CD2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057400"/>
            <a:ext cx="2743200" cy="2686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45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10391D-5808-46F0-8E36-1F2F152FD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2669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B36165E-A9C1-49FA-B490-E9287D9BD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914650"/>
            <a:ext cx="219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判断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B3065B-AD73-4546-8E3C-DA8F45F00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77190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知道什么时候该保持安静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06E085-5B67-4519-9A7A-658781555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57400"/>
            <a:ext cx="2743200" cy="2686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E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8ED233-F76B-4C8C-8C9D-1CE256F26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2669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97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4E3EC2-6364-4764-A6B6-0A2363E92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14650"/>
            <a:ext cx="219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调节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F6972E2-DD13-4C46-9AAD-BC470BE72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7190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降低空气、情绪与任务摩擦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023176A-8F6E-4638-92CC-24BB370A1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57400"/>
            <a:ext cx="2743200" cy="2686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7904A58-57BB-49E0-966D-F88C0A57A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2669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97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57A19A-62C1-41A8-8551-FA6D342E8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914650"/>
            <a:ext cx="219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学习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EE73A3-9F6D-453A-8916-E0B107764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771900"/>
            <a:ext cx="219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把每次作业变成下一步材料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0B7F92-207F-4F42-AD52-9C211E187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114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rPr>
              <a:t>价值公式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493C04-30D5-4F8A-B325-9BFD493A2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143500"/>
            <a:ext cx="8877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更少环境摩擦  ×  更高学生自主权  ×  可复核学习闭环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64D6FE6-C2E9-4226-9E2C-D0519AE4E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rPr>
              <a:t>产品原则：环境优先、建议而非命令、低置信度保持安静</a:t>
            </a:r>
          </a:p>
        </p:txBody>
      </p:sp>
    </p:spTree>
    <p:extLst>
      <p:ext uri="{BB962C8B-B14F-4D97-AF65-F5344CB8AC3E}">
        <p14:creationId xmlns:p14="http://schemas.microsoft.com/office/powerpoint/2010/main" val="3774498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0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FC60109-AB88-4A7F-8F4C-62AF37CC7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04 / PRODUCT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D786C3-1C22-461E-A7CE-29BBB724E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5E3B57-8C90-418F-8618-B140D081A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一台设备连接“房间—学生—学习资料—家庭与学校”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BDFA93-8EC6-4A94-AF6B-9C8AFF0C0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90105E-4CD8-4ADB-A1D3-AF505CDD8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E7AB47-B1E6-49AC-A3DC-156F6818B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0A4CFB-6DAD-4193-855B-CCEEA8940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152650"/>
            <a:ext cx="3695700" cy="3028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54673A-5AB8-4D71-90D2-96A15619B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419350"/>
            <a:ext cx="243840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D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ED3EA1-AF9A-491C-8F67-E28A709C9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791075"/>
            <a:ext cx="26670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33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A76183-9949-48D2-ADDC-B378411BD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771900"/>
            <a:ext cx="16002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EB8B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5E19B0-AED9-46B3-AB95-31B00C309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337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87CF14-FB0D-4948-BF60-BA683BC18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41960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FOCUS ONE / CONCEPT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AF68C9-59CC-46B7-9602-78776F319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9396CB-B87D-49B6-A075-3A2731F5F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038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全景状态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9FAC03-6311-428B-A4B8-C8C0F725B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4003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毫米波 + 地图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D0C08A-6C74-4838-B165-44EE9F89F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2628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CA874F-A7C0-4416-8B9B-166D70EE3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14E8473-5D55-48A7-8634-4E23F1E10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432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舒适空气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26CDED-8472-4E23-B7CC-24DE8274D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5052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温度 + CO₂ + 净化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FAF522-3C66-48AB-9D51-499F5DA62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05250"/>
            <a:ext cx="2628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86F2E6E-32E1-461A-AF70-F73FBEBC5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672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7BDCA4-77F3-496C-A798-C082A693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2481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物品记忆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E7004B1-7D43-431B-B98C-6F06B2705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101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标签 + 最后位置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7B8F9B3-FAB7-4B98-B647-0DC7EF815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10150"/>
            <a:ext cx="2628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20CE77-D1CC-4A04-A916-414E67428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0574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243B122-24B7-48B7-8C1B-04056B12B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0383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情绪声景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F81F756-77B7-416B-BD53-3E2B6A192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4003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音乐 + 香氛 + 安抚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EC385ED-C888-42D4-BD63-6617CA404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800350"/>
            <a:ext cx="2628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3AD5214-14A7-4026-B497-4A34CFA40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1623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5E27F80-35DE-4375-B2E0-E7ADE1D3B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1432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学习闭环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DAF0420-ECF4-4AF7-AD0E-F97C8D53F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5052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扫描 + 批阅 + 错题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B98FC53-A522-4909-B7B7-8D548E8C3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905250"/>
            <a:ext cx="2628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886BB1D-C671-478E-A3B2-59DFAB3E0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267200"/>
            <a:ext cx="342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4324835-4B87-4FBF-8725-076F81421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2481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语言陪伴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BDFD893-C287-4F44-8F4E-376F559AE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6101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75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英语 + 故事 + 家长声音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CD80026-7996-4735-8BEF-BD542728E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5010150"/>
            <a:ext cx="2628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69190A8-C0CB-41DE-8B88-3BF9A02AD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rPr>
              <a:t>产品结构为概念设计；最终尺寸、材料、CMF 与模块组合待工业设计验证</a:t>
            </a:r>
          </a:p>
        </p:txBody>
      </p:sp>
    </p:spTree>
    <p:extLst>
      <p:ext uri="{BB962C8B-B14F-4D97-AF65-F5344CB8AC3E}">
        <p14:creationId xmlns:p14="http://schemas.microsoft.com/office/powerpoint/2010/main" val="11028972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87CB48D-EF52-46DA-8541-9C33CDBE6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05 / EXPERIENCE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5E2425-BF47-405F-85BD-AB91A4533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7A0E23-A984-4464-BAE7-08F52CDFB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从放学到入睡，每一次干预都必须可跳过、可解释、可撤销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C7643E-D0E7-4B9F-9CFB-48D73A691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BBE6A9-7F05-4E9D-B426-37D708BD2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0F71CA-9786-4081-A5B3-2881D0D97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7B4DA8-1BDF-48A0-8E02-E08EE19FB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38500"/>
            <a:ext cx="10363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EBA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E841A5-81E2-4421-AAFF-AA13CD342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05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339BEA-8DD5-439C-B12E-9F657A1AE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193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16:30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FB4E2A-ED0F-4784-A378-DCAC943FD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504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回家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4DBB98-D986-44DA-81C6-F54D24867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15049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识别到达；不播报评分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887527-2EB9-4622-AEB1-1F61FC562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105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A38470-7590-4F8F-9940-CDB82BED8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0193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17:10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EAECE3-1829-4EB1-BFD2-45A3A2700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381250"/>
            <a:ext cx="1504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找物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464860-B8B4-48BD-BA38-DE1954D72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638550"/>
            <a:ext cx="15049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定位课本；先缓解焦虑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25EE5A-0A1F-4060-BCFD-44C987A6B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105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44B5A7-D272-4EC9-8ECF-8D27C4517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0193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19:00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1B5D1F-7ECA-4B16-AC33-FD852C903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81250"/>
            <a:ext cx="1504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学习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5B5412-2EB9-4B49-AB16-75FB1F60E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638550"/>
            <a:ext cx="15049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调节空气；呈现今日任务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78D44AD-3BFB-4A75-AF30-F9FC471CF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05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A92AA25-7EC5-4252-A545-7490359F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193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20:20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C238394-229F-4839-9B51-1FEB5DE33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81250"/>
            <a:ext cx="1504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作业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E01BA95-C97A-44BF-89BD-75E82BA6F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38550"/>
            <a:ext cx="15049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扫描批阅；学生确认错因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42FC748-E049-4EC4-950D-F9A5A595F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105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FC67654-AB8A-4178-9235-F39B1EEA8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0193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21:30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3CEA8A-F0C1-42A6-8FB6-DB5E805A6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381250"/>
            <a:ext cx="1504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复盘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73BA41D-FD5F-434C-B905-AEEB9CC1C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638550"/>
            <a:ext cx="15049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生成次日练习与英语对练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2E63C6D-9A76-4D82-8699-52EDA96E4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1051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B2BAC10-326C-4D74-B795-6EC49A944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0193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1050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22:20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2CC5939-99DD-4B21-B02E-EFADF337F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381250"/>
            <a:ext cx="1504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休息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6ACBF83-1156-4CBF-910C-84CF6B909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638550"/>
            <a:ext cx="15049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关闭强提醒；可选助眠声景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666E350-157F-486A-9D2F-E28086619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1097280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8D76D4C-D53B-43FB-9E2D-ED436C41A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625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INTERVENTION CONTRACT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FBE8D07-9BA9-48B8-805D-AE4EAD651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5124450"/>
            <a:ext cx="802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先询问 → 给理由 → 提供两个选项 → 允许跳过 → 记录偏好而非惩罚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57C3EF2-16A3-4753-AAC0-38765C7EF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rPr>
              <a:t>体验原则：学生自主权优先；家长看趋势，不看每一分钟</a:t>
            </a:r>
          </a:p>
        </p:txBody>
      </p:sp>
    </p:spTree>
    <p:extLst>
      <p:ext uri="{BB962C8B-B14F-4D97-AF65-F5344CB8AC3E}">
        <p14:creationId xmlns:p14="http://schemas.microsoft.com/office/powerpoint/2010/main" val="74902294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01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AAD72143-245E-4CA2-80B9-F735E0D16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06 / MECHANICAL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75C196-F43D-4EE4-8975-6E1732E74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52748C-8D7A-45B9-B7E2-FE24CF0C0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MVP 采用移动底盘 + 感知头部 + 扫描臂 + 空气香氛舱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DF8B73-690C-466C-8A64-A5C439AC5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A66DA9-031E-4F87-88E3-0B878D413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4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E80F7A-565B-4161-A12D-2206E9DF8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1827F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0BD02B-D72D-4900-A487-9371AB42D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66900"/>
            <a:ext cx="4343400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A1F"/>
          </a:solidFill>
          <a:ln xmlns:a="http://schemas.openxmlformats.org/drawingml/2006/main" w="9525">
            <a:solidFill>
              <a:srgbClr val="21414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890A53-D6E2-4768-A61C-1D034B779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2DC8B9-DC4C-4DA2-9B60-79CEE04AB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158E2A-D700-4F42-8917-069E51D9F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7F1D09-9C18-4007-98BA-A9912EDEA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4DC676-B552-4A70-BFFA-84BB46450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09040C-0EF1-4B31-89C8-D713F9651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8C9F65B-F97B-4FC6-A815-325F0DB3F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140AF4-7C73-48AD-AC36-66A20751F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C26CAD-CFBD-4001-9AAD-7C729308F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EEB4D7-3B33-4FDD-83DD-BD7459E11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A8AC91E-76EB-4703-8784-01FB34B09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07FB8B-529F-4A8B-BC3F-3EBDE691F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866900"/>
            <a:ext cx="9525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29C283C-99D3-4ADA-ABD2-8522721B3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635EA8-AE7A-4800-A7F9-54C939E3C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B145C8-6868-4693-AD6F-1BFCAB509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E1A0265-AAFF-467F-96BE-E07C4330B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F7AE5BD-DEC7-4613-B596-2F570A0F5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3BFA22E-9C1C-49A5-BB2C-41BB109A4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D5D41C9-17F8-469E-8F89-7845495BE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FE54170-AD61-4E30-9CC7-42A654E3F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386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6A61272-D78D-4197-87EE-8EFCFBE50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815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DA52C55-13CF-4F43-8518-A9BCBEB5E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244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1D97B89-673D-43F1-B605-638DFBC98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673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0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7C6AD02-AD5A-487A-A1C1-2707DFEAB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991100"/>
            <a:ext cx="186690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282D"/>
          </a:solidFill>
          <a:ln xmlns:a="http://schemas.openxmlformats.org/drawingml/2006/main" w="9525">
            <a:solidFill>
              <a:srgbClr val="00C7B1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5589CEE-B917-43A7-BC4F-144DF34E0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3486150"/>
            <a:ext cx="13335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C7B1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1A6FE7E-4077-41C5-8FFB-F36AA9F0A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2324100"/>
            <a:ext cx="16764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C7B1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3F98F0E-718E-40BA-94F1-8792EF40E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2533650"/>
            <a:ext cx="12573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B20"/>
          </a:solidFill>
          <a:ln xmlns:a="http://schemas.openxmlformats.org/drawingml/2006/main" w="9525">
            <a:solidFill>
              <a:srgbClr val="47736E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84D384B-5815-4AB1-81E0-608486A0F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54864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420 mm Ø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259B8ED-821B-4379-BFF8-8F82849A6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866900"/>
            <a:ext cx="5962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6564D35-DD4B-4755-A85A-4797FDFA7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0383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A72044C-AD40-444C-A628-2A07CA233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990725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感知头部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79A65D1-48AD-45A3-98A1-B04B26862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00250"/>
            <a:ext cx="3486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触控屏 / 麦克风 / 60 GHz / 可选 RGB-D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E92AEDD-DD5E-47F4-856E-557DDE25B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647950"/>
            <a:ext cx="5962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17BBE22-80FC-4BF9-9B24-BA746C909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8194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FA1BDB5-C8D4-431C-8BBA-D3106C48D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771775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学习工作台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3C0182B-9135-4AD0-A00D-15631BAB1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81300"/>
            <a:ext cx="3486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文档相机 / 柔性滚轮 / 微负压翻页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507D73D-A92D-49DD-8AB9-BE9748C26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429000"/>
            <a:ext cx="5962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67F37EC-F0C3-43B0-9B1D-62715617C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6004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B4EDEDC-6335-46D0-9EAF-6037F65A8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552825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空气香氛舱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8476D18-9326-4F51-8B32-33693E817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62350"/>
            <a:ext cx="3486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HEPA / 活性炭 / 四舱密封 / 儿童锁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1CAEE26-0733-4F0C-913F-910448A78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210050"/>
            <a:ext cx="5962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404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5EE0BEF-ABD5-488C-8F3A-AD82C6C39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3815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41E575F-586C-43F1-B139-D353DBD3C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333875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动力安全底盘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A448769-5FD7-49D7-94DA-2BF67BCB4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43400"/>
            <a:ext cx="3486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SLAM / 保险杠 / 超声冗余 / 自动回充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3C393FEB-2232-4D5E-8C20-C4272C78B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991100"/>
            <a:ext cx="5962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8D6E163-78F6-4FA1-ACB0-95D8DDAF1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1625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E65F43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B050909-D133-43DB-94B5-665C32989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5114925"/>
            <a:ext cx="1790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未来整理模组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50D1481-9A5C-4ED4-BE44-C68DA5492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124450"/>
            <a:ext cx="3486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不进入 MVP；先验证夹伤与误抓风险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57D1621-2C9D-4E0C-AA5F-194AFD747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1827F"/>
                </a:solidFill>
                <a:latin typeface="Microsoft YaHei"/>
                <a:ea typeface="Microsoft YaHei"/>
                <a:cs typeface="Microsoft YaHei"/>
              </a:rPr>
              <a:t>核心安全参数建议：室内速度 ≤0.6 m/s；独立急停；机械臂不进入 MVP</a:t>
            </a:r>
          </a:p>
        </p:txBody>
      </p:sp>
    </p:spTree>
    <p:extLst>
      <p:ext uri="{BB962C8B-B14F-4D97-AF65-F5344CB8AC3E}">
        <p14:creationId xmlns:p14="http://schemas.microsoft.com/office/powerpoint/2010/main" val="23460985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D9F0A9D-03D3-4798-85AA-0D5E729CF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07 / AI 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9B723F-FE9E-40C2-84CA-69E894354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2F0FAC-256A-421F-A4DE-EC026C68E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大模型负责理解与生成，确定性安全层拥有最终控制权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733CF4-1B27-4403-AFFE-98A41B7BC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9665C2-3632-452A-9D48-4AD46D484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1DC957-81B5-40C3-A2DD-2C071F5C0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DED795-6D2B-46EE-AA76-0E13C0CDA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71700"/>
            <a:ext cx="167640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A81BE3-4C87-49A8-BB9A-DF69A5F52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43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E0CF3A-932A-4D7B-BE57-0C4FDE1EA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81300"/>
            <a:ext cx="133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1125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SENSE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F7EB37-0C5B-4328-BD23-7A80A1CE3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90900"/>
            <a:ext cx="133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事件化感知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1EAA72-17C5-4CD4-99F3-AE1280235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943225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364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87A87E-26D4-4048-BFA7-D06B9FD1A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171700"/>
            <a:ext cx="167640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45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CB946A-705B-4797-8923-B9F98F887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343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F89413-491C-4E64-A612-E6E1624C5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781300"/>
            <a:ext cx="133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1125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WORLD MODEL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B6914C-AD9F-400D-8CF7-D6DCFACBD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390900"/>
            <a:ext cx="133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房间与任务状态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63C74C0-8614-43DD-89CA-91168A082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943225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364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78A0C05-0E63-407F-A2A1-D2877241E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171700"/>
            <a:ext cx="167640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5F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8468D4-70DA-4B5C-AC1B-381E54C73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343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1D0E813-CE6A-43F9-9BB9-65E10DD20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781300"/>
            <a:ext cx="133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1125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POLICY GATE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A98EAA6-B02D-4ACC-B39C-BDCD50439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90900"/>
            <a:ext cx="133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安全规则与权限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F4239B2-15C9-4F69-A461-EFC66BE09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943225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364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E700DA-7273-4A45-8D79-C8BC766FF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71700"/>
            <a:ext cx="167640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E7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FF04B2F-096B-407F-B0CC-47A485BBD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343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07A1533-BC8F-4F4E-B6E6-DD7B82BD9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781300"/>
            <a:ext cx="133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1125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TUTOR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787564F-84EE-4931-B3C7-1292D9AB9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390900"/>
            <a:ext cx="133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讲解与计划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3755812-2760-4DDF-9BD9-EE4F3443F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943225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364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887D3A3-DDF9-4FC3-813F-6F40E3C2B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71700"/>
            <a:ext cx="167640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66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C1B1868-1BA1-4ED6-A3F0-77E8B14EF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343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5A94665-8B3C-40C8-9B65-25E2BEBC7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81300"/>
            <a:ext cx="133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7FAF8"/>
                </a:solidFill>
                <a:latin typeface="Aptos Mono"/>
                <a:ea typeface="Aptos Mono"/>
                <a:cs typeface="Aptos Mono"/>
              </a:defRPr>
            </a:pPr>
            <a:r>
              <a:rPr sz="1125" b="1">
                <a:solidFill>
                  <a:srgbClr val="F7FAF8"/>
                </a:solidFill>
                <a:latin typeface="Aptos Mono"/>
                <a:ea typeface="Aptos Mono"/>
                <a:cs typeface="Aptos Mono"/>
              </a:rPr>
              <a:t>MEMORY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C1F0B7E-24FE-4F92-A3F8-1DCA3AE22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390900"/>
            <a:ext cx="133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9AABA8"/>
                </a:solidFill>
                <a:latin typeface="Microsoft YaHei"/>
                <a:ea typeface="Microsoft YaHei"/>
                <a:cs typeface="Microsoft YaHei"/>
              </a:rPr>
              <a:t>学习图谱与偏好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4DEF84F-8CCF-4A7E-9396-F90E407B6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943225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364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420B252-A962-40F5-B08B-CEA121627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171700"/>
            <a:ext cx="167640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E1137FB-DD04-474A-B564-1D07D72E2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43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6F0D7D7-008D-43D2-B088-FBC15F943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781300"/>
            <a:ext cx="133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11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AUDIT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45BBC35-AA6E-4A69-8208-D698FEECD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390900"/>
            <a:ext cx="133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理由、数据与撤销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68902B5-9829-4223-AA7A-5F9149F9D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33900"/>
            <a:ext cx="109728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12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51BD364-35DD-4510-9EC7-BB0D1125D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3392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C7B1"/>
                </a:solidFill>
                <a:latin typeface="Aptos Mono"/>
                <a:ea typeface="Aptos Mono"/>
                <a:cs typeface="Aptos Mono"/>
              </a:rPr>
              <a:t>NON-NEGOTIABLE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1E48F95-CA6F-4883-816B-98280680D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705350"/>
            <a:ext cx="8153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7FAF8"/>
                </a:solidFill>
                <a:latin typeface="Microsoft YaHei"/>
                <a:ea typeface="Microsoft YaHei"/>
                <a:cs typeface="Microsoft YaHei"/>
              </a:rPr>
              <a:t>大模型不得直接控制电机、温控、新风、香氛剂量或门锁；所有动作先过权限、置信度与安全阈值。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BED4AFA-D8EA-4A25-95BF-A11F27E9D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rPr>
              <a:t>架构原则：最小必要数据、边缘优先、动作可审计、学生可撤销</a:t>
            </a:r>
          </a:p>
        </p:txBody>
      </p:sp>
    </p:spTree>
    <p:extLst>
      <p:ext uri="{BB962C8B-B14F-4D97-AF65-F5344CB8AC3E}">
        <p14:creationId xmlns:p14="http://schemas.microsoft.com/office/powerpoint/2010/main" val="63304884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5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BC7ACFE-5949-422D-8F0D-1CFFEEC1E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07E72"/>
                </a:solidFill>
                <a:latin typeface="Aptos Mono"/>
                <a:ea typeface="Aptos Mono"/>
                <a:cs typeface="Aptos Mono"/>
              </a:rPr>
              <a:t>08 / LEARNING LOOP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10C762-0734-4115-98AD-B0988C97F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143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defRPr>
            </a:pPr>
            <a:r>
              <a:rPr sz="825" b="0">
                <a:solidFill>
                  <a:srgbClr val="637170"/>
                </a:solidFill>
                <a:latin typeface="Aptos Mono"/>
                <a:ea typeface="Aptos Mono"/>
                <a:cs typeface="Aptos Mono"/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CCCF2F-9D90-4B58-9012-852B4E98E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作业扫描不是归档终点，而是第二天学习内容的起点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4A0AA2-7E15-42F1-8C11-D44550F2C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335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C605DA-AD8F-460F-BC52-C6BB44AF1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2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202765-3D21-4B9F-BA64-F5481FE7A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86525"/>
            <a:ext cx="1200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r">
              <a:def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defRPr>
            </a:pPr>
            <a:r>
              <a:rPr sz="600" b="0">
                <a:solidFill>
                  <a:srgbClr val="7B8886"/>
                </a:solidFill>
                <a:latin typeface="Aptos Mono"/>
                <a:ea typeface="Aptos Mono"/>
                <a:cs typeface="Aptos Mono"/>
              </a:rPr>
              <a:t>FOCUS ONE / BUSINESS PLAN / DRAFT FOR DISCUSSION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9D25C1-6BE3-4E07-B84D-BCE556283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1676400" cy="2362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E8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005767-BA19-4EAE-93D3-A474154BC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37BB17-6C77-4ADC-BE79-EA57F8C09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81300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扫描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BF6155-46FC-40DF-ADDD-408739A86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05200"/>
            <a:ext cx="133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题目 / 步骤 / 批注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CFC0F4-CF69-4716-BD3E-9306F246E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04800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364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9F8303-A83D-49C8-972A-56C29C74E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038350"/>
            <a:ext cx="1676400" cy="2362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455A7A-09A1-4E5F-B333-5D0ABD4CC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5B3590-BCA3-4A8C-9353-C83F8C3C7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781300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识别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F211A9-E87B-4643-BEFD-A85E1A003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505200"/>
            <a:ext cx="133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OCR + 版面 + 学科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D9213C-F6CE-454B-AF46-8892245AD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04800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364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1BC149-8233-4831-AAD2-CEC0D8824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038350"/>
            <a:ext cx="1676400" cy="2362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E8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F0E248-26E3-4F5A-AB22-B46257128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23D8F6-2BB3-40A8-BC2B-673F5FD39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781300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复核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FA2E0F4-0D89-402C-8A84-2130926C1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505200"/>
            <a:ext cx="133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学生 / 教师确认错因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038FD4-13A0-4814-998C-7C53C9116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04800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364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05BE43B-FA82-45CD-B0C6-BBDD13C16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38350"/>
            <a:ext cx="1676400" cy="2362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EF84C5-76BF-456E-9FD6-1E1568D73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FCF5CA8-147E-4156-8E78-FDA23CBD9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781300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记忆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58B9B3E-4736-4627-802E-C7920B4EC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505200"/>
            <a:ext cx="133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知识点 + 错因 + 置信度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79342BE-536A-420E-A63F-7F25F1C72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04800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364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E367A8E-25A8-48ED-9A86-89E77BC67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38350"/>
            <a:ext cx="1676400" cy="2362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E8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91D39E0-C7CC-4600-AE91-FF3A8EC07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051145A-1EAD-48F3-B8C2-1C9B6DCEE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81300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生成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EDC11E6-6229-46D1-9766-DB1821427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05200"/>
            <a:ext cx="133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同知识点不同表述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7AE6081-EA00-4ECD-A2FF-6A7B19110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048000"/>
            <a:ext cx="152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364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81175D-2C24-452A-A3BB-D144092B4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038350"/>
            <a:ext cx="1676400" cy="2362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EA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8D5E5BB-F39A-4EC3-B67F-4B31F2F43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2098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defRPr>
            </a:pPr>
            <a:r>
              <a:rPr sz="825" b="1">
                <a:solidFill>
                  <a:srgbClr val="081218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DE47A5B-641F-4AB3-82D0-F541F2A56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781300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同步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24DF265-EF31-46DC-BD9C-A98CBA6A6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505200"/>
            <a:ext cx="133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637170"/>
                </a:solidFill>
                <a:latin typeface="Microsoft YaHei"/>
                <a:ea typeface="Microsoft YaHei"/>
                <a:cs typeface="Microsoft YaHei"/>
              </a:rPr>
              <a:t>教师与学习 AI 经授权查看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90E31AA-E0FD-43B1-B223-1B0F3D879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1">
                <a:solidFill>
                  <a:srgbClr val="007E72"/>
                </a:solidFill>
                <a:latin typeface="Microsoft YaHei"/>
                <a:ea typeface="Microsoft YaHei"/>
                <a:cs typeface="Microsoft YaHei"/>
              </a:rPr>
              <a:t>次日材料生成约束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2B44B82-F979-48A3-B2E4-AF6C29346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819650"/>
            <a:ext cx="8801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81218"/>
                </a:solidFill>
                <a:latin typeface="Microsoft YaHei"/>
                <a:ea typeface="Microsoft YaHei"/>
                <a:cs typeface="Microsoft YaHei"/>
              </a:rPr>
              <a:t>保留来源与页码 · 不复制原题 · 标记生成内容 · 可追溯到知识点 · 教师可覆盖 AI 标签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A06F2A6-9562-416A-92B6-A8071A638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962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7B8886"/>
                </a:solidFill>
                <a:latin typeface="Microsoft YaHei"/>
                <a:ea typeface="Microsoft YaHei"/>
                <a:cs typeface="Microsoft YaHei"/>
              </a:rPr>
              <a:t>学习数据只有在学生/教师确认后才进入长期记忆</a:t>
            </a:r>
          </a:p>
        </p:txBody>
      </p:sp>
    </p:spTree>
    <p:extLst>
      <p:ext uri="{BB962C8B-B14F-4D97-AF65-F5344CB8AC3E}">
        <p14:creationId xmlns:p14="http://schemas.microsoft.com/office/powerpoint/2010/main" val="62454351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2026-08-22T10:17:33.4620000Z</dcterms:created>
  <dcterms:modified xsi:type="dcterms:W3CDTF">2026-08-22T10:17:33.4620000Z</dcterms:modified>
</coreProperties>
</file>